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74" r:id="rId5"/>
    <p:sldId id="275" r:id="rId6"/>
    <p:sldId id="262" r:id="rId7"/>
    <p:sldId id="263" r:id="rId8"/>
    <p:sldId id="264" r:id="rId9"/>
    <p:sldId id="265" r:id="rId10"/>
    <p:sldId id="280" r:id="rId11"/>
    <p:sldId id="278" r:id="rId12"/>
    <p:sldId id="277" r:id="rId13"/>
    <p:sldId id="279" r:id="rId14"/>
  </p:sldIdLst>
  <p:sldSz cx="12192000" cy="6858000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80">
          <p15:clr>
            <a:srgbClr val="A4A3A4"/>
          </p15:clr>
        </p15:guide>
        <p15:guide id="4" pos="227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3" autoAdjust="0"/>
    <p:restoredTop sz="94660" autoAdjust="0"/>
  </p:normalViewPr>
  <p:slideViewPr>
    <p:cSldViewPr>
      <p:cViewPr varScale="1">
        <p:scale>
          <a:sx n="122" d="100"/>
          <a:sy n="122" d="100"/>
        </p:scale>
        <p:origin x="-619" y="-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680" y="-67"/>
      </p:cViewPr>
      <p:guideLst>
        <p:guide orient="horz" pos="2880"/>
        <p:guide orient="horz" pos="2980"/>
        <p:guide pos="2160"/>
        <p:guide pos="227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6BF7369-CF7C-4DFD-AC9A-074E0517AAA5}"/>
    <pc:docChg chg="modMainMaster">
      <pc:chgData name="Jim Lansford" userId="a4fe446c-a46d-4105-b32e-f064615612ff" providerId="ADAL" clId="{56BF7369-CF7C-4DFD-AC9A-074E0517AAA5}" dt="2019-09-16T02:14:38.548" v="7" actId="20577"/>
      <pc:docMkLst>
        <pc:docMk/>
      </pc:docMkLst>
      <pc:sldMasterChg chg="modSp">
        <pc:chgData name="Jim Lansford" userId="a4fe446c-a46d-4105-b32e-f064615612ff" providerId="ADAL" clId="{56BF7369-CF7C-4DFD-AC9A-074E0517AAA5}" dt="2019-09-16T02:14:38.548" v="7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56BF7369-CF7C-4DFD-AC9A-074E0517AAA5}" dt="2019-09-16T02:14:38.548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8313" y="725488"/>
            <a:ext cx="637698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802.11-21/1909r0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Selection of Nonlocal Reporting and Local Reporting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2021-11-19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26723" y="319816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–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3000" y="2438400"/>
          <a:ext cx="982980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5000"/>
                <a:gridCol w="1905000"/>
                <a:gridCol w="28956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 Au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Origin Wireless</a:t>
                      </a:r>
                      <a:r>
                        <a:rPr lang="en-US" sz="1600" baseline="0" dirty="0" smtClean="0"/>
                        <a:t> Inc.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7500 Greenway</a:t>
                      </a:r>
                      <a:r>
                        <a:rPr lang="en-US" sz="1600" baseline="0" dirty="0" smtClean="0"/>
                        <a:t> Center Drive, Suite 1070, Greenbelt, MD 20770 USA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oscar.au@originwirelessai.com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Beibei</a:t>
                      </a:r>
                      <a:r>
                        <a:rPr lang="en-US" sz="1600" dirty="0" smtClean="0"/>
                        <a:t> Wang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beibei.wang@originwirelessai.com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K.J. Ray Liu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Hung-</a:t>
                      </a:r>
                      <a:r>
                        <a:rPr lang="en-US" sz="1600" dirty="0" err="1" smtClean="0"/>
                        <a:t>Quoc</a:t>
                      </a:r>
                      <a:r>
                        <a:rPr lang="en-US" sz="1600" baseline="0" dirty="0" smtClean="0"/>
                        <a:t> Lai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At which granularity should local/nonlocal reporting be selected?</a:t>
            </a:r>
          </a:p>
          <a:p>
            <a:pPr lvl="1"/>
            <a:endParaRPr lang="en-US" i="1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Session setup level (i.e. local/nonlocal reporting selection applied to ALL measurement setups in a session)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Measurement setup level (i.e. local/nonlocal reporting selection applied to ONE measurement setups)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Both (a) and (b) (i.e. 1 bit in session level to indicate session level or measurement setup level. Then select at corresponding level.)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Abstain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418014"/>
          </a:xfrm>
        </p:spPr>
        <p:txBody>
          <a:bodyPr/>
          <a:lstStyle/>
          <a:p>
            <a:r>
              <a:rPr lang="en-US" sz="2000" b="0" dirty="0" smtClean="0"/>
              <a:t>In our previous submission (xxxxr0),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we proposed “local” reporting of sensing measurement in the sensing receiver via an MLME primitive so that sensing measurement can be consumed locally in the sensing receiver.</a:t>
            </a:r>
          </a:p>
          <a:p>
            <a:pPr>
              <a:buFont typeface="Arial" pitchFamily="34" charset="0"/>
              <a:buChar char="•"/>
            </a:pPr>
            <a:endParaRPr lang="en-US" sz="2000" b="0" dirty="0" smtClean="0"/>
          </a:p>
          <a:p>
            <a:r>
              <a:rPr lang="en-US" sz="2000" b="0" dirty="0" smtClean="0"/>
              <a:t>According to specification framework SFD (0504r3),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a sensing receiver receives PPDUs sent by a sensing transmitter and performs sensing measurements in a sensing procedure.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the sensing receiver can use a sensing measurement reporting frame to report sensing measurements. We call this “nonlocal” reporting.</a:t>
            </a:r>
          </a:p>
          <a:p>
            <a:pPr>
              <a:buFont typeface="Arial" pitchFamily="34" charset="0"/>
              <a:buChar char="•"/>
            </a:pPr>
            <a:endParaRPr lang="en-US" sz="2000" b="0" dirty="0" smtClean="0"/>
          </a:p>
          <a:p>
            <a:endParaRPr lang="en-US" sz="2000" b="0" i="1" dirty="0" smtClean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Methods of Reporting of Sensing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800600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en-US" dirty="0" smtClean="0"/>
              <a:t>Non-local reporting only</a:t>
            </a:r>
            <a:r>
              <a:rPr lang="en-US" b="0" dirty="0" smtClean="0"/>
              <a:t>. No local reporting.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/>
              <a:t>Good for centralized sensing system</a:t>
            </a:r>
            <a:endParaRPr lang="en-US" b="0" dirty="0" smtClean="0"/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Local reporting only</a:t>
            </a:r>
            <a:r>
              <a:rPr lang="en-US" b="0" dirty="0" smtClean="0"/>
              <a:t>. No non-local reporting.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/>
              <a:t>Good for fully distributed sensing system </a:t>
            </a:r>
            <a:endParaRPr lang="en-US" b="0" dirty="0" smtClean="0"/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Both local reporting and non-local reporting</a:t>
            </a:r>
            <a:r>
              <a:rPr lang="en-US" b="0" dirty="0" smtClean="0"/>
              <a:t>.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/>
              <a:t>Good for hybrid sensing system</a:t>
            </a:r>
          </a:p>
          <a:p>
            <a:pPr marL="514350" indent="-457200">
              <a:buFont typeface="+mj-lt"/>
              <a:buAutoNum type="arabicParenR"/>
            </a:pPr>
            <a:r>
              <a:rPr lang="en-US" dirty="0" smtClean="0"/>
              <a:t>None. </a:t>
            </a:r>
            <a:r>
              <a:rPr lang="en-US" b="0" dirty="0" smtClean="0"/>
              <a:t>No reporting. Reporting paused/stopped.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/>
              <a:t>Perhaps pause sensing measurement/session for privacy protection??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/>
              <a:t>But pausing can be achieved by terminating a measurement setup, and then resuming later  by starting a new measurement setup.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/>
              <a:t>Not useful??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1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361084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Method 1: </a:t>
            </a:r>
            <a:r>
              <a:rPr lang="en-US" dirty="0" smtClean="0"/>
              <a:t>Non-local reporting only </a:t>
            </a:r>
            <a:r>
              <a:rPr lang="en-US" b="0" dirty="0" smtClean="0"/>
              <a:t>using sensing measurement report frame. No local reporting.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All sensing measurement are transmitted elsewhere, consumed </a:t>
            </a:r>
            <a:r>
              <a:rPr lang="en-US" dirty="0" err="1" smtClean="0"/>
              <a:t>nonlocally</a:t>
            </a:r>
            <a:r>
              <a:rPr lang="en-US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Useful in </a:t>
            </a:r>
            <a:r>
              <a:rPr lang="en-US" b="1" i="1" dirty="0" smtClean="0"/>
              <a:t>centralized sensing system</a:t>
            </a:r>
            <a:r>
              <a:rPr lang="en-US" dirty="0" smtClean="0"/>
              <a:t>, in which sensing responder does not participate in the consumption of the sensing measurement, i.e. it does NOT perform high level WLAN sensing computation (such as detecting/monitoring motion, breathing, fall down, etc).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Significant network traffic, air-time, or resources spent on transmitting raw sensing measurements (e.g. CSI).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Considerable time delay (for sensing initiator to collect all sensing measurements).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Central computing. High computing/storage requirement for sensing initiator.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Good for “cooperating” sensing receivers who are only willing to help to generate and send back sensing measurements.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2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361084" cy="4876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Method 2: </a:t>
            </a:r>
            <a:r>
              <a:rPr lang="en-US" dirty="0" smtClean="0"/>
              <a:t>Local reporting only</a:t>
            </a:r>
            <a:r>
              <a:rPr lang="en-US" b="0" dirty="0" smtClean="0"/>
              <a:t>. No non-local reporting.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All sensing measurement consumed locally, not sent to sensing initiator.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Useful in </a:t>
            </a:r>
            <a:r>
              <a:rPr lang="en-US" b="1" i="1" dirty="0" smtClean="0"/>
              <a:t>distributed case</a:t>
            </a:r>
            <a:r>
              <a:rPr lang="en-US" dirty="0" smtClean="0"/>
              <a:t>, in which each sensing receiver performs high level WLAN sensing computation (such as detecting/monitoring motion, breathing, fall down, etc) associated with the (local) sensing measurement.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Sensing initiator serves to set up the sensing responders to form a WLAN sensing network. The s</a:t>
            </a:r>
            <a:r>
              <a:rPr lang="en-US" dirty="0" smtClean="0"/>
              <a:t>ensing initiator may serve as a sensing transmitter or a sensing receiver.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Sensing receivers may share the computed sensing result (require little network bandwidth, air-time or resource) with sensing initiator for fusion/further processing.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Local computing. Lower computing/storage requirement than Method 1.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NO network resources used to transmit demanding raw sensing measurements.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Good for “partner” sensing receivers who will help to perform part of high level computing.</a:t>
            </a:r>
          </a:p>
          <a:p>
            <a:pPr lvl="1">
              <a:buFont typeface="Arial" pitchFamily="34" charset="0"/>
              <a:buChar char="•"/>
            </a:pPr>
            <a:endParaRPr lang="en-US" b="0" dirty="0" smtClean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3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Case 3: Both local reporting and non-local reporting.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Sensing measurement consumed both locally and </a:t>
            </a:r>
            <a:r>
              <a:rPr lang="en-US" dirty="0" err="1" smtClean="0"/>
              <a:t>nonlocally</a:t>
            </a:r>
            <a:r>
              <a:rPr lang="en-US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Useful in </a:t>
            </a:r>
            <a:r>
              <a:rPr lang="en-US" b="1" i="1" dirty="0" smtClean="0"/>
              <a:t>hybrid case</a:t>
            </a:r>
            <a:r>
              <a:rPr lang="en-US" dirty="0" smtClean="0"/>
              <a:t>, in which both the sensing responder and sensing initiator participate in the consumption of the sensing measurement, i.e. it shares some high level WLAN sensing computation with the sensing initiator.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Similar to Method 1, significant network traffic, air-time, or resources spent on transmitting raw sensing measurements (e.g. CSI).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Perform both centralized computing and distributed computing. Computational /memory requirement for sensing initiator similar to Method 1. Those for sensing receivers similar to Method 2.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But hybrid cases are rare.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“recipe” for central/distributed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Suppose an AP is sensing initiator and there are many </a:t>
            </a:r>
            <a:r>
              <a:rPr lang="en-US" b="0" dirty="0" err="1" smtClean="0"/>
              <a:t>IoT</a:t>
            </a:r>
            <a:r>
              <a:rPr lang="en-US" b="0" dirty="0" smtClean="0"/>
              <a:t> devices serving as sensing responders. (Or AP is requested to be a proxy.)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A “recipe” for central computing. AP uses TB sensing measurement by using TF to solicit NDP from the </a:t>
            </a:r>
            <a:r>
              <a:rPr lang="en-US" b="0" dirty="0" err="1" smtClean="0"/>
              <a:t>IoT</a:t>
            </a:r>
            <a:r>
              <a:rPr lang="en-US" b="0" dirty="0" smtClean="0"/>
              <a:t> devices such that measurement results are generated at the AP. Then local-only reporting is sufficient for central computing. No transmission of measurement results over the air.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A “recipe” for distributed computing. AP can use non-TB sensing measurement by sending NDPA+NDP to the </a:t>
            </a:r>
            <a:r>
              <a:rPr lang="en-US" b="0" dirty="0" err="1" smtClean="0"/>
              <a:t>IoT</a:t>
            </a:r>
            <a:r>
              <a:rPr lang="en-US" b="0" dirty="0" smtClean="0"/>
              <a:t> devices such that measurement results are generated at the </a:t>
            </a:r>
            <a:r>
              <a:rPr lang="en-US" b="0" dirty="0" err="1" smtClean="0"/>
              <a:t>IoT</a:t>
            </a:r>
            <a:r>
              <a:rPr lang="en-US" b="0" dirty="0" smtClean="0"/>
              <a:t> devices. Then local-only reporting is sufficient for distributed computing at the </a:t>
            </a:r>
            <a:r>
              <a:rPr lang="en-US" b="0" dirty="0" err="1" smtClean="0"/>
              <a:t>IoT</a:t>
            </a:r>
            <a:r>
              <a:rPr lang="en-US" b="0" dirty="0" smtClean="0"/>
              <a:t> devices. No transmission of measurement results over the air.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10361084" cy="4341813"/>
          </a:xfrm>
        </p:spPr>
        <p:txBody>
          <a:bodyPr/>
          <a:lstStyle/>
          <a:p>
            <a:r>
              <a:rPr lang="en-US" sz="2000" dirty="0" smtClean="0"/>
              <a:t>Which reporting should a sensing </a:t>
            </a:r>
            <a:r>
              <a:rPr lang="en-US" sz="2000" smtClean="0"/>
              <a:t>receiving support</a:t>
            </a:r>
            <a:r>
              <a:rPr lang="en-US" sz="2000" dirty="0" smtClean="0"/>
              <a:t>?</a:t>
            </a:r>
          </a:p>
          <a:p>
            <a:pPr lvl="1"/>
            <a:r>
              <a:rPr lang="en-US" i="1" dirty="0" smtClean="0"/>
              <a:t>(</a:t>
            </a:r>
            <a:r>
              <a:rPr lang="en-US" i="1" dirty="0" err="1" smtClean="0"/>
              <a:t>i</a:t>
            </a:r>
            <a:r>
              <a:rPr lang="en-US" i="1" dirty="0" smtClean="0"/>
              <a:t>) nonlocal reporting only, no local reporting, </a:t>
            </a:r>
          </a:p>
          <a:p>
            <a:pPr lvl="1"/>
            <a:r>
              <a:rPr lang="en-US" i="1" dirty="0" smtClean="0"/>
              <a:t>(ii) local reporting only, no nonlocal reporting, </a:t>
            </a:r>
          </a:p>
          <a:p>
            <a:pPr lvl="1"/>
            <a:r>
              <a:rPr lang="en-US" i="1" dirty="0" smtClean="0"/>
              <a:t>(iii) both local reporting and nonlocal reporting.</a:t>
            </a:r>
          </a:p>
          <a:p>
            <a:pPr lvl="1">
              <a:buFontTx/>
              <a:buChar char="-"/>
            </a:pPr>
            <a:r>
              <a:rPr lang="en-US" i="1" dirty="0" smtClean="0"/>
              <a:t>Wherein Nonlocal reporting means transmission of sensing measurement results to sensing initiator using sensing measurement reporting frame</a:t>
            </a:r>
          </a:p>
          <a:p>
            <a:pPr lvl="1">
              <a:buFontTx/>
              <a:buChar char="-"/>
            </a:pPr>
            <a:r>
              <a:rPr lang="en-US" i="1" dirty="0" smtClean="0"/>
              <a:t>Wherein Local reporting means reporting of sensing measurement results locally in sensing receiver via an MLME</a:t>
            </a:r>
          </a:p>
          <a:p>
            <a:pPr lvl="1"/>
            <a:endParaRPr lang="en-US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Only (</a:t>
            </a:r>
            <a:r>
              <a:rPr lang="en-US" sz="2000" dirty="0" err="1" smtClean="0"/>
              <a:t>i</a:t>
            </a:r>
            <a:r>
              <a:rPr lang="en-US" sz="2000" dirty="0" smtClean="0"/>
              <a:t>), but not (ii) and (iii)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One of (</a:t>
            </a:r>
            <a:r>
              <a:rPr lang="en-US" sz="2000" dirty="0" err="1" smtClean="0"/>
              <a:t>i</a:t>
            </a:r>
            <a:r>
              <a:rPr lang="en-US" sz="2000" dirty="0" smtClean="0"/>
              <a:t>) and (ii), but not (iii)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One of (</a:t>
            </a:r>
            <a:r>
              <a:rPr lang="en-US" sz="2000" dirty="0" err="1" smtClean="0"/>
              <a:t>i</a:t>
            </a:r>
            <a:r>
              <a:rPr lang="en-US" sz="2000" dirty="0" smtClean="0"/>
              <a:t>), (ii) and (iii)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None of the above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Abstain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with the following statement?</a:t>
            </a:r>
          </a:p>
          <a:p>
            <a:pPr lvl="1">
              <a:buFontTx/>
              <a:buChar char="-"/>
            </a:pPr>
            <a:r>
              <a:rPr lang="en-US" i="1" dirty="0" smtClean="0"/>
              <a:t>Selection of local reporting and nonlocal reporting shall remain the same for measurement instances with the same measurement setup ID.</a:t>
            </a:r>
          </a:p>
          <a:p>
            <a:pPr lvl="1">
              <a:buFontTx/>
              <a:buChar char="-"/>
            </a:pPr>
            <a:endParaRPr lang="en-US" i="1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Yes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No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Abstain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2021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_802-11-Submission-16-9_ppt200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DD6B17-2002-48CE-BC90-1BC614AA335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4372534-44A3-4990-8A66-EA9D7A21C8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C39185-4AEF-48CB-BDD5-F4EF06AC9B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template_802-11-Submission-16-9_ppt2007</Template>
  <TotalTime>25052</TotalTime>
  <Words>1105</Words>
  <Application>Microsoft Office PowerPoint</Application>
  <PresentationFormat>Custom</PresentationFormat>
  <Paragraphs>124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template_802-11-Submission-16-9_ppt2007</vt:lpstr>
      <vt:lpstr>Selection of Nonlocal Reporting and Local Reporting</vt:lpstr>
      <vt:lpstr>Background</vt:lpstr>
      <vt:lpstr>4 Methods of Reporting of Sensing Measurement</vt:lpstr>
      <vt:lpstr>Method 1 Reporting</vt:lpstr>
      <vt:lpstr>Method 2 Reporting</vt:lpstr>
      <vt:lpstr>Method 3 Reporting</vt:lpstr>
      <vt:lpstr>Some “recipe” for central/distributed computing</vt:lpstr>
      <vt:lpstr>Straw Poll 1</vt:lpstr>
      <vt:lpstr>Straw Poll 2</vt:lpstr>
      <vt:lpstr>Straw Poll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eeau90</dc:creator>
  <cp:lastModifiedBy>Oscar Au</cp:lastModifiedBy>
  <cp:revision>292</cp:revision>
  <cp:lastPrinted>1601-01-01T00:00:00Z</cp:lastPrinted>
  <dcterms:created xsi:type="dcterms:W3CDTF">2019-09-04T16:40:26Z</dcterms:created>
  <dcterms:modified xsi:type="dcterms:W3CDTF">2021-11-20T00:29:07Z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