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4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3"/>
  </p:notesMasterIdLst>
  <p:handoutMasterIdLst>
    <p:handoutMasterId r:id="rId14"/>
  </p:handoutMasterIdLst>
  <p:sldIdLst>
    <p:sldId id="256" r:id="rId2"/>
    <p:sldId id="287" r:id="rId3"/>
    <p:sldId id="260" r:id="rId4"/>
    <p:sldId id="262" r:id="rId5"/>
    <p:sldId id="298" r:id="rId6"/>
    <p:sldId id="299" r:id="rId7"/>
    <p:sldId id="302" r:id="rId8"/>
    <p:sldId id="303" r:id="rId9"/>
    <p:sldId id="304" r:id="rId10"/>
    <p:sldId id="289" r:id="rId11"/>
    <p:sldId id="305" r:id="rId12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6424" autoAdjust="0"/>
  </p:normalViewPr>
  <p:slideViewPr>
    <p:cSldViewPr snapToGrid="0">
      <p:cViewPr varScale="1">
        <p:scale>
          <a:sx n="112" d="100"/>
          <a:sy n="112" d="100"/>
        </p:scale>
        <p:origin x="1566" y="10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2964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D:\&#31995;&#32479;&#32423;&#20223;&#30495;\&#35199;&#24037;&#22823;ns3&#20223;&#30495;&#24179;&#21488;\2021-03-09-30Gpbs\&#20223;&#30495;&#32467;&#26524;&#36845;&#20195;\PAR&#20223;&#30495;&#32467;&#26524;%2020211111\PAR&#20223;&#30495;&#32467;&#26524;%2020211111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D:\&#31995;&#32479;&#32423;&#20223;&#30495;\&#35199;&#24037;&#22823;ns3&#20223;&#30495;&#24179;&#21488;\2021-03-09-30Gpbs\&#20223;&#30495;&#32467;&#26524;&#36845;&#20195;\PAR&#20223;&#30495;&#32467;&#26524;%2020211111\PAR&#20223;&#30495;&#32467;&#26524;%2020211111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D:\&#31995;&#32479;&#32423;&#20223;&#30495;\&#35199;&#24037;&#22823;ns3&#20223;&#30495;&#24179;&#21488;\2021-03-09-30Gpbs\&#20223;&#30495;&#32467;&#26524;&#36845;&#20195;\PAR&#20223;&#30495;&#32467;&#26524;%2020211111\PAR&#20223;&#30495;&#32467;&#26524;%2020211111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D:\&#31995;&#32479;&#32423;&#20223;&#30495;\&#35199;&#24037;&#22823;ns3&#20223;&#30495;&#24179;&#21488;\2021-03-09-30Gpbs\&#20223;&#30495;&#32467;&#26524;&#36845;&#20195;\PAR&#20223;&#30495;&#32467;&#26524;%2020211111\PAR&#20223;&#30495;&#32467;&#26524;%2020211111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1"/>
          <c:order val="0"/>
          <c:tx>
            <c:v>DL SU</c:v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第5页!$A$4:$A$8</c:f>
              <c:strCache>
                <c:ptCount val="5"/>
                <c:pt idx="0">
                  <c:v>Case 1-1</c:v>
                </c:pt>
                <c:pt idx="1">
                  <c:v>Case 1-2</c:v>
                </c:pt>
                <c:pt idx="2">
                  <c:v>Case 1-3</c:v>
                </c:pt>
                <c:pt idx="3">
                  <c:v>Case 1-4</c:v>
                </c:pt>
                <c:pt idx="4">
                  <c:v>Case 1-5</c:v>
                </c:pt>
              </c:strCache>
            </c:strRef>
          </c:cat>
          <c:val>
            <c:numRef>
              <c:f>第5页!$C$4:$C$8</c:f>
              <c:numCache>
                <c:formatCode>General</c:formatCode>
                <c:ptCount val="5"/>
                <c:pt idx="0">
                  <c:v>5522.1</c:v>
                </c:pt>
                <c:pt idx="1">
                  <c:v>7817.58</c:v>
                </c:pt>
                <c:pt idx="2">
                  <c:v>6165.3360000000002</c:v>
                </c:pt>
                <c:pt idx="3">
                  <c:v>7938.7560000000003</c:v>
                </c:pt>
                <c:pt idx="4">
                  <c:v>11062.26</c:v>
                </c:pt>
              </c:numCache>
            </c:numRef>
          </c:val>
        </c:ser>
        <c:ser>
          <c:idx val="2"/>
          <c:order val="1"/>
          <c:tx>
            <c:v>UL SU</c:v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cat>
            <c:strRef>
              <c:f>第5页!$A$4:$A$8</c:f>
              <c:strCache>
                <c:ptCount val="5"/>
                <c:pt idx="0">
                  <c:v>Case 1-1</c:v>
                </c:pt>
                <c:pt idx="1">
                  <c:v>Case 1-2</c:v>
                </c:pt>
                <c:pt idx="2">
                  <c:v>Case 1-3</c:v>
                </c:pt>
                <c:pt idx="3">
                  <c:v>Case 1-4</c:v>
                </c:pt>
                <c:pt idx="4">
                  <c:v>Case 1-5</c:v>
                </c:pt>
              </c:strCache>
            </c:strRef>
          </c:cat>
          <c:val>
            <c:numRef>
              <c:f>第5页!$C$14:$C$18</c:f>
              <c:numCache>
                <c:formatCode>General</c:formatCode>
                <c:ptCount val="5"/>
                <c:pt idx="0">
                  <c:v>5525.1</c:v>
                </c:pt>
                <c:pt idx="1">
                  <c:v>7785.2759999999998</c:v>
                </c:pt>
                <c:pt idx="2">
                  <c:v>6174.7560000000003</c:v>
                </c:pt>
                <c:pt idx="3">
                  <c:v>7830.18</c:v>
                </c:pt>
                <c:pt idx="4">
                  <c:v>11075.652</c:v>
                </c:pt>
              </c:numCache>
            </c:numRef>
          </c:val>
        </c:ser>
        <c:ser>
          <c:idx val="3"/>
          <c:order val="2"/>
          <c:tx>
            <c:v>DL MU</c:v>
          </c:tx>
          <c:spPr>
            <a:solidFill>
              <a:srgbClr val="0070C0"/>
            </a:solidFill>
            <a:ln>
              <a:noFill/>
            </a:ln>
            <a:effectLst/>
          </c:spPr>
          <c:invertIfNegative val="0"/>
          <c:cat>
            <c:strRef>
              <c:f>第5页!$A$4:$A$8</c:f>
              <c:strCache>
                <c:ptCount val="5"/>
                <c:pt idx="0">
                  <c:v>Case 1-1</c:v>
                </c:pt>
                <c:pt idx="1">
                  <c:v>Case 1-2</c:v>
                </c:pt>
                <c:pt idx="2">
                  <c:v>Case 1-3</c:v>
                </c:pt>
                <c:pt idx="3">
                  <c:v>Case 1-4</c:v>
                </c:pt>
                <c:pt idx="4">
                  <c:v>Case 1-5</c:v>
                </c:pt>
              </c:strCache>
            </c:strRef>
          </c:cat>
          <c:val>
            <c:numRef>
              <c:f>第5页!$C$24:$C$28</c:f>
              <c:numCache>
                <c:formatCode>General</c:formatCode>
                <c:ptCount val="5"/>
                <c:pt idx="0">
                  <c:v>7667.1</c:v>
                </c:pt>
                <c:pt idx="1">
                  <c:v>8475.9599999999991</c:v>
                </c:pt>
                <c:pt idx="2">
                  <c:v>8873.1239999999998</c:v>
                </c:pt>
                <c:pt idx="3">
                  <c:v>12970.968000000001</c:v>
                </c:pt>
                <c:pt idx="4">
                  <c:v>15331.08</c:v>
                </c:pt>
              </c:numCache>
            </c:numRef>
          </c:val>
        </c:ser>
        <c:ser>
          <c:idx val="0"/>
          <c:order val="3"/>
          <c:tx>
            <c:v>UL MU</c:v>
          </c:tx>
          <c:spPr>
            <a:solidFill>
              <a:srgbClr val="FFC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zh-CN"/>
              </a:p>
            </c:txPr>
            <c:dLblPos val="outEnd"/>
            <c:showLegendKey val="0"/>
            <c:showVal val="0"/>
            <c:showCatName val="0"/>
            <c:showSerName val="0"/>
            <c:showPercent val="0"/>
            <c:showBubbleSize val="1"/>
            <c:separator> </c:separator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第5页!$A$4:$A$8</c:f>
              <c:strCache>
                <c:ptCount val="5"/>
                <c:pt idx="0">
                  <c:v>Case 1-1</c:v>
                </c:pt>
                <c:pt idx="1">
                  <c:v>Case 1-2</c:v>
                </c:pt>
                <c:pt idx="2">
                  <c:v>Case 1-3</c:v>
                </c:pt>
                <c:pt idx="3">
                  <c:v>Case 1-4</c:v>
                </c:pt>
                <c:pt idx="4">
                  <c:v>Case 1-5</c:v>
                </c:pt>
              </c:strCache>
            </c:strRef>
          </c:cat>
          <c:val>
            <c:numRef>
              <c:f>第5页!$C$33:$C$37</c:f>
              <c:numCache>
                <c:formatCode>General</c:formatCode>
                <c:ptCount val="5"/>
                <c:pt idx="0">
                  <c:v>8384.4840000000004</c:v>
                </c:pt>
                <c:pt idx="1">
                  <c:v>8891.1360000000004</c:v>
                </c:pt>
                <c:pt idx="2">
                  <c:v>9858.9120000000003</c:v>
                </c:pt>
                <c:pt idx="3">
                  <c:v>15133.884</c:v>
                </c:pt>
                <c:pt idx="4">
                  <c:v>16762.955999999998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848615280"/>
        <c:axId val="1848615824"/>
      </c:barChart>
      <c:catAx>
        <c:axId val="1848615280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1848615824"/>
        <c:crosses val="autoZero"/>
        <c:auto val="1"/>
        <c:lblAlgn val="ctr"/>
        <c:lblOffset val="100"/>
        <c:noMultiLvlLbl val="0"/>
      </c:catAx>
      <c:valAx>
        <c:axId val="184861582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altLang="zh-CN"/>
                  <a:t>Throughput/Mbps</a:t>
                </a:r>
                <a:endParaRPr lang="zh-CN" altLang="en-US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zh-CN"/>
            </a:p>
          </c:txPr>
        </c:title>
        <c:numFmt formatCode="General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1848615280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</c:dTable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CN"/>
        </a:p>
      </c:txPr>
    </c:legend>
    <c:plotVisOnly val="1"/>
    <c:dispBlanksAs val="gap"/>
    <c:showDLblsOverMax val="1"/>
  </c:chart>
  <c:spPr>
    <a:noFill/>
    <a:ln>
      <a:noFill/>
    </a:ln>
    <a:effectLst/>
  </c:spPr>
  <c:txPr>
    <a:bodyPr/>
    <a:lstStyle/>
    <a:p>
      <a:pPr>
        <a:defRPr/>
      </a:pPr>
      <a:endParaRPr lang="zh-CN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1"/>
          <c:order val="0"/>
          <c:tx>
            <c:v>DL SU</c:v>
          </c:tx>
          <c:spPr>
            <a:solidFill>
              <a:schemeClr val="tx1"/>
            </a:solidFill>
            <a:ln>
              <a:noFill/>
            </a:ln>
            <a:effectLst/>
          </c:spPr>
          <c:invertIfNegative val="0"/>
          <c:cat>
            <c:strRef>
              <c:f>第6页!$A$4:$A$10</c:f>
              <c:strCache>
                <c:ptCount val="7"/>
                <c:pt idx="0">
                  <c:v>Case 2-1</c:v>
                </c:pt>
                <c:pt idx="1">
                  <c:v>Case 2-2</c:v>
                </c:pt>
                <c:pt idx="2">
                  <c:v>Case 2-3</c:v>
                </c:pt>
                <c:pt idx="3">
                  <c:v>Case 2-4</c:v>
                </c:pt>
                <c:pt idx="4">
                  <c:v>Case 2-5</c:v>
                </c:pt>
                <c:pt idx="5">
                  <c:v>Case 2-6</c:v>
                </c:pt>
                <c:pt idx="6">
                  <c:v>Case 2-7</c:v>
                </c:pt>
              </c:strCache>
            </c:strRef>
          </c:cat>
          <c:val>
            <c:numRef>
              <c:f>第6页!$C$4:$C$10</c:f>
              <c:numCache>
                <c:formatCode>General</c:formatCode>
                <c:ptCount val="7"/>
                <c:pt idx="0">
                  <c:v>13678.896000000001</c:v>
                </c:pt>
                <c:pt idx="1">
                  <c:v>15517.092000000001</c:v>
                </c:pt>
                <c:pt idx="2">
                  <c:v>9166.2960000000003</c:v>
                </c:pt>
                <c:pt idx="3">
                  <c:v>13474.523999999999</c:v>
                </c:pt>
                <c:pt idx="4">
                  <c:v>15642.528</c:v>
                </c:pt>
                <c:pt idx="5">
                  <c:v>12239.64</c:v>
                </c:pt>
                <c:pt idx="6">
                  <c:v>8571.7559999999994</c:v>
                </c:pt>
              </c:numCache>
            </c:numRef>
          </c:val>
        </c:ser>
        <c:ser>
          <c:idx val="2"/>
          <c:order val="1"/>
          <c:tx>
            <c:v>UL SU</c:v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cat>
            <c:strRef>
              <c:f>第6页!$A$4:$A$10</c:f>
              <c:strCache>
                <c:ptCount val="7"/>
                <c:pt idx="0">
                  <c:v>Case 2-1</c:v>
                </c:pt>
                <c:pt idx="1">
                  <c:v>Case 2-2</c:v>
                </c:pt>
                <c:pt idx="2">
                  <c:v>Case 2-3</c:v>
                </c:pt>
                <c:pt idx="3">
                  <c:v>Case 2-4</c:v>
                </c:pt>
                <c:pt idx="4">
                  <c:v>Case 2-5</c:v>
                </c:pt>
                <c:pt idx="5">
                  <c:v>Case 2-6</c:v>
                </c:pt>
                <c:pt idx="6">
                  <c:v>Case 2-7</c:v>
                </c:pt>
              </c:strCache>
            </c:strRef>
          </c:cat>
          <c:val>
            <c:numRef>
              <c:f>第6页!$C$16:$C$22</c:f>
              <c:numCache>
                <c:formatCode>General</c:formatCode>
                <c:ptCount val="7"/>
                <c:pt idx="0">
                  <c:v>13668.12</c:v>
                </c:pt>
                <c:pt idx="1">
                  <c:v>15624.708000000001</c:v>
                </c:pt>
                <c:pt idx="2">
                  <c:v>9167.9040000000005</c:v>
                </c:pt>
                <c:pt idx="3">
                  <c:v>13360.956</c:v>
                </c:pt>
                <c:pt idx="4">
                  <c:v>15639.995999999999</c:v>
                </c:pt>
                <c:pt idx="5">
                  <c:v>12317.376</c:v>
                </c:pt>
                <c:pt idx="6">
                  <c:v>8506.2960000000003</c:v>
                </c:pt>
              </c:numCache>
            </c:numRef>
          </c:val>
        </c:ser>
        <c:ser>
          <c:idx val="3"/>
          <c:order val="2"/>
          <c:tx>
            <c:v>DL MU</c:v>
          </c:tx>
          <c:spPr>
            <a:solidFill>
              <a:srgbClr val="0070C0"/>
            </a:solidFill>
            <a:ln>
              <a:noFill/>
            </a:ln>
            <a:effectLst/>
          </c:spPr>
          <c:invertIfNegative val="0"/>
          <c:cat>
            <c:strRef>
              <c:f>第6页!$A$4:$A$10</c:f>
              <c:strCache>
                <c:ptCount val="7"/>
                <c:pt idx="0">
                  <c:v>Case 2-1</c:v>
                </c:pt>
                <c:pt idx="1">
                  <c:v>Case 2-2</c:v>
                </c:pt>
                <c:pt idx="2">
                  <c:v>Case 2-3</c:v>
                </c:pt>
                <c:pt idx="3">
                  <c:v>Case 2-4</c:v>
                </c:pt>
                <c:pt idx="4">
                  <c:v>Case 2-5</c:v>
                </c:pt>
                <c:pt idx="5">
                  <c:v>Case 2-6</c:v>
                </c:pt>
                <c:pt idx="6">
                  <c:v>Case 2-7</c:v>
                </c:pt>
              </c:strCache>
            </c:strRef>
          </c:cat>
          <c:val>
            <c:numRef>
              <c:f>第6页!$C$28:$C$34</c:f>
              <c:numCache>
                <c:formatCode>General</c:formatCode>
                <c:ptCount val="7"/>
                <c:pt idx="0">
                  <c:v>16883.292000000001</c:v>
                </c:pt>
                <c:pt idx="1">
                  <c:v>16952.844000000001</c:v>
                </c:pt>
                <c:pt idx="2">
                  <c:v>10167.852000000001</c:v>
                </c:pt>
                <c:pt idx="3">
                  <c:v>20618.196</c:v>
                </c:pt>
                <c:pt idx="4">
                  <c:v>25922.196</c:v>
                </c:pt>
                <c:pt idx="5">
                  <c:v>17747.651999999998</c:v>
                </c:pt>
                <c:pt idx="6">
                  <c:v>14665.824000000001</c:v>
                </c:pt>
              </c:numCache>
            </c:numRef>
          </c:val>
        </c:ser>
        <c:ser>
          <c:idx val="0"/>
          <c:order val="3"/>
          <c:tx>
            <c:v>UL MU</c:v>
          </c:tx>
          <c:spPr>
            <a:solidFill>
              <a:srgbClr val="FFC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zh-CN"/>
              </a:p>
            </c:txPr>
            <c:dLblPos val="outEnd"/>
            <c:showLegendKey val="0"/>
            <c:showVal val="0"/>
            <c:showCatName val="0"/>
            <c:showSerName val="0"/>
            <c:showPercent val="0"/>
            <c:showBubbleSize val="1"/>
            <c:separator> </c:separator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第6页!$A$4:$A$10</c:f>
              <c:strCache>
                <c:ptCount val="7"/>
                <c:pt idx="0">
                  <c:v>Case 2-1</c:v>
                </c:pt>
                <c:pt idx="1">
                  <c:v>Case 2-2</c:v>
                </c:pt>
                <c:pt idx="2">
                  <c:v>Case 2-3</c:v>
                </c:pt>
                <c:pt idx="3">
                  <c:v>Case 2-4</c:v>
                </c:pt>
                <c:pt idx="4">
                  <c:v>Case 2-5</c:v>
                </c:pt>
                <c:pt idx="5">
                  <c:v>Case 2-6</c:v>
                </c:pt>
                <c:pt idx="6">
                  <c:v>Case 2-7</c:v>
                </c:pt>
              </c:strCache>
            </c:strRef>
          </c:cat>
          <c:val>
            <c:numRef>
              <c:f>第6页!$C$40:$C$46</c:f>
              <c:numCache>
                <c:formatCode>General</c:formatCode>
                <c:ptCount val="7"/>
                <c:pt idx="0">
                  <c:v>17680.14</c:v>
                </c:pt>
                <c:pt idx="1">
                  <c:v>17783.7</c:v>
                </c:pt>
                <c:pt idx="2">
                  <c:v>10667.951999999999</c:v>
                </c:pt>
                <c:pt idx="3">
                  <c:v>23548.655999999999</c:v>
                </c:pt>
                <c:pt idx="4">
                  <c:v>30283.68</c:v>
                </c:pt>
                <c:pt idx="5">
                  <c:v>19722.348000000002</c:v>
                </c:pt>
                <c:pt idx="6">
                  <c:v>17492.292000000001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848618000"/>
        <c:axId val="1848614192"/>
      </c:barChart>
      <c:catAx>
        <c:axId val="1848618000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1848614192"/>
        <c:crosses val="autoZero"/>
        <c:auto val="1"/>
        <c:lblAlgn val="ctr"/>
        <c:lblOffset val="100"/>
        <c:noMultiLvlLbl val="0"/>
      </c:catAx>
      <c:valAx>
        <c:axId val="18486141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altLang="zh-CN"/>
                  <a:t>Throughput/Mbps</a:t>
                </a:r>
                <a:endParaRPr lang="zh-CN" altLang="en-US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zh-CN"/>
            </a:p>
          </c:txPr>
        </c:title>
        <c:numFmt formatCode="General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1848618000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</c:dTable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CN"/>
        </a:p>
      </c:txPr>
    </c:legend>
    <c:plotVisOnly val="1"/>
    <c:dispBlanksAs val="gap"/>
    <c:showDLblsOverMax val="1"/>
  </c:chart>
  <c:spPr>
    <a:noFill/>
    <a:ln>
      <a:noFill/>
    </a:ln>
    <a:effectLst/>
  </c:spPr>
  <c:txPr>
    <a:bodyPr/>
    <a:lstStyle/>
    <a:p>
      <a:pPr>
        <a:defRPr/>
      </a:pPr>
      <a:endParaRPr lang="zh-CN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1"/>
          <c:order val="0"/>
          <c:tx>
            <c:v>DL SU</c:v>
          </c:tx>
          <c:spPr>
            <a:solidFill>
              <a:schemeClr val="tx1"/>
            </a:solidFill>
            <a:ln>
              <a:noFill/>
            </a:ln>
            <a:effectLst/>
          </c:spPr>
          <c:invertIfNegative val="0"/>
          <c:cat>
            <c:strRef>
              <c:f>第7页!$A$4:$A$12</c:f>
              <c:strCache>
                <c:ptCount val="9"/>
                <c:pt idx="0">
                  <c:v>Case 3-1</c:v>
                </c:pt>
                <c:pt idx="1">
                  <c:v>Case 3-2</c:v>
                </c:pt>
                <c:pt idx="2">
                  <c:v>Case 3-3</c:v>
                </c:pt>
                <c:pt idx="3">
                  <c:v>Case 3-4</c:v>
                </c:pt>
                <c:pt idx="4">
                  <c:v>Case 3-5</c:v>
                </c:pt>
                <c:pt idx="5">
                  <c:v>Case 3-6</c:v>
                </c:pt>
                <c:pt idx="6">
                  <c:v>Case 4-1</c:v>
                </c:pt>
                <c:pt idx="7">
                  <c:v>Case 4-2</c:v>
                </c:pt>
                <c:pt idx="8">
                  <c:v>Case 5</c:v>
                </c:pt>
              </c:strCache>
            </c:strRef>
          </c:cat>
          <c:val>
            <c:numRef>
              <c:f>第7页!$C$4:$C$12</c:f>
              <c:numCache>
                <c:formatCode>General</c:formatCode>
                <c:ptCount val="9"/>
                <c:pt idx="0">
                  <c:v>15701.291999999999</c:v>
                </c:pt>
                <c:pt idx="1">
                  <c:v>14734.092000000001</c:v>
                </c:pt>
                <c:pt idx="2">
                  <c:v>17155.356</c:v>
                </c:pt>
                <c:pt idx="3">
                  <c:v>18322.452000000001</c:v>
                </c:pt>
                <c:pt idx="4">
                  <c:v>21473.1</c:v>
                </c:pt>
                <c:pt idx="5">
                  <c:v>26710.883999999998</c:v>
                </c:pt>
                <c:pt idx="6">
                  <c:v>24748.632000000001</c:v>
                </c:pt>
                <c:pt idx="7">
                  <c:v>30416.124</c:v>
                </c:pt>
                <c:pt idx="8">
                  <c:v>33537.06</c:v>
                </c:pt>
              </c:numCache>
            </c:numRef>
          </c:val>
        </c:ser>
        <c:ser>
          <c:idx val="2"/>
          <c:order val="1"/>
          <c:tx>
            <c:v>UL SU</c:v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cat>
            <c:strRef>
              <c:f>第7页!$A$4:$A$12</c:f>
              <c:strCache>
                <c:ptCount val="9"/>
                <c:pt idx="0">
                  <c:v>Case 3-1</c:v>
                </c:pt>
                <c:pt idx="1">
                  <c:v>Case 3-2</c:v>
                </c:pt>
                <c:pt idx="2">
                  <c:v>Case 3-3</c:v>
                </c:pt>
                <c:pt idx="3">
                  <c:v>Case 3-4</c:v>
                </c:pt>
                <c:pt idx="4">
                  <c:v>Case 3-5</c:v>
                </c:pt>
                <c:pt idx="5">
                  <c:v>Case 3-6</c:v>
                </c:pt>
                <c:pt idx="6">
                  <c:v>Case 4-1</c:v>
                </c:pt>
                <c:pt idx="7">
                  <c:v>Case 4-2</c:v>
                </c:pt>
                <c:pt idx="8">
                  <c:v>Case 5</c:v>
                </c:pt>
              </c:strCache>
            </c:strRef>
          </c:cat>
          <c:val>
            <c:numRef>
              <c:f>第7页!$C$16:$C$24</c:f>
              <c:numCache>
                <c:formatCode>General</c:formatCode>
                <c:ptCount val="9"/>
                <c:pt idx="0">
                  <c:v>15537.12</c:v>
                </c:pt>
                <c:pt idx="1">
                  <c:v>14688.96</c:v>
                </c:pt>
                <c:pt idx="2">
                  <c:v>16954.932000000001</c:v>
                </c:pt>
                <c:pt idx="3">
                  <c:v>18302.82</c:v>
                </c:pt>
                <c:pt idx="4">
                  <c:v>21435.108</c:v>
                </c:pt>
                <c:pt idx="5">
                  <c:v>27109.200000000001</c:v>
                </c:pt>
                <c:pt idx="6">
                  <c:v>24881.124</c:v>
                </c:pt>
                <c:pt idx="7">
                  <c:v>31052.58</c:v>
                </c:pt>
                <c:pt idx="8">
                  <c:v>32823.036</c:v>
                </c:pt>
              </c:numCache>
            </c:numRef>
          </c:val>
        </c:ser>
        <c:ser>
          <c:idx val="3"/>
          <c:order val="2"/>
          <c:tx>
            <c:v>DL MU</c:v>
          </c:tx>
          <c:spPr>
            <a:solidFill>
              <a:srgbClr val="0070C0"/>
            </a:solidFill>
            <a:ln>
              <a:noFill/>
            </a:ln>
            <a:effectLst/>
          </c:spPr>
          <c:invertIfNegative val="0"/>
          <c:cat>
            <c:strRef>
              <c:f>第7页!$A$4:$A$12</c:f>
              <c:strCache>
                <c:ptCount val="9"/>
                <c:pt idx="0">
                  <c:v>Case 3-1</c:v>
                </c:pt>
                <c:pt idx="1">
                  <c:v>Case 3-2</c:v>
                </c:pt>
                <c:pt idx="2">
                  <c:v>Case 3-3</c:v>
                </c:pt>
                <c:pt idx="3">
                  <c:v>Case 3-4</c:v>
                </c:pt>
                <c:pt idx="4">
                  <c:v>Case 3-5</c:v>
                </c:pt>
                <c:pt idx="5">
                  <c:v>Case 3-6</c:v>
                </c:pt>
                <c:pt idx="6">
                  <c:v>Case 4-1</c:v>
                </c:pt>
                <c:pt idx="7">
                  <c:v>Case 4-2</c:v>
                </c:pt>
                <c:pt idx="8">
                  <c:v>Case 5</c:v>
                </c:pt>
              </c:strCache>
            </c:strRef>
          </c:cat>
          <c:val>
            <c:numRef>
              <c:f>第7页!$C$28:$C$36</c:f>
              <c:numCache>
                <c:formatCode>General</c:formatCode>
                <c:ptCount val="9"/>
                <c:pt idx="0">
                  <c:v>19830.216</c:v>
                </c:pt>
                <c:pt idx="1">
                  <c:v>23495.076000000001</c:v>
                </c:pt>
                <c:pt idx="2">
                  <c:v>29257.691999999999</c:v>
                </c:pt>
                <c:pt idx="3">
                  <c:v>20341.98</c:v>
                </c:pt>
                <c:pt idx="4">
                  <c:v>25307.351999999999</c:v>
                </c:pt>
                <c:pt idx="5">
                  <c:v>33764.375999999997</c:v>
                </c:pt>
                <c:pt idx="6">
                  <c:v>30041.376</c:v>
                </c:pt>
                <c:pt idx="7">
                  <c:v>39717.167999999998</c:v>
                </c:pt>
                <c:pt idx="8">
                  <c:v>38911.103999999999</c:v>
                </c:pt>
              </c:numCache>
            </c:numRef>
          </c:val>
        </c:ser>
        <c:ser>
          <c:idx val="0"/>
          <c:order val="3"/>
          <c:tx>
            <c:v>UL MU</c:v>
          </c:tx>
          <c:spPr>
            <a:solidFill>
              <a:srgbClr val="FFC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zh-CN"/>
              </a:p>
            </c:txPr>
            <c:dLblPos val="outEnd"/>
            <c:showLegendKey val="0"/>
            <c:showVal val="0"/>
            <c:showCatName val="0"/>
            <c:showSerName val="0"/>
            <c:showPercent val="0"/>
            <c:showBubbleSize val="1"/>
            <c:separator> </c:separator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第7页!$A$4:$A$12</c:f>
              <c:strCache>
                <c:ptCount val="9"/>
                <c:pt idx="0">
                  <c:v>Case 3-1</c:v>
                </c:pt>
                <c:pt idx="1">
                  <c:v>Case 3-2</c:v>
                </c:pt>
                <c:pt idx="2">
                  <c:v>Case 3-3</c:v>
                </c:pt>
                <c:pt idx="3">
                  <c:v>Case 3-4</c:v>
                </c:pt>
                <c:pt idx="4">
                  <c:v>Case 3-5</c:v>
                </c:pt>
                <c:pt idx="5">
                  <c:v>Case 3-6</c:v>
                </c:pt>
                <c:pt idx="6">
                  <c:v>Case 4-1</c:v>
                </c:pt>
                <c:pt idx="7">
                  <c:v>Case 4-2</c:v>
                </c:pt>
                <c:pt idx="8">
                  <c:v>Case 5</c:v>
                </c:pt>
              </c:strCache>
            </c:strRef>
          </c:cat>
          <c:val>
            <c:numRef>
              <c:f>第7页!$C$40:$C$48</c:f>
              <c:numCache>
                <c:formatCode>General</c:formatCode>
                <c:ptCount val="9"/>
                <c:pt idx="0">
                  <c:v>21012.6</c:v>
                </c:pt>
                <c:pt idx="1">
                  <c:v>27356.004000000001</c:v>
                </c:pt>
                <c:pt idx="2">
                  <c:v>34998.552000000003</c:v>
                </c:pt>
                <c:pt idx="3">
                  <c:v>21331.968000000001</c:v>
                </c:pt>
                <c:pt idx="4">
                  <c:v>26659.907999999999</c:v>
                </c:pt>
                <c:pt idx="5">
                  <c:v>35457.072</c:v>
                </c:pt>
                <c:pt idx="6">
                  <c:v>31669.896000000001</c:v>
                </c:pt>
                <c:pt idx="7">
                  <c:v>42069.828000000001</c:v>
                </c:pt>
                <c:pt idx="8">
                  <c:v>40570.559999999998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507545760"/>
        <c:axId val="1507543040"/>
      </c:barChart>
      <c:catAx>
        <c:axId val="1507545760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1507543040"/>
        <c:crosses val="autoZero"/>
        <c:auto val="1"/>
        <c:lblAlgn val="ctr"/>
        <c:lblOffset val="100"/>
        <c:noMultiLvlLbl val="0"/>
      </c:catAx>
      <c:valAx>
        <c:axId val="15075430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altLang="zh-CN"/>
                  <a:t>Throughput/Mbps</a:t>
                </a:r>
                <a:endParaRPr lang="zh-CN" altLang="en-US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zh-CN"/>
            </a:p>
          </c:txPr>
        </c:title>
        <c:numFmt formatCode="General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1507545760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</c:dTable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CN"/>
        </a:p>
      </c:txPr>
    </c:legend>
    <c:plotVisOnly val="1"/>
    <c:dispBlanksAs val="gap"/>
    <c:showDLblsOverMax val="1"/>
  </c:chart>
  <c:spPr>
    <a:noFill/>
    <a:ln>
      <a:noFill/>
    </a:ln>
    <a:effectLst/>
  </c:spPr>
  <c:txPr>
    <a:bodyPr/>
    <a:lstStyle/>
    <a:p>
      <a:pPr>
        <a:defRPr/>
      </a:pPr>
      <a:endParaRPr lang="zh-CN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第8页!$A$5</c:f>
              <c:strCache>
                <c:ptCount val="1"/>
                <c:pt idx="0">
                  <c:v>2 non-AP MLDs</c:v>
                </c:pt>
              </c:strCache>
            </c:strRef>
          </c:tx>
          <c:spPr>
            <a:ln w="28800" cap="rnd">
              <a:solidFill>
                <a:srgbClr val="004586"/>
              </a:solidFill>
              <a:round/>
            </a:ln>
          </c:spPr>
          <c:marker>
            <c:symbol val="square"/>
            <c:size val="8"/>
            <c:spPr>
              <a:solidFill>
                <a:srgbClr val="004586"/>
              </a:solidFill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wrap="none"/>
              <a:lstStyle/>
              <a:p>
                <a:pPr>
                  <a:defRPr sz="1000" b="0" strike="noStrike" spc="-1">
                    <a:solidFill>
                      <a:srgbClr val="000000"/>
                    </a:solidFill>
                    <a:latin typeface="Arial"/>
                  </a:defRPr>
                </a:pPr>
                <a:endParaRPr lang="zh-CN"/>
              </a:p>
            </c:txPr>
            <c:dLblPos val="r"/>
            <c:showLegendKey val="0"/>
            <c:showVal val="0"/>
            <c:showCatName val="0"/>
            <c:showSerName val="0"/>
            <c:showPercent val="0"/>
            <c:showBubbleSize val="1"/>
            <c:separator> </c:separator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numRef>
              <c:f>第8页!$B$4:$P$4</c:f>
              <c:numCache>
                <c:formatCode>General</c:formatCode>
                <c:ptCount val="15"/>
                <c:pt idx="0">
                  <c:v>0.1</c:v>
                </c:pt>
                <c:pt idx="1">
                  <c:v>3.5</c:v>
                </c:pt>
                <c:pt idx="2">
                  <c:v>4</c:v>
                </c:pt>
                <c:pt idx="3">
                  <c:v>5</c:v>
                </c:pt>
                <c:pt idx="4">
                  <c:v>6</c:v>
                </c:pt>
                <c:pt idx="5">
                  <c:v>7</c:v>
                </c:pt>
                <c:pt idx="6">
                  <c:v>8</c:v>
                </c:pt>
                <c:pt idx="7">
                  <c:v>9</c:v>
                </c:pt>
                <c:pt idx="8">
                  <c:v>10</c:v>
                </c:pt>
                <c:pt idx="9">
                  <c:v>12</c:v>
                </c:pt>
                <c:pt idx="10">
                  <c:v>14</c:v>
                </c:pt>
                <c:pt idx="11">
                  <c:v>16</c:v>
                </c:pt>
                <c:pt idx="12">
                  <c:v>18</c:v>
                </c:pt>
                <c:pt idx="13">
                  <c:v>20</c:v>
                </c:pt>
                <c:pt idx="14">
                  <c:v>22</c:v>
                </c:pt>
              </c:numCache>
            </c:numRef>
          </c:cat>
          <c:val>
            <c:numRef>
              <c:f>第8页!$B$5:$P$5</c:f>
              <c:numCache>
                <c:formatCode>General</c:formatCode>
                <c:ptCount val="15"/>
                <c:pt idx="0">
                  <c:v>0.19974</c:v>
                </c:pt>
                <c:pt idx="1">
                  <c:v>6.9824400000000004</c:v>
                </c:pt>
                <c:pt idx="2">
                  <c:v>8.1027000000000005</c:v>
                </c:pt>
                <c:pt idx="3">
                  <c:v>15.0123</c:v>
                </c:pt>
                <c:pt idx="4">
                  <c:v>19.670339999999999</c:v>
                </c:pt>
                <c:pt idx="5">
                  <c:v>22.961639999999999</c:v>
                </c:pt>
                <c:pt idx="6">
                  <c:v>25.46022</c:v>
                </c:pt>
                <c:pt idx="7">
                  <c:v>27.404340000000001</c:v>
                </c:pt>
                <c:pt idx="8">
                  <c:v>28.979340000000001</c:v>
                </c:pt>
                <c:pt idx="9">
                  <c:v>31.39752</c:v>
                </c:pt>
                <c:pt idx="10">
                  <c:v>32.889299999999999</c:v>
                </c:pt>
                <c:pt idx="11">
                  <c:v>34.294199999999996</c:v>
                </c:pt>
                <c:pt idx="12">
                  <c:v>35.06814</c:v>
                </c:pt>
                <c:pt idx="13">
                  <c:v>35.135640000000002</c:v>
                </c:pt>
                <c:pt idx="14">
                  <c:v>35.10774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第8页!$A$6</c:f>
              <c:strCache>
                <c:ptCount val="1"/>
                <c:pt idx="0">
                  <c:v>4 non-AP MLDs</c:v>
                </c:pt>
              </c:strCache>
            </c:strRef>
          </c:tx>
          <c:spPr>
            <a:ln w="28800" cap="rnd">
              <a:solidFill>
                <a:srgbClr val="FF420E"/>
              </a:solidFill>
              <a:round/>
            </a:ln>
          </c:spPr>
          <c:marker>
            <c:symbol val="diamond"/>
            <c:size val="8"/>
            <c:spPr>
              <a:solidFill>
                <a:srgbClr val="FF420E"/>
              </a:solidFill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wrap="none"/>
              <a:lstStyle/>
              <a:p>
                <a:pPr>
                  <a:defRPr sz="1000" b="0" strike="noStrike" spc="-1">
                    <a:solidFill>
                      <a:srgbClr val="000000"/>
                    </a:solidFill>
                    <a:latin typeface="Arial"/>
                  </a:defRPr>
                </a:pPr>
                <a:endParaRPr lang="zh-CN"/>
              </a:p>
            </c:txPr>
            <c:dLblPos val="r"/>
            <c:showLegendKey val="0"/>
            <c:showVal val="0"/>
            <c:showCatName val="0"/>
            <c:showSerName val="0"/>
            <c:showPercent val="0"/>
            <c:showBubbleSize val="1"/>
            <c:separator> </c:separator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numRef>
              <c:f>第8页!$B$4:$P$4</c:f>
              <c:numCache>
                <c:formatCode>General</c:formatCode>
                <c:ptCount val="15"/>
                <c:pt idx="0">
                  <c:v>0.1</c:v>
                </c:pt>
                <c:pt idx="1">
                  <c:v>3.5</c:v>
                </c:pt>
                <c:pt idx="2">
                  <c:v>4</c:v>
                </c:pt>
                <c:pt idx="3">
                  <c:v>5</c:v>
                </c:pt>
                <c:pt idx="4">
                  <c:v>6</c:v>
                </c:pt>
                <c:pt idx="5">
                  <c:v>7</c:v>
                </c:pt>
                <c:pt idx="6">
                  <c:v>8</c:v>
                </c:pt>
                <c:pt idx="7">
                  <c:v>9</c:v>
                </c:pt>
                <c:pt idx="8">
                  <c:v>10</c:v>
                </c:pt>
                <c:pt idx="9">
                  <c:v>12</c:v>
                </c:pt>
                <c:pt idx="10">
                  <c:v>14</c:v>
                </c:pt>
                <c:pt idx="11">
                  <c:v>16</c:v>
                </c:pt>
                <c:pt idx="12">
                  <c:v>18</c:v>
                </c:pt>
                <c:pt idx="13">
                  <c:v>20</c:v>
                </c:pt>
                <c:pt idx="14">
                  <c:v>22</c:v>
                </c:pt>
              </c:numCache>
            </c:numRef>
          </c:cat>
          <c:val>
            <c:numRef>
              <c:f>第8页!$B$6:$P$6</c:f>
              <c:numCache>
                <c:formatCode>General</c:formatCode>
                <c:ptCount val="15"/>
                <c:pt idx="0">
                  <c:v>0.39983999999999997</c:v>
                </c:pt>
                <c:pt idx="1">
                  <c:v>13.973039999999999</c:v>
                </c:pt>
                <c:pt idx="2">
                  <c:v>16.004460000000002</c:v>
                </c:pt>
                <c:pt idx="3">
                  <c:v>23.5776</c:v>
                </c:pt>
                <c:pt idx="4">
                  <c:v>29.108280000000001</c:v>
                </c:pt>
                <c:pt idx="5">
                  <c:v>32.467919999999999</c:v>
                </c:pt>
                <c:pt idx="6">
                  <c:v>35.453760000000003</c:v>
                </c:pt>
                <c:pt idx="7">
                  <c:v>37.476179999999999</c:v>
                </c:pt>
                <c:pt idx="8">
                  <c:v>38.883960000000002</c:v>
                </c:pt>
                <c:pt idx="9">
                  <c:v>39.201779999999999</c:v>
                </c:pt>
                <c:pt idx="10">
                  <c:v>39.416040000000002</c:v>
                </c:pt>
                <c:pt idx="11">
                  <c:v>39.357300000000002</c:v>
                </c:pt>
                <c:pt idx="12">
                  <c:v>39.177959999999999</c:v>
                </c:pt>
                <c:pt idx="13">
                  <c:v>39.244860000000003</c:v>
                </c:pt>
                <c:pt idx="14">
                  <c:v>39.301439999999999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第8页!$A$7</c:f>
              <c:strCache>
                <c:ptCount val="1"/>
                <c:pt idx="0">
                  <c:v>8 non-AP MLDs</c:v>
                </c:pt>
              </c:strCache>
            </c:strRef>
          </c:tx>
          <c:spPr>
            <a:ln w="28800" cap="rnd">
              <a:solidFill>
                <a:srgbClr val="FFD320"/>
              </a:solidFill>
              <a:round/>
            </a:ln>
          </c:spPr>
          <c:marker>
            <c:symbol val="triangle"/>
            <c:size val="8"/>
            <c:spPr>
              <a:solidFill>
                <a:srgbClr val="FFD320"/>
              </a:solidFill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wrap="none"/>
              <a:lstStyle/>
              <a:p>
                <a:pPr>
                  <a:defRPr sz="1000" b="0" strike="noStrike" spc="-1">
                    <a:solidFill>
                      <a:srgbClr val="000000"/>
                    </a:solidFill>
                    <a:latin typeface="Arial"/>
                  </a:defRPr>
                </a:pPr>
                <a:endParaRPr lang="zh-CN"/>
              </a:p>
            </c:txPr>
            <c:dLblPos val="r"/>
            <c:showLegendKey val="0"/>
            <c:showVal val="0"/>
            <c:showCatName val="0"/>
            <c:showSerName val="0"/>
            <c:showPercent val="0"/>
            <c:showBubbleSize val="1"/>
            <c:separator> </c:separator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numRef>
              <c:f>第8页!$B$4:$P$4</c:f>
              <c:numCache>
                <c:formatCode>General</c:formatCode>
                <c:ptCount val="15"/>
                <c:pt idx="0">
                  <c:v>0.1</c:v>
                </c:pt>
                <c:pt idx="1">
                  <c:v>3.5</c:v>
                </c:pt>
                <c:pt idx="2">
                  <c:v>4</c:v>
                </c:pt>
                <c:pt idx="3">
                  <c:v>5</c:v>
                </c:pt>
                <c:pt idx="4">
                  <c:v>6</c:v>
                </c:pt>
                <c:pt idx="5">
                  <c:v>7</c:v>
                </c:pt>
                <c:pt idx="6">
                  <c:v>8</c:v>
                </c:pt>
                <c:pt idx="7">
                  <c:v>9</c:v>
                </c:pt>
                <c:pt idx="8">
                  <c:v>10</c:v>
                </c:pt>
                <c:pt idx="9">
                  <c:v>12</c:v>
                </c:pt>
                <c:pt idx="10">
                  <c:v>14</c:v>
                </c:pt>
                <c:pt idx="11">
                  <c:v>16</c:v>
                </c:pt>
                <c:pt idx="12">
                  <c:v>18</c:v>
                </c:pt>
                <c:pt idx="13">
                  <c:v>20</c:v>
                </c:pt>
                <c:pt idx="14">
                  <c:v>22</c:v>
                </c:pt>
              </c:numCache>
            </c:numRef>
          </c:cat>
          <c:val>
            <c:numRef>
              <c:f>第8页!$B$7:$P$7</c:f>
              <c:numCache>
                <c:formatCode>General</c:formatCode>
                <c:ptCount val="15"/>
                <c:pt idx="0">
                  <c:v>0.79920000000000002</c:v>
                </c:pt>
                <c:pt idx="1">
                  <c:v>27.869520000000001</c:v>
                </c:pt>
                <c:pt idx="2">
                  <c:v>31.597560000000001</c:v>
                </c:pt>
                <c:pt idx="3">
                  <c:v>39.989519999999999</c:v>
                </c:pt>
                <c:pt idx="4">
                  <c:v>41.345700000000001</c:v>
                </c:pt>
                <c:pt idx="5">
                  <c:v>41.517420000000001</c:v>
                </c:pt>
                <c:pt idx="6">
                  <c:v>41.895299999999999</c:v>
                </c:pt>
                <c:pt idx="7">
                  <c:v>41.356740000000002</c:v>
                </c:pt>
                <c:pt idx="8">
                  <c:v>41.66046</c:v>
                </c:pt>
                <c:pt idx="9">
                  <c:v>41.900399999999998</c:v>
                </c:pt>
                <c:pt idx="10">
                  <c:v>41.634300000000003</c:v>
                </c:pt>
                <c:pt idx="11">
                  <c:v>41.742719999999998</c:v>
                </c:pt>
                <c:pt idx="12">
                  <c:v>41.835540000000002</c:v>
                </c:pt>
                <c:pt idx="13">
                  <c:v>41.444940000000003</c:v>
                </c:pt>
                <c:pt idx="14">
                  <c:v>41.557740000000003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hiLowLines>
          <c:spPr>
            <a:ln w="0">
              <a:noFill/>
            </a:ln>
          </c:spPr>
        </c:hiLowLines>
        <c:marker val="1"/>
        <c:smooth val="0"/>
        <c:axId val="1848612016"/>
        <c:axId val="1507542496"/>
      </c:lineChart>
      <c:catAx>
        <c:axId val="1848612016"/>
        <c:scaling>
          <c:orientation val="minMax"/>
        </c:scaling>
        <c:delete val="0"/>
        <c:axPos val="b"/>
        <c:title>
          <c:tx>
            <c:rich>
              <a:bodyPr rot="0"/>
              <a:lstStyle/>
              <a:p>
                <a:pPr>
                  <a:defRPr sz="900" b="0" strike="noStrike" spc="-1">
                    <a:solidFill>
                      <a:srgbClr val="000000"/>
                    </a:solidFill>
                    <a:latin typeface="Arial"/>
                  </a:defRPr>
                </a:pPr>
                <a:r>
                  <a:rPr lang="en-US" sz="900" b="0" strike="noStrike" spc="-1" dirty="0" smtClean="0">
                    <a:solidFill>
                      <a:srgbClr val="000000"/>
                    </a:solidFill>
                    <a:latin typeface="Arial"/>
                  </a:rPr>
                  <a:t>Traffic rate/</a:t>
                </a:r>
                <a:r>
                  <a:rPr lang="en-US" sz="900" b="0" strike="noStrike" spc="-1" dirty="0" err="1" smtClean="0">
                    <a:solidFill>
                      <a:srgbClr val="000000"/>
                    </a:solidFill>
                    <a:latin typeface="Arial"/>
                  </a:rPr>
                  <a:t>Gbps</a:t>
                </a:r>
                <a:endParaRPr lang="en-US" sz="900" b="0" strike="noStrike" spc="-1" dirty="0">
                  <a:solidFill>
                    <a:srgbClr val="000000"/>
                  </a:solidFill>
                  <a:latin typeface="Arial"/>
                </a:endParaRPr>
              </a:p>
            </c:rich>
          </c:tx>
          <c:layout/>
          <c:overlay val="0"/>
          <c:spPr>
            <a:noFill/>
            <a:ln w="0">
              <a:noFill/>
            </a:ln>
          </c:spPr>
        </c:title>
        <c:numFmt formatCode="General" sourceLinked="0"/>
        <c:majorTickMark val="out"/>
        <c:minorTickMark val="none"/>
        <c:tickLblPos val="nextTo"/>
        <c:spPr>
          <a:ln w="0">
            <a:solidFill>
              <a:srgbClr val="B3B3B3"/>
            </a:solidFill>
          </a:ln>
        </c:spPr>
        <c:txPr>
          <a:bodyPr/>
          <a:lstStyle/>
          <a:p>
            <a:pPr>
              <a:defRPr sz="1000" b="0" strike="noStrike" spc="-1">
                <a:solidFill>
                  <a:srgbClr val="000000"/>
                </a:solidFill>
                <a:latin typeface="Arial"/>
              </a:defRPr>
            </a:pPr>
            <a:endParaRPr lang="zh-CN"/>
          </a:p>
        </c:txPr>
        <c:crossAx val="1507542496"/>
        <c:crosses val="autoZero"/>
        <c:auto val="1"/>
        <c:lblAlgn val="ctr"/>
        <c:lblOffset val="100"/>
        <c:noMultiLvlLbl val="0"/>
      </c:catAx>
      <c:valAx>
        <c:axId val="1507542496"/>
        <c:scaling>
          <c:orientation val="minMax"/>
        </c:scaling>
        <c:delete val="0"/>
        <c:axPos val="l"/>
        <c:majorGridlines>
          <c:spPr>
            <a:ln w="0">
              <a:solidFill>
                <a:srgbClr val="B3B3B3"/>
              </a:solidFill>
            </a:ln>
          </c:spPr>
        </c:majorGridlines>
        <c:title>
          <c:tx>
            <c:rich>
              <a:bodyPr rot="-5400000"/>
              <a:lstStyle/>
              <a:p>
                <a:pPr>
                  <a:defRPr sz="900" b="0" strike="noStrike" spc="-1">
                    <a:solidFill>
                      <a:srgbClr val="000000"/>
                    </a:solidFill>
                    <a:latin typeface="Arial"/>
                  </a:defRPr>
                </a:pPr>
                <a:r>
                  <a:rPr lang="en-US" sz="900" b="0" strike="noStrike" spc="-1" dirty="0" smtClean="0">
                    <a:solidFill>
                      <a:srgbClr val="000000"/>
                    </a:solidFill>
                    <a:latin typeface="Arial"/>
                  </a:rPr>
                  <a:t>Throughput/</a:t>
                </a:r>
                <a:r>
                  <a:rPr lang="en-US" sz="900" b="0" strike="noStrike" spc="-1" dirty="0" err="1" smtClean="0">
                    <a:solidFill>
                      <a:srgbClr val="000000"/>
                    </a:solidFill>
                    <a:latin typeface="Arial"/>
                  </a:rPr>
                  <a:t>Gbps</a:t>
                </a:r>
                <a:endParaRPr lang="en-US" sz="900" b="0" strike="noStrike" spc="-1" dirty="0">
                  <a:solidFill>
                    <a:srgbClr val="000000"/>
                  </a:solidFill>
                  <a:latin typeface="Arial"/>
                </a:endParaRPr>
              </a:p>
            </c:rich>
          </c:tx>
          <c:layout/>
          <c:overlay val="0"/>
          <c:spPr>
            <a:noFill/>
            <a:ln w="0">
              <a:noFill/>
            </a:ln>
          </c:spPr>
        </c:title>
        <c:numFmt formatCode="General" sourceLinked="0"/>
        <c:majorTickMark val="out"/>
        <c:minorTickMark val="none"/>
        <c:tickLblPos val="nextTo"/>
        <c:spPr>
          <a:ln w="0">
            <a:solidFill>
              <a:srgbClr val="B3B3B3"/>
            </a:solidFill>
          </a:ln>
        </c:spPr>
        <c:txPr>
          <a:bodyPr/>
          <a:lstStyle/>
          <a:p>
            <a:pPr>
              <a:defRPr sz="1000" b="0" strike="noStrike" spc="-1">
                <a:solidFill>
                  <a:srgbClr val="000000"/>
                </a:solidFill>
                <a:latin typeface="Arial"/>
              </a:defRPr>
            </a:pPr>
            <a:endParaRPr lang="zh-CN"/>
          </a:p>
        </c:txPr>
        <c:crossAx val="1848612016"/>
        <c:crosses val="autoZero"/>
        <c:crossBetween val="midCat"/>
      </c:valAx>
      <c:spPr>
        <a:noFill/>
        <a:ln w="0">
          <a:solidFill>
            <a:srgbClr val="B3B3B3"/>
          </a:solidFill>
        </a:ln>
      </c:spPr>
    </c:plotArea>
    <c:legend>
      <c:legendPos val="b"/>
      <c:layout/>
      <c:overlay val="0"/>
      <c:spPr>
        <a:noFill/>
        <a:ln w="0">
          <a:noFill/>
        </a:ln>
      </c:spPr>
      <c:txPr>
        <a:bodyPr/>
        <a:lstStyle/>
        <a:p>
          <a:pPr>
            <a:defRPr sz="1000" b="0" strike="noStrike" spc="-1">
              <a:solidFill>
                <a:srgbClr val="000000"/>
              </a:solidFill>
              <a:latin typeface="Arial"/>
            </a:defRPr>
          </a:pPr>
          <a:endParaRPr lang="zh-CN"/>
        </a:p>
      </c:txPr>
    </c:legend>
    <c:plotVisOnly val="1"/>
    <c:dispBlanksAs val="gap"/>
    <c:showDLblsOverMax val="1"/>
  </c:chart>
  <c:spPr>
    <a:solidFill>
      <a:srgbClr val="FFFFFF"/>
    </a:solidFill>
    <a:ln w="0">
      <a:noFill/>
    </a:ln>
  </c:sp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C14A870-B52D-4473-9314-908576515504}" type="datetimeFigureOut">
              <a:rPr lang="zh-CN" altLang="en-US" smtClean="0"/>
              <a:t>2021/11/25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5BE05A-10B7-4F29-BFB4-019C2E5C7A3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318893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EF3062-872A-4238-B808-360B24AB5EBB}" type="datetimeFigureOut">
              <a:rPr lang="zh-CN" altLang="en-US" smtClean="0"/>
              <a:t>2021/11/25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C5418A-43FA-471F-8DA8-F294F9A4F06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232813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C5418A-43FA-471F-8DA8-F294F9A4F067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618403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C5418A-43FA-471F-8DA8-F294F9A4F067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9191359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C5418A-43FA-471F-8DA8-F294F9A4F067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979933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C5418A-43FA-471F-8DA8-F294F9A4F067}" type="slidenum">
              <a:rPr lang="zh-CN" altLang="en-US" smtClean="0"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898195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dirty="0" smtClean="0"/>
              <a:t>单击此处编辑母版副标题样式</a:t>
            </a:r>
            <a:endParaRPr lang="en-US" dirty="0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  <p:sp>
        <p:nvSpPr>
          <p:cNvPr id="8" name="日期占位符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mtClean="0"/>
              <a:t>Nov 2021</a:t>
            </a:r>
            <a:endParaRPr lang="zh-CN" altLang="en-US"/>
          </a:p>
        </p:txBody>
      </p:sp>
      <p:sp>
        <p:nvSpPr>
          <p:cNvPr id="9" name="页脚占位符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dirty="0" err="1" smtClean="0"/>
              <a:t>Yiqing</a:t>
            </a:r>
            <a:r>
              <a:rPr lang="en-US" altLang="zh-CN" dirty="0" smtClean="0"/>
              <a:t> Li, Huawei</a:t>
            </a:r>
            <a:endParaRPr lang="zh-CN" altLang="en-US" dirty="0"/>
          </a:p>
        </p:txBody>
      </p:sp>
      <p:sp>
        <p:nvSpPr>
          <p:cNvPr id="10" name="灯片编号占位符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75E00-F21E-44AB-8288-8B999157452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080459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Yiqing Li, Huawei</a:t>
            </a:r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D0575E00-F21E-44AB-8288-8B9991574529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smtClean="0"/>
              <a:t>Nov 2021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129018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Yiqing Li, Huawei</a:t>
            </a:r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D0575E00-F21E-44AB-8288-8B9991574529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smtClean="0"/>
              <a:t>Nov 2021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434477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482737" y="6475413"/>
            <a:ext cx="1061188" cy="169277"/>
          </a:xfrm>
        </p:spPr>
        <p:txBody>
          <a:bodyPr/>
          <a:lstStyle>
            <a:lvl1pPr>
              <a:defRPr sz="1100"/>
            </a:lvl1pPr>
          </a:lstStyle>
          <a:p>
            <a:r>
              <a:rPr lang="en-US" altLang="zh-CN" smtClean="0"/>
              <a:t>Yiqing Li, Huawei</a:t>
            </a:r>
            <a:endParaRPr lang="zh-CN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D0575E00-F21E-44AB-8288-8B9991574529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9386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smtClean="0"/>
              <a:t>Nov 2021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288921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Yiqing Li, Huawei</a:t>
            </a:r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D0575E00-F21E-44AB-8288-8B9991574529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9386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smtClean="0"/>
              <a:t>Nov 2021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480511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Yiqing Li, Huawei</a:t>
            </a:r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D0575E00-F21E-44AB-8288-8B9991574529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smtClean="0"/>
              <a:t>Nov 2021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678320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Yiqing Li, Huawei</a:t>
            </a:r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D0575E00-F21E-44AB-8288-8B9991574529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smtClean="0"/>
              <a:t>Nov 2021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384154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Yiqing Li, Huawei</a:t>
            </a:r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D0575E00-F21E-44AB-8288-8B9991574529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smtClean="0"/>
              <a:t>Nov 2021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645095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Yiqing Li, Huawei</a:t>
            </a:r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D0575E00-F21E-44AB-8288-8B9991574529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smtClean="0"/>
              <a:t>Nov 2021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276220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Yiqing Li, Huawei</a:t>
            </a:r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D0575E00-F21E-44AB-8288-8B9991574529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smtClean="0"/>
              <a:t>Nov 2021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3075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Yiqing Li, Huawei</a:t>
            </a:r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D0575E00-F21E-44AB-8288-8B9991574529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smtClean="0"/>
              <a:t>Nov 2021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374562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9386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smtClean="0"/>
              <a:t>Nov 2021</a:t>
            </a:r>
            <a:endParaRPr lang="zh-CN" alt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482737" y="6475413"/>
            <a:ext cx="1061188" cy="1692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100"/>
            </a:lvl1pPr>
          </a:lstStyle>
          <a:p>
            <a:r>
              <a:rPr lang="en-US" altLang="zh-CN" smtClean="0"/>
              <a:t>Yiqing Li, Huawei</a:t>
            </a:r>
            <a:endParaRPr lang="zh-CN" alt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fld id="{D0575E00-F21E-44AB-8288-8B9991574529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4534108" y="332601"/>
            <a:ext cx="391139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prstTxWarp prst="textNoShape">
              <a:avLst/>
            </a:prstTxWarp>
            <a:spAutoFit/>
          </a:bodyPr>
          <a:lstStyle/>
          <a:p>
            <a:pPr marL="457200" marR="0" lvl="4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dirty="0"/>
              <a:t>doc.: </a:t>
            </a:r>
            <a:r>
              <a:rPr lang="en-US" sz="1800" b="1" dirty="0" smtClean="0"/>
              <a:t>IEEE </a:t>
            </a:r>
            <a:r>
              <a:rPr lang="en-US" sz="1800" b="1" kern="1200" dirty="0" smtClean="0">
                <a:solidFill>
                  <a:schemeClr val="tx1"/>
                </a:solidFill>
                <a:latin typeface="Times New Roman" charset="0"/>
                <a:ea typeface="+mn-ea"/>
                <a:cs typeface="+mn-cs"/>
              </a:rPr>
              <a:t>802.11-21/1900-01-00be</a:t>
            </a:r>
            <a:endParaRPr lang="en-US" sz="1800" b="1" kern="1200" dirty="0">
              <a:solidFill>
                <a:schemeClr val="tx1"/>
              </a:solidFill>
              <a:latin typeface="Times New Roman" charset="0"/>
              <a:ea typeface="+mn-ea"/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655629" cy="1692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 sz="1100" dirty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20169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iming>
    <p:tnLst>
      <p:par>
        <p:cTn id="1" dur="indefinite" restart="never" nodeType="tmRoot"/>
      </p:par>
    </p:tnLst>
  </p:timing>
  <p:hf sldNum="0"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development.standards.ieee.org/myproject-web/public/view.html#pardetail/6886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900-02-00be-cr-for-par-throughput-verification.pptx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962025" y="522683"/>
            <a:ext cx="7772400" cy="1470025"/>
          </a:xfrm>
        </p:spPr>
        <p:txBody>
          <a:bodyPr/>
          <a:lstStyle/>
          <a:p>
            <a:r>
              <a:rPr lang="en-US" altLang="zh-CN" dirty="0" smtClean="0"/>
              <a:t>CR for PAR throughput verification</a:t>
            </a:r>
            <a:endParaRPr lang="zh-CN" altLang="en-US" dirty="0"/>
          </a:p>
        </p:txBody>
      </p:sp>
      <p:sp>
        <p:nvSpPr>
          <p:cNvPr id="4" name="Rectangle 6">
            <a:extLst>
              <a:ext uri="{FF2B5EF4-FFF2-40B4-BE49-F238E27FC236}">
                <a16:creationId xmlns="" xmlns:a16="http://schemas.microsoft.com/office/drawing/2014/main" id="{1F254AD5-AF47-4227-BA6A-AD2DFF84AC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" y="2352369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2000" dirty="0"/>
              <a:t>Authors:</a:t>
            </a:r>
            <a:endParaRPr lang="en-GB" altLang="en-US" sz="2000" b="0" dirty="0"/>
          </a:p>
        </p:txBody>
      </p:sp>
      <p:graphicFrame>
        <p:nvGraphicFramePr>
          <p:cNvPr id="5" name="Table 8">
            <a:extLst>
              <a:ext uri="{FF2B5EF4-FFF2-40B4-BE49-F238E27FC236}">
                <a16:creationId xmlns="" xmlns:a16="http://schemas.microsoft.com/office/drawing/2014/main" id="{1EEAD0EE-0DFD-4F81-B0C3-618EF9CBFB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2908407"/>
              </p:ext>
            </p:extLst>
          </p:nvPr>
        </p:nvGraphicFramePr>
        <p:xfrm>
          <a:off x="1152525" y="2998720"/>
          <a:ext cx="7391400" cy="2798579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478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9906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68580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2209800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444563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9988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Yiqing</a:t>
                      </a: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Li</a:t>
                      </a:r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9"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Huawei</a:t>
                      </a:r>
                      <a:endParaRPr 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Shenzhen, China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liyiqing3@Huawei.com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8137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Yuchen Guo</a:t>
                      </a:r>
                      <a:endParaRPr lang="zh-CN" alt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196283733"/>
                  </a:ext>
                </a:extLst>
              </a:tr>
              <a:tr h="19988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Yunbo</a:t>
                      </a:r>
                      <a:r>
                        <a:rPr lang="en-US" altLang="zh-CN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Li</a:t>
                      </a:r>
                      <a:endParaRPr lang="en-US" altLang="zh-CN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19431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Ming Gan</a:t>
                      </a:r>
                      <a:endParaRPr lang="zh-CN" alt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2754585805"/>
                  </a:ext>
                </a:extLst>
              </a:tr>
              <a:tr h="19431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Jian Yu</a:t>
                      </a:r>
                      <a:endParaRPr lang="zh-CN" alt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295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Guogang</a:t>
                      </a: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Huang</a:t>
                      </a:r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3451102127"/>
                  </a:ext>
                </a:extLst>
              </a:tr>
              <a:tr h="1295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Yuxin Lu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2250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Yousi</a:t>
                      </a: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Lin</a:t>
                      </a:r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4020843879"/>
                  </a:ext>
                </a:extLst>
              </a:tr>
              <a:tr h="22250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Michael Montemurro</a:t>
                      </a:r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6" name="Rectangle 4">
            <a:extLst>
              <a:ext uri="{FF2B5EF4-FFF2-40B4-BE49-F238E27FC236}">
                <a16:creationId xmlns="" xmlns:a16="http://schemas.microsoft.com/office/drawing/2014/main" id="{AAB4AADD-B9F4-45B4-B9D2-5B5E3506EF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802208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18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15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685800" indent="0" algn="ctr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028700" indent="0" algn="ctr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12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1371600" indent="0" algn="ctr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12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1714500" indent="0" algn="ctr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12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057400" indent="0" algn="ctr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12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2400300" indent="0" algn="ctr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12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2743200" indent="0" algn="ctr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12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r>
              <a:rPr lang="en-GB" altLang="en-US" sz="2000" kern="0" dirty="0" smtClean="0"/>
              <a:t>Date:</a:t>
            </a:r>
            <a:r>
              <a:rPr lang="en-GB" altLang="en-US" sz="2000" b="0" kern="0" dirty="0" smtClean="0"/>
              <a:t> 2021-11-05</a:t>
            </a:r>
            <a:endParaRPr lang="en-GB" altLang="en-US" sz="2000" b="0" kern="0" dirty="0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mtClean="0"/>
              <a:t>Nov 2021</a:t>
            </a:r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>
          <a:xfrm>
            <a:off x="6819029" y="6475413"/>
            <a:ext cx="1724896" cy="276999"/>
          </a:xfrm>
        </p:spPr>
        <p:txBody>
          <a:bodyPr/>
          <a:lstStyle/>
          <a:p>
            <a:r>
              <a:rPr lang="en-US" altLang="zh-CN" dirty="0" err="1" smtClean="0"/>
              <a:t>Yiqing</a:t>
            </a:r>
            <a:r>
              <a:rPr lang="en-US" altLang="zh-CN" dirty="0" smtClean="0"/>
              <a:t> Li, Huawei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157959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Reference 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GB" altLang="zh-CN" dirty="0" smtClean="0"/>
              <a:t>P802.11be (EHT) </a:t>
            </a:r>
            <a:r>
              <a:rPr lang="en-GB" altLang="zh-CN" dirty="0"/>
              <a:t>PAR - </a:t>
            </a:r>
            <a:r>
              <a:rPr lang="en-GB" altLang="zh-CN" dirty="0">
                <a:hlinkClick r:id="rId2"/>
              </a:rPr>
              <a:t>https://</a:t>
            </a:r>
            <a:r>
              <a:rPr lang="en-GB" altLang="zh-CN" dirty="0" smtClean="0">
                <a:hlinkClick r:id="rId2"/>
              </a:rPr>
              <a:t>development.standards.ieee.org/myproject-web/public/view.html#pardetail/6886</a:t>
            </a:r>
            <a:r>
              <a:rPr lang="en-GB" altLang="zh-CN" dirty="0" smtClean="0"/>
              <a:t> </a:t>
            </a:r>
            <a:endParaRPr lang="en-US" altLang="zh-TW" dirty="0"/>
          </a:p>
          <a:p>
            <a:pPr marL="0" indent="0">
              <a:buNone/>
            </a:pP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Nov 2021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smtClean="0"/>
              <a:t>Yiqing Li, Huawei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41338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SP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Do you agree to </a:t>
            </a:r>
            <a:r>
              <a:rPr lang="en-US" altLang="zh-CN" dirty="0" smtClean="0"/>
              <a:t>resolve CID 7619 with the resolution shown on Slide 2?</a:t>
            </a:r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smtClean="0"/>
              <a:t>Yiqing Li, Huawei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Nov 2021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489016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CID 7619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 dirty="0"/>
          </a:p>
        </p:txBody>
      </p:sp>
      <p:graphicFrame>
        <p:nvGraphicFramePr>
          <p:cNvPr id="6" name="表格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4218428"/>
              </p:ext>
            </p:extLst>
          </p:nvPr>
        </p:nvGraphicFramePr>
        <p:xfrm>
          <a:off x="290513" y="1919684"/>
          <a:ext cx="8562974" cy="405695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29396"/>
                <a:gridCol w="949418"/>
                <a:gridCol w="698810"/>
                <a:gridCol w="535258"/>
                <a:gridCol w="1561171"/>
                <a:gridCol w="1434790"/>
                <a:gridCol w="2854131"/>
              </a:tblGrid>
              <a:tr h="76511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CID</a:t>
                      </a:r>
                      <a:endParaRPr lang="zh-CN" sz="12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Commenter</a:t>
                      </a:r>
                      <a:endParaRPr lang="zh-CN" sz="120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Clause Number</a:t>
                      </a:r>
                      <a:endParaRPr lang="zh-CN" sz="12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Page.</a:t>
                      </a:r>
                      <a:endParaRPr lang="zh-CN" sz="12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Line</a:t>
                      </a:r>
                      <a:endParaRPr lang="zh-CN" sz="12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Comment</a:t>
                      </a:r>
                      <a:endParaRPr lang="zh-CN" sz="120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Proposed Change</a:t>
                      </a:r>
                      <a:endParaRPr lang="zh-CN" sz="120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Resolution</a:t>
                      </a:r>
                      <a:endParaRPr lang="zh-CN" sz="12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 </a:t>
                      </a:r>
                      <a:endParaRPr lang="zh-CN" sz="120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/>
                </a:tc>
              </a:tr>
              <a:tr h="280540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dirty="0" smtClean="0">
                          <a:effectLst/>
                        </a:rPr>
                        <a:t>7619</a:t>
                      </a:r>
                      <a:endParaRPr lang="zh-CN" sz="12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dirty="0" smtClean="0">
                          <a:effectLst/>
                        </a:rPr>
                        <a:t>Tomoko Adachi</a:t>
                      </a:r>
                      <a:endParaRPr lang="zh-CN" sz="12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zh-CN" sz="12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zh-CN" sz="12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Verification is needed to see how much throughput can be achieved by R1 features. By doing this, we can think of how to achieve 30 Gb/s throughput and what kind of features are required at the end in P802.11be.</a:t>
                      </a:r>
                      <a:endParaRPr lang="zh-CN" sz="12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As in the comment.</a:t>
                      </a:r>
                      <a:endParaRPr lang="zh-CN" sz="12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zh-CN" sz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Malgun Gothic" panose="020B0503020000020004" pitchFamily="34" charset="-127"/>
                        </a:rPr>
                        <a:t>Rejected.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Malgun Gothic" panose="020B0503020000020004" pitchFamily="34" charset="-127"/>
                        </a:rPr>
                        <a:t>Note to commenter. This comment is rejected since it does not result in a change to the draft.</a:t>
                      </a:r>
                      <a:endParaRPr lang="en-US" altLang="zh-CN" sz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en-US" altLang="zh-CN" sz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Malgun Gothic" panose="020B0503020000020004" pitchFamily="34" charset="-127"/>
                        </a:rPr>
                        <a:t>For the 30Gbps throughput verification</a:t>
                      </a:r>
                      <a:r>
                        <a:rPr lang="en-US" altLang="zh-CN" sz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Malgun Gothic" panose="020B0503020000020004" pitchFamily="34" charset="-127"/>
                        </a:rPr>
                        <a:t>, </a:t>
                      </a:r>
                      <a:r>
                        <a:rPr lang="en-US" altLang="zh-CN" sz="1200" dirty="0" smtClean="0"/>
                        <a:t>four R1 features as Multi-Link, 4KQAM, 1024 MPDU Aggregation per A-MPDU, 320MHz bandwidth</a:t>
                      </a:r>
                      <a:r>
                        <a:rPr lang="en-US" altLang="zh-CN" sz="1200" baseline="0" dirty="0" smtClean="0"/>
                        <a:t> </a:t>
                      </a:r>
                      <a:r>
                        <a:rPr lang="en-US" altLang="zh-CN" sz="1200" dirty="0" smtClean="0"/>
                        <a:t>guarantee 30Gbps for SU and MU cases and achieve the goal setout</a:t>
                      </a:r>
                      <a:r>
                        <a:rPr lang="en-US" altLang="zh-CN" sz="1200" baseline="0" dirty="0" smtClean="0"/>
                        <a:t> in the PAR for the project</a:t>
                      </a:r>
                      <a:r>
                        <a:rPr lang="en-US" altLang="zh-CN" sz="1200" dirty="0" smtClean="0"/>
                        <a:t>. 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200" baseline="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Malgun Gothic" panose="020B0503020000020004" pitchFamily="34" charset="-127"/>
                        </a:rPr>
                        <a:t>P</a:t>
                      </a:r>
                      <a:r>
                        <a:rPr lang="en-US" altLang="zh-CN" sz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Malgun Gothic" panose="020B0503020000020004" pitchFamily="34" charset="-127"/>
                        </a:rPr>
                        <a:t>lease refer to </a:t>
                      </a:r>
                      <a:r>
                        <a:rPr lang="en-US" altLang="zh-CN" sz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Malgun Gothic" panose="020B0503020000020004" pitchFamily="34" charset="-127"/>
                          <a:hlinkClick r:id="rId3"/>
                        </a:rPr>
                        <a:t>https://mentor.ieee.org/802.11/dcn/21/11-21-1900-02-00be-cr-for-par-throughput-verification.pptx</a:t>
                      </a:r>
                      <a:r>
                        <a:rPr lang="en-US" altLang="zh-CN" sz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Malgun Gothic" panose="020B0503020000020004" pitchFamily="34" charset="-127"/>
                        </a:rPr>
                        <a:t> </a:t>
                      </a:r>
                      <a:r>
                        <a:rPr lang="en-US" altLang="zh-CN" sz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Malgun Gothic" panose="020B0503020000020004" pitchFamily="34" charset="-127"/>
                        </a:rPr>
                        <a:t>for detailed simulation results.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en-US" altLang="zh-CN" sz="1200" baseline="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日期占位符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Nov 2021</a:t>
            </a:r>
            <a:endParaRPr lang="zh-CN" altLang="en-US"/>
          </a:p>
        </p:txBody>
      </p:sp>
      <p:sp>
        <p:nvSpPr>
          <p:cNvPr id="7" name="页脚占位符 6"/>
          <p:cNvSpPr>
            <a:spLocks noGrp="1"/>
          </p:cNvSpPr>
          <p:nvPr>
            <p:ph type="ftr" sz="quarter" idx="11"/>
          </p:nvPr>
        </p:nvSpPr>
        <p:spPr>
          <a:xfrm>
            <a:off x="6819029" y="6475413"/>
            <a:ext cx="1724896" cy="276999"/>
          </a:xfrm>
        </p:spPr>
        <p:txBody>
          <a:bodyPr/>
          <a:lstStyle/>
          <a:p>
            <a:r>
              <a:rPr lang="en-US" altLang="zh-CN" dirty="0" err="1" smtClean="0"/>
              <a:t>Yiqing</a:t>
            </a:r>
            <a:r>
              <a:rPr lang="en-US" altLang="zh-CN" dirty="0" smtClean="0"/>
              <a:t> Li, Huawei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526801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PAR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zh-CN" dirty="0"/>
              <a:t>Doc: 11-18-1231-06-802.11 EHT Proposed </a:t>
            </a:r>
            <a:r>
              <a:rPr lang="en-GB" altLang="zh-CN" dirty="0" smtClean="0"/>
              <a:t>PAR[1]</a:t>
            </a:r>
            <a:endParaRPr lang="en-GB" altLang="zh-CN" dirty="0"/>
          </a:p>
          <a:p>
            <a:pPr lvl="1"/>
            <a:r>
              <a:rPr lang="en-GB" altLang="zh-CN" sz="1800" dirty="0"/>
              <a:t>Capable of </a:t>
            </a:r>
            <a:r>
              <a:rPr lang="en-GB" altLang="zh-CN" sz="1800" dirty="0">
                <a:solidFill>
                  <a:srgbClr val="FF0000"/>
                </a:solidFill>
              </a:rPr>
              <a:t>supporting a maximum throughput of at least </a:t>
            </a:r>
            <a:r>
              <a:rPr lang="en-GB" altLang="zh-CN" sz="1800" b="1" dirty="0">
                <a:solidFill>
                  <a:srgbClr val="FF0000"/>
                </a:solidFill>
              </a:rPr>
              <a:t>30 </a:t>
            </a:r>
            <a:r>
              <a:rPr lang="en-GB" altLang="zh-CN" sz="1800" b="1" dirty="0" err="1">
                <a:solidFill>
                  <a:srgbClr val="FF0000"/>
                </a:solidFill>
              </a:rPr>
              <a:t>Gbps</a:t>
            </a:r>
            <a:r>
              <a:rPr lang="en-GB" altLang="zh-CN" sz="1800" dirty="0"/>
              <a:t>, as measured at the MAC data service access point (SAP), with carrier frequency operation between 1 and 7.250 GHz while ensuring backward compatibility and coexistence with legacy IEEE Std. 802.11 compliant devices operating in the 2.4 GHz, 5 GHz, and 6 GHz bands</a:t>
            </a:r>
          </a:p>
          <a:p>
            <a:pPr lvl="1"/>
            <a:r>
              <a:rPr lang="en-GB" altLang="zh-CN" sz="1800" dirty="0"/>
              <a:t>at least one mode of operation capable of improved worst case latency and jitter.</a:t>
            </a:r>
            <a:endParaRPr lang="zh-CN" altLang="zh-CN" sz="1800" dirty="0"/>
          </a:p>
          <a:p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Nov 2021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smtClean="0"/>
              <a:t>Yiqing Li, Huawei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06721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How much throughput can be achieved by R1 features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60357" y="1723386"/>
            <a:ext cx="8230882" cy="4114800"/>
          </a:xfrm>
        </p:spPr>
        <p:txBody>
          <a:bodyPr/>
          <a:lstStyle/>
          <a:p>
            <a:r>
              <a:rPr lang="en-US" altLang="zh-CN" sz="1600" dirty="0" smtClean="0"/>
              <a:t>R1 features that are considered in the simulation.</a:t>
            </a:r>
          </a:p>
          <a:p>
            <a:pPr lvl="1"/>
            <a:r>
              <a:rPr lang="en-US" altLang="zh-CN" sz="1600" dirty="0" smtClean="0"/>
              <a:t>Multi-Link (with 2 links), 4KQAM, 1024 MPDU Aggregation per A-MPDU, 320MHz</a:t>
            </a:r>
          </a:p>
          <a:p>
            <a:r>
              <a:rPr lang="en-US" altLang="zh-CN" sz="1600" dirty="0" smtClean="0"/>
              <a:t>Throughput is measured at MAC data SAP.</a:t>
            </a:r>
          </a:p>
          <a:p>
            <a:pPr marL="0" indent="0">
              <a:buNone/>
            </a:pPr>
            <a:endParaRPr lang="en-US" altLang="zh-CN" sz="1600" dirty="0"/>
          </a:p>
          <a:p>
            <a:endParaRPr lang="en-US" altLang="zh-CN" sz="1600" dirty="0"/>
          </a:p>
          <a:p>
            <a:endParaRPr lang="en-US" altLang="zh-CN" sz="1600" dirty="0" smtClean="0"/>
          </a:p>
          <a:p>
            <a:endParaRPr lang="zh-CN" altLang="en-US" sz="1600" dirty="0"/>
          </a:p>
        </p:txBody>
      </p:sp>
      <p:graphicFrame>
        <p:nvGraphicFramePr>
          <p:cNvPr id="4" name="内容占位符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83909111"/>
              </p:ext>
            </p:extLst>
          </p:nvPr>
        </p:nvGraphicFramePr>
        <p:xfrm>
          <a:off x="4570457" y="2610782"/>
          <a:ext cx="4375232" cy="30861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188083"/>
                <a:gridCol w="2187149"/>
              </a:tblGrid>
              <a:tr h="192114">
                <a:tc>
                  <a:txBody>
                    <a:bodyPr/>
                    <a:lstStyle/>
                    <a:p>
                      <a:pPr marL="127000" indent="2667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900" kern="100" dirty="0" smtClean="0">
                          <a:effectLst/>
                        </a:rPr>
                        <a:t>Simulation</a:t>
                      </a:r>
                      <a:r>
                        <a:rPr lang="en-US" altLang="zh-CN" sz="900" kern="100" baseline="0" dirty="0" smtClean="0">
                          <a:effectLst/>
                        </a:rPr>
                        <a:t> Setup </a:t>
                      </a:r>
                      <a:r>
                        <a:rPr lang="en-US" altLang="zh-CN" sz="900" kern="100" dirty="0" smtClean="0">
                          <a:effectLst/>
                        </a:rPr>
                        <a:t>Parameters</a:t>
                      </a:r>
                      <a:endParaRPr lang="zh-CN" sz="900" kern="1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55984" marR="55984" marT="0" marB="0" anchor="ctr"/>
                </a:tc>
                <a:tc>
                  <a:txBody>
                    <a:bodyPr/>
                    <a:lstStyle/>
                    <a:p>
                      <a:pPr marL="127000" indent="2667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900" kern="1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Default</a:t>
                      </a:r>
                      <a:r>
                        <a:rPr lang="en-US" altLang="zh-CN" sz="900" kern="100" baseline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value</a:t>
                      </a:r>
                      <a:endParaRPr lang="zh-CN" sz="900" kern="1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55984" marR="55984" marT="0" marB="0" anchor="ctr"/>
                </a:tc>
              </a:tr>
              <a:tr h="192114">
                <a:tc>
                  <a:txBody>
                    <a:bodyPr/>
                    <a:lstStyle/>
                    <a:p>
                      <a:pPr marL="127000" indent="2667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900" kern="100" dirty="0" smtClean="0">
                          <a:effectLst/>
                        </a:rPr>
                        <a:t>The number of AP MLD</a:t>
                      </a:r>
                      <a:endParaRPr lang="zh-CN" sz="900" kern="1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55984" marR="55984" marT="0" marB="0" anchor="ctr"/>
                </a:tc>
                <a:tc>
                  <a:txBody>
                    <a:bodyPr/>
                    <a:lstStyle/>
                    <a:p>
                      <a:pPr marL="127000" indent="2667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 dirty="0">
                          <a:effectLst/>
                        </a:rPr>
                        <a:t>1</a:t>
                      </a:r>
                      <a:endParaRPr lang="zh-CN" sz="900" kern="1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55984" marR="55984" marT="0" marB="0" anchor="ctr"/>
                </a:tc>
              </a:tr>
              <a:tr h="192114">
                <a:tc>
                  <a:txBody>
                    <a:bodyPr/>
                    <a:lstStyle/>
                    <a:p>
                      <a:pPr marL="127000" indent="2667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900" kern="100" dirty="0" smtClean="0">
                          <a:effectLst/>
                        </a:rPr>
                        <a:t>The number of non-AP MLD</a:t>
                      </a:r>
                      <a:endParaRPr lang="zh-CN" sz="900" kern="1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55984" marR="55984" marT="0" marB="0" anchor="ctr"/>
                </a:tc>
                <a:tc>
                  <a:txBody>
                    <a:bodyPr/>
                    <a:lstStyle/>
                    <a:p>
                      <a:pPr marL="127000" indent="2667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 dirty="0" smtClean="0">
                          <a:effectLst/>
                        </a:rPr>
                        <a:t>8</a:t>
                      </a:r>
                      <a:endParaRPr lang="zh-CN" sz="900" kern="1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55984" marR="55984" marT="0" marB="0" anchor="ctr"/>
                </a:tc>
              </a:tr>
              <a:tr h="192114">
                <a:tc>
                  <a:txBody>
                    <a:bodyPr/>
                    <a:lstStyle/>
                    <a:p>
                      <a:pPr marL="127000" indent="2667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900" kern="100" dirty="0" smtClean="0">
                          <a:effectLst/>
                        </a:rPr>
                        <a:t>The size of area</a:t>
                      </a:r>
                      <a:endParaRPr lang="zh-CN" sz="900" kern="1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55984" marR="55984" marT="0" marB="0" anchor="ctr"/>
                </a:tc>
                <a:tc>
                  <a:txBody>
                    <a:bodyPr/>
                    <a:lstStyle/>
                    <a:p>
                      <a:pPr marL="127000" indent="2667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 dirty="0" smtClean="0">
                          <a:effectLst/>
                        </a:rPr>
                        <a:t>20m*20m</a:t>
                      </a:r>
                      <a:endParaRPr lang="zh-CN" sz="900" kern="1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55984" marR="55984" marT="0" marB="0" anchor="ctr"/>
                </a:tc>
              </a:tr>
              <a:tr h="192114">
                <a:tc>
                  <a:txBody>
                    <a:bodyPr/>
                    <a:lstStyle/>
                    <a:p>
                      <a:pPr marL="127000" indent="2667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900" kern="100" dirty="0" smtClean="0">
                          <a:solidFill>
                            <a:schemeClr val="bg1"/>
                          </a:solidFill>
                          <a:effectLst/>
                        </a:rPr>
                        <a:t>Traffic type</a:t>
                      </a:r>
                      <a:endParaRPr lang="zh-CN" sz="900" kern="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55984" marR="55984" marT="0" marB="0" anchor="ctr"/>
                </a:tc>
                <a:tc>
                  <a:txBody>
                    <a:bodyPr/>
                    <a:lstStyle/>
                    <a:p>
                      <a:pPr marL="127000" indent="2667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 dirty="0" smtClean="0">
                          <a:solidFill>
                            <a:schemeClr val="tx1"/>
                          </a:solidFill>
                          <a:effectLst/>
                        </a:rPr>
                        <a:t>Full buffer UL</a:t>
                      </a:r>
                      <a:r>
                        <a:rPr lang="en-US" sz="900" kern="100" baseline="0" dirty="0" smtClean="0">
                          <a:solidFill>
                            <a:schemeClr val="tx1"/>
                          </a:solidFill>
                          <a:effectLst/>
                        </a:rPr>
                        <a:t>/DL traffic</a:t>
                      </a:r>
                      <a:endParaRPr lang="zh-CN" sz="9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55984" marR="55984" marT="0" marB="0" anchor="ctr"/>
                </a:tc>
              </a:tr>
              <a:tr h="192114">
                <a:tc>
                  <a:txBody>
                    <a:bodyPr/>
                    <a:lstStyle/>
                    <a:p>
                      <a:pPr marL="127000" indent="2667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900" kern="100" dirty="0" smtClean="0">
                          <a:effectLst/>
                        </a:rPr>
                        <a:t>Packet size</a:t>
                      </a:r>
                      <a:endParaRPr lang="zh-CN" sz="900" kern="1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55984" marR="55984" marT="0" marB="0" anchor="ctr"/>
                </a:tc>
                <a:tc>
                  <a:txBody>
                    <a:bodyPr/>
                    <a:lstStyle/>
                    <a:p>
                      <a:pPr marL="127000" indent="2667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 dirty="0">
                          <a:effectLst/>
                        </a:rPr>
                        <a:t>1500 </a:t>
                      </a:r>
                      <a:r>
                        <a:rPr lang="en-US" sz="900" kern="100" dirty="0" smtClean="0">
                          <a:effectLst/>
                        </a:rPr>
                        <a:t>Byte per MPDU</a:t>
                      </a:r>
                      <a:endParaRPr lang="zh-CN" sz="900" kern="1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55984" marR="55984" marT="0" marB="0" anchor="ctr"/>
                </a:tc>
              </a:tr>
              <a:tr h="192114">
                <a:tc>
                  <a:txBody>
                    <a:bodyPr/>
                    <a:lstStyle/>
                    <a:p>
                      <a:pPr marL="127000" indent="2667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900" kern="1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TX power</a:t>
                      </a:r>
                      <a:endParaRPr lang="zh-CN" sz="900" kern="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55984" marR="55984" marT="0" marB="0" anchor="ctr"/>
                </a:tc>
                <a:tc>
                  <a:txBody>
                    <a:bodyPr/>
                    <a:lstStyle/>
                    <a:p>
                      <a:pPr marL="127000" indent="2667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900" kern="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20dbm for AP MLD; 15dbm for non-AP MLD</a:t>
                      </a:r>
                      <a:endParaRPr lang="zh-CN" sz="900" kern="1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55984" marR="55984" marT="0" marB="0" anchor="ctr"/>
                </a:tc>
              </a:tr>
              <a:tr h="192114">
                <a:tc>
                  <a:txBody>
                    <a:bodyPr/>
                    <a:lstStyle/>
                    <a:p>
                      <a:pPr marL="127000" indent="2667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 dirty="0">
                          <a:effectLst/>
                        </a:rPr>
                        <a:t>NSS</a:t>
                      </a:r>
                      <a:endParaRPr lang="zh-CN" sz="900" kern="1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55984" marR="55984" marT="0" marB="0" anchor="ctr"/>
                </a:tc>
                <a:tc>
                  <a:txBody>
                    <a:bodyPr/>
                    <a:lstStyle/>
                    <a:p>
                      <a:pPr marL="127000" indent="2667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 dirty="0" smtClean="0">
                          <a:effectLst/>
                        </a:rPr>
                        <a:t>8</a:t>
                      </a:r>
                      <a:endParaRPr lang="zh-CN" sz="900" kern="1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55984" marR="55984" marT="0" marB="0" anchor="ctr"/>
                </a:tc>
              </a:tr>
              <a:tr h="192114">
                <a:tc>
                  <a:txBody>
                    <a:bodyPr/>
                    <a:lstStyle/>
                    <a:p>
                      <a:pPr marL="127000" indent="2667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 dirty="0" err="1">
                          <a:effectLst/>
                        </a:rPr>
                        <a:t>CWmax</a:t>
                      </a:r>
                      <a:endParaRPr lang="zh-CN" sz="900" kern="1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55984" marR="55984" marT="0" marB="0" anchor="ctr"/>
                </a:tc>
                <a:tc>
                  <a:txBody>
                    <a:bodyPr/>
                    <a:lstStyle/>
                    <a:p>
                      <a:pPr marL="127000" indent="2667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 dirty="0">
                          <a:effectLst/>
                        </a:rPr>
                        <a:t>15</a:t>
                      </a:r>
                      <a:endParaRPr lang="zh-CN" sz="900" kern="1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55984" marR="55984" marT="0" marB="0" anchor="ctr"/>
                </a:tc>
              </a:tr>
              <a:tr h="192114">
                <a:tc>
                  <a:txBody>
                    <a:bodyPr/>
                    <a:lstStyle/>
                    <a:p>
                      <a:pPr marL="127000" indent="2667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 dirty="0" err="1" smtClean="0">
                          <a:effectLst/>
                        </a:rPr>
                        <a:t>CWmin</a:t>
                      </a:r>
                      <a:endParaRPr lang="zh-CN" sz="900" kern="1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55984" marR="55984" marT="0" marB="0" anchor="ctr"/>
                </a:tc>
                <a:tc>
                  <a:txBody>
                    <a:bodyPr/>
                    <a:lstStyle/>
                    <a:p>
                      <a:pPr marL="127000" indent="2667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 dirty="0">
                          <a:effectLst/>
                        </a:rPr>
                        <a:t>7</a:t>
                      </a:r>
                      <a:endParaRPr lang="zh-CN" sz="900" kern="1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55984" marR="55984" marT="0" marB="0" anchor="ctr"/>
                </a:tc>
              </a:tr>
              <a:tr h="192114">
                <a:tc>
                  <a:txBody>
                    <a:bodyPr/>
                    <a:lstStyle/>
                    <a:p>
                      <a:pPr marL="127000" indent="2667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AIFS</a:t>
                      </a:r>
                      <a:endParaRPr lang="zh-CN" sz="900" kern="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55984" marR="55984" marT="0" marB="0" anchor="ctr"/>
                </a:tc>
                <a:tc>
                  <a:txBody>
                    <a:bodyPr/>
                    <a:lstStyle/>
                    <a:p>
                      <a:pPr marL="127000" indent="2667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 dirty="0">
                          <a:effectLst/>
                        </a:rPr>
                        <a:t>34us</a:t>
                      </a:r>
                      <a:endParaRPr lang="zh-CN" sz="900" kern="1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55984" marR="55984" marT="0" marB="0" anchor="ctr"/>
                </a:tc>
              </a:tr>
              <a:tr h="192114">
                <a:tc>
                  <a:txBody>
                    <a:bodyPr/>
                    <a:lstStyle/>
                    <a:p>
                      <a:pPr marL="127000" indent="2667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 dirty="0" smtClean="0">
                          <a:solidFill>
                            <a:schemeClr val="bg1"/>
                          </a:solidFill>
                          <a:effectLst/>
                        </a:rPr>
                        <a:t>The number of links</a:t>
                      </a:r>
                      <a:endParaRPr lang="zh-CN" sz="900" kern="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55984" marR="55984" marT="0" marB="0" anchor="ctr"/>
                </a:tc>
                <a:tc>
                  <a:txBody>
                    <a:bodyPr/>
                    <a:lstStyle/>
                    <a:p>
                      <a:pPr marL="127000" indent="2667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 dirty="0" smtClean="0">
                          <a:solidFill>
                            <a:schemeClr val="tx1"/>
                          </a:solidFill>
                          <a:effectLst/>
                        </a:rPr>
                        <a:t>2 (5GHz&amp;6GHz)</a:t>
                      </a:r>
                      <a:endParaRPr lang="zh-CN" sz="9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55984" marR="55984" marT="0" marB="0" anchor="ctr"/>
                </a:tc>
              </a:tr>
              <a:tr h="192114">
                <a:tc>
                  <a:txBody>
                    <a:bodyPr/>
                    <a:lstStyle/>
                    <a:p>
                      <a:pPr marL="127000" indent="2667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900" kern="100" dirty="0">
                          <a:effectLst/>
                        </a:rPr>
                        <a:t>TXOP</a:t>
                      </a:r>
                      <a:endParaRPr lang="zh-CN" sz="900" kern="1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55984" marR="55984" marT="0" marB="0" anchor="ctr"/>
                </a:tc>
                <a:tc>
                  <a:txBody>
                    <a:bodyPr/>
                    <a:lstStyle/>
                    <a:p>
                      <a:pPr marL="127000" indent="2667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 dirty="0" smtClean="0">
                          <a:effectLst/>
                        </a:rPr>
                        <a:t>4.096ms</a:t>
                      </a:r>
                      <a:endParaRPr lang="zh-CN" sz="900" kern="1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55984" marR="55984" marT="0" marB="0" anchor="ctr"/>
                </a:tc>
              </a:tr>
              <a:tr h="192114">
                <a:tc>
                  <a:txBody>
                    <a:bodyPr/>
                    <a:lstStyle/>
                    <a:p>
                      <a:pPr marL="127000" indent="2667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 dirty="0" smtClean="0">
                          <a:effectLst/>
                        </a:rPr>
                        <a:t>RTS/CTS</a:t>
                      </a:r>
                      <a:endParaRPr lang="zh-CN" sz="900" kern="1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55984" marR="55984" marT="0" marB="0" anchor="ctr"/>
                </a:tc>
                <a:tc>
                  <a:txBody>
                    <a:bodyPr/>
                    <a:lstStyle/>
                    <a:p>
                      <a:pPr marL="127000" indent="2667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900" kern="100" dirty="0" smtClean="0">
                          <a:effectLst/>
                        </a:rPr>
                        <a:t>on</a:t>
                      </a:r>
                      <a:endParaRPr lang="zh-CN" sz="900" kern="1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55984" marR="55984" marT="0" marB="0" anchor="ctr"/>
                </a:tc>
              </a:tr>
            </a:tbl>
          </a:graphicData>
        </a:graphic>
      </p:graphicFrame>
      <p:sp>
        <p:nvSpPr>
          <p:cNvPr id="5" name="矩形 4"/>
          <p:cNvSpPr/>
          <p:nvPr/>
        </p:nvSpPr>
        <p:spPr bwMode="auto">
          <a:xfrm>
            <a:off x="475934" y="2615113"/>
            <a:ext cx="4021393" cy="1641988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cxnSp>
        <p:nvCxnSpPr>
          <p:cNvPr id="7" name="直接连接符 6"/>
          <p:cNvCxnSpPr/>
          <p:nvPr/>
        </p:nvCxnSpPr>
        <p:spPr bwMode="auto">
          <a:xfrm>
            <a:off x="911936" y="3342964"/>
            <a:ext cx="32766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9" name="直接连接符 8"/>
          <p:cNvCxnSpPr/>
          <p:nvPr/>
        </p:nvCxnSpPr>
        <p:spPr bwMode="auto">
          <a:xfrm>
            <a:off x="911936" y="3957480"/>
            <a:ext cx="3307325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0" name="矩形 9"/>
          <p:cNvSpPr/>
          <p:nvPr/>
        </p:nvSpPr>
        <p:spPr bwMode="auto">
          <a:xfrm>
            <a:off x="1091375" y="3175815"/>
            <a:ext cx="481780" cy="167149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AP 1</a:t>
            </a:r>
            <a:endParaRPr kumimoji="0" lang="zh-CN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2" name="矩形 11"/>
          <p:cNvSpPr/>
          <p:nvPr/>
        </p:nvSpPr>
        <p:spPr bwMode="auto">
          <a:xfrm>
            <a:off x="1091375" y="3790331"/>
            <a:ext cx="481780" cy="167149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AP 2</a:t>
            </a:r>
            <a:endParaRPr kumimoji="0" lang="zh-CN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4" name="矩形 13"/>
          <p:cNvSpPr/>
          <p:nvPr/>
        </p:nvSpPr>
        <p:spPr bwMode="auto">
          <a:xfrm>
            <a:off x="3564184" y="3342965"/>
            <a:ext cx="481780" cy="167149"/>
          </a:xfrm>
          <a:prstGeom prst="rect">
            <a:avLst/>
          </a:prstGeom>
          <a:solidFill>
            <a:srgbClr val="00B0F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800" dirty="0" smtClean="0">
                <a:latin typeface="Times New Roman" charset="0"/>
              </a:rPr>
              <a:t>STA</a:t>
            </a:r>
            <a:r>
              <a:rPr kumimoji="0" lang="en-US" altLang="zh-CN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 1</a:t>
            </a:r>
            <a:endParaRPr kumimoji="0" lang="zh-CN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5" name="矩形 14"/>
          <p:cNvSpPr/>
          <p:nvPr/>
        </p:nvSpPr>
        <p:spPr bwMode="auto">
          <a:xfrm>
            <a:off x="3564184" y="3957480"/>
            <a:ext cx="481780" cy="167149"/>
          </a:xfrm>
          <a:prstGeom prst="rect">
            <a:avLst/>
          </a:prstGeom>
          <a:solidFill>
            <a:srgbClr val="00B0F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800" dirty="0" smtClean="0">
                <a:latin typeface="Times New Roman" charset="0"/>
              </a:rPr>
              <a:t>STA 2</a:t>
            </a:r>
            <a:endParaRPr kumimoji="0" lang="zh-CN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6" name="矩形 15"/>
          <p:cNvSpPr/>
          <p:nvPr/>
        </p:nvSpPr>
        <p:spPr bwMode="auto">
          <a:xfrm>
            <a:off x="983220" y="3018499"/>
            <a:ext cx="688258" cy="110613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AP MLD 1</a:t>
            </a:r>
            <a:endParaRPr kumimoji="0" lang="zh-CN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7" name="矩形 16"/>
          <p:cNvSpPr/>
          <p:nvPr/>
        </p:nvSpPr>
        <p:spPr bwMode="auto">
          <a:xfrm>
            <a:off x="3427761" y="3175815"/>
            <a:ext cx="721442" cy="1042224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Non-AP MLD 1</a:t>
            </a:r>
            <a:endParaRPr kumimoji="0" lang="zh-CN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504020" y="3234808"/>
            <a:ext cx="45557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800" dirty="0" smtClean="0"/>
              <a:t>Link 1</a:t>
            </a:r>
            <a:endParaRPr lang="zh-CN" altLang="en-US" sz="800" dirty="0"/>
          </a:p>
        </p:txBody>
      </p:sp>
      <p:sp>
        <p:nvSpPr>
          <p:cNvPr id="19" name="文本框 18"/>
          <p:cNvSpPr txBox="1"/>
          <p:nvPr/>
        </p:nvSpPr>
        <p:spPr>
          <a:xfrm>
            <a:off x="493233" y="3861182"/>
            <a:ext cx="45557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800" dirty="0" smtClean="0"/>
              <a:t>Link 2</a:t>
            </a:r>
            <a:endParaRPr lang="zh-CN" altLang="en-US" sz="800" dirty="0"/>
          </a:p>
        </p:txBody>
      </p:sp>
      <p:sp>
        <p:nvSpPr>
          <p:cNvPr id="20" name="矩形 19"/>
          <p:cNvSpPr/>
          <p:nvPr/>
        </p:nvSpPr>
        <p:spPr bwMode="auto">
          <a:xfrm>
            <a:off x="1945557" y="3175815"/>
            <a:ext cx="776867" cy="166715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800" dirty="0" smtClean="0">
                <a:latin typeface="Times New Roman" charset="0"/>
              </a:rPr>
              <a:t>PPDU</a:t>
            </a:r>
            <a:endParaRPr kumimoji="0" lang="zh-CN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1" name="矩形 20"/>
          <p:cNvSpPr/>
          <p:nvPr/>
        </p:nvSpPr>
        <p:spPr bwMode="auto">
          <a:xfrm>
            <a:off x="1779633" y="3780786"/>
            <a:ext cx="831555" cy="176113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800" dirty="0" smtClean="0">
                <a:latin typeface="Times New Roman" charset="0"/>
              </a:rPr>
              <a:t>PPDU</a:t>
            </a:r>
            <a:endParaRPr kumimoji="0" lang="zh-CN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4" name="矩形 23"/>
          <p:cNvSpPr/>
          <p:nvPr/>
        </p:nvSpPr>
        <p:spPr bwMode="auto">
          <a:xfrm>
            <a:off x="2852568" y="3347447"/>
            <a:ext cx="481780" cy="167149"/>
          </a:xfrm>
          <a:prstGeom prst="rect">
            <a:avLst/>
          </a:prstGeom>
          <a:solidFill>
            <a:srgbClr val="00B0F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800" dirty="0" smtClean="0">
                <a:latin typeface="Times New Roman" charset="0"/>
              </a:rPr>
              <a:t>ACK</a:t>
            </a:r>
            <a:endParaRPr kumimoji="0" lang="zh-CN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5" name="矩形 24"/>
          <p:cNvSpPr/>
          <p:nvPr/>
        </p:nvSpPr>
        <p:spPr bwMode="auto">
          <a:xfrm>
            <a:off x="2702690" y="3953869"/>
            <a:ext cx="481780" cy="167149"/>
          </a:xfrm>
          <a:prstGeom prst="rect">
            <a:avLst/>
          </a:prstGeom>
          <a:solidFill>
            <a:srgbClr val="00B0F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800" dirty="0" smtClean="0">
                <a:latin typeface="Times New Roman" charset="0"/>
              </a:rPr>
              <a:t>ACK</a:t>
            </a:r>
            <a:endParaRPr kumimoji="0" lang="zh-CN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6" name="文本框 25"/>
          <p:cNvSpPr txBox="1"/>
          <p:nvPr/>
        </p:nvSpPr>
        <p:spPr>
          <a:xfrm>
            <a:off x="1001836" y="2657296"/>
            <a:ext cx="304282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050" b="1" dirty="0" smtClean="0"/>
              <a:t>Simple scenario: 1 AP  MLD and 1 non-AP MLD </a:t>
            </a:r>
            <a:endParaRPr lang="zh-CN" altLang="en-US" sz="1050" b="1" dirty="0"/>
          </a:p>
        </p:txBody>
      </p:sp>
      <p:sp>
        <p:nvSpPr>
          <p:cNvPr id="27" name="矩形 26"/>
          <p:cNvSpPr/>
          <p:nvPr/>
        </p:nvSpPr>
        <p:spPr bwMode="auto">
          <a:xfrm>
            <a:off x="911936" y="4332701"/>
            <a:ext cx="2953184" cy="2087764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8" name="文本框 27"/>
          <p:cNvSpPr txBox="1"/>
          <p:nvPr/>
        </p:nvSpPr>
        <p:spPr>
          <a:xfrm>
            <a:off x="3865120" y="6184918"/>
            <a:ext cx="136287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050" b="1" dirty="0" smtClean="0"/>
              <a:t>Topology: 20m*20m</a:t>
            </a:r>
            <a:endParaRPr lang="zh-CN" altLang="en-US" sz="1050" b="1" dirty="0"/>
          </a:p>
        </p:txBody>
      </p:sp>
      <p:pic>
        <p:nvPicPr>
          <p:cNvPr id="32" name="图片 3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98407" y="4399783"/>
            <a:ext cx="2070142" cy="2015593"/>
          </a:xfrm>
          <a:prstGeom prst="rect">
            <a:avLst/>
          </a:prstGeom>
        </p:spPr>
      </p:pic>
      <p:sp>
        <p:nvSpPr>
          <p:cNvPr id="8" name="日期占位符 7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Nov 2021</a:t>
            </a:r>
            <a:endParaRPr lang="zh-CN" altLang="en-US"/>
          </a:p>
        </p:txBody>
      </p:sp>
      <p:sp>
        <p:nvSpPr>
          <p:cNvPr id="11" name="页脚占位符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dirty="0" err="1" smtClean="0"/>
              <a:t>Yiqing</a:t>
            </a:r>
            <a:r>
              <a:rPr lang="en-US" altLang="zh-CN" dirty="0" smtClean="0"/>
              <a:t> Li, Huawei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088561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63551" y="628060"/>
            <a:ext cx="8608741" cy="1066800"/>
          </a:xfrm>
        </p:spPr>
        <p:txBody>
          <a:bodyPr/>
          <a:lstStyle/>
          <a:p>
            <a:r>
              <a:rPr lang="en-US" altLang="zh-CN" dirty="0" smtClean="0"/>
              <a:t>11ax vs Individual EHT Features</a:t>
            </a:r>
            <a:endParaRPr lang="zh-CN" altLang="en-US" dirty="0"/>
          </a:p>
        </p:txBody>
      </p:sp>
      <p:graphicFrame>
        <p:nvGraphicFramePr>
          <p:cNvPr id="4" name="内容占位符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34139646"/>
              </p:ext>
            </p:extLst>
          </p:nvPr>
        </p:nvGraphicFramePr>
        <p:xfrm>
          <a:off x="539190" y="1539500"/>
          <a:ext cx="8065620" cy="1645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08986"/>
                <a:gridCol w="1151944"/>
                <a:gridCol w="2920238"/>
                <a:gridCol w="1479561"/>
                <a:gridCol w="1004891"/>
              </a:tblGrid>
              <a:tr h="205898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/>
                        <a:t>Simulation</a:t>
                      </a:r>
                      <a:r>
                        <a:rPr lang="en-US" altLang="zh-CN" sz="1200" baseline="0" dirty="0" smtClean="0"/>
                        <a:t> cases</a:t>
                      </a:r>
                      <a:endParaRPr lang="zh-CN" altLang="en-US" sz="12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Aggregation</a:t>
                      </a:r>
                      <a:endParaRPr lang="zh-CN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Link #</a:t>
                      </a:r>
                      <a:endParaRPr lang="zh-CN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Bandwidth (MHz) </a:t>
                      </a:r>
                      <a:endParaRPr lang="zh-CN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QAM</a:t>
                      </a:r>
                      <a:endParaRPr lang="zh-CN" altLang="en-US" sz="1200" dirty="0"/>
                    </a:p>
                  </a:txBody>
                  <a:tcPr anchor="ctr"/>
                </a:tc>
              </a:tr>
              <a:tr h="205898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Case 1-1</a:t>
                      </a:r>
                      <a:endParaRPr lang="zh-CN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256</a:t>
                      </a:r>
                      <a:endParaRPr lang="zh-CN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1</a:t>
                      </a:r>
                      <a:endParaRPr lang="zh-CN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160</a:t>
                      </a:r>
                      <a:endParaRPr lang="zh-CN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/>
                        <a:t>1K</a:t>
                      </a:r>
                    </a:p>
                  </a:txBody>
                  <a:tcPr anchor="ctr"/>
                </a:tc>
              </a:tr>
              <a:tr h="205898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Case 1-2</a:t>
                      </a:r>
                      <a:endParaRPr lang="zh-CN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1024</a:t>
                      </a:r>
                      <a:endParaRPr lang="zh-CN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/>
                        <a:t>1</a:t>
                      </a:r>
                      <a:endParaRPr lang="zh-CN" altLang="en-US" sz="12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160</a:t>
                      </a:r>
                      <a:endParaRPr lang="zh-CN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/>
                        <a:t>1K</a:t>
                      </a:r>
                    </a:p>
                  </a:txBody>
                  <a:tcPr anchor="ctr"/>
                </a:tc>
              </a:tr>
              <a:tr h="205898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Case 1-3</a:t>
                      </a:r>
                      <a:endParaRPr lang="zh-CN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256</a:t>
                      </a:r>
                      <a:endParaRPr lang="zh-CN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1</a:t>
                      </a:r>
                      <a:endParaRPr lang="zh-CN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160</a:t>
                      </a:r>
                      <a:endParaRPr lang="zh-CN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/>
                        <a:t>4K </a:t>
                      </a:r>
                      <a:endParaRPr lang="zh-CN" altLang="en-US" sz="1200" dirty="0" smtClean="0"/>
                    </a:p>
                  </a:txBody>
                  <a:tcPr anchor="ctr"/>
                </a:tc>
              </a:tr>
              <a:tr h="205898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Case</a:t>
                      </a:r>
                      <a:r>
                        <a:rPr lang="en-US" altLang="zh-CN" sz="1200" baseline="0" dirty="0" smtClean="0"/>
                        <a:t> 1-4</a:t>
                      </a:r>
                      <a:endParaRPr lang="zh-CN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256</a:t>
                      </a:r>
                      <a:endParaRPr lang="zh-CN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1</a:t>
                      </a:r>
                      <a:endParaRPr lang="zh-CN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320</a:t>
                      </a:r>
                      <a:endParaRPr lang="zh-CN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/>
                        <a:t>1K</a:t>
                      </a:r>
                      <a:endParaRPr lang="zh-CN" altLang="en-US" sz="1200" dirty="0" smtClean="0"/>
                    </a:p>
                  </a:txBody>
                  <a:tcPr anchor="ctr"/>
                </a:tc>
              </a:tr>
              <a:tr h="253846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Case 1-5</a:t>
                      </a:r>
                      <a:endParaRPr lang="zh-CN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256</a:t>
                      </a:r>
                      <a:endParaRPr lang="zh-CN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/>
                        <a:t>2 (160MHz for link 1 + 160MHz</a:t>
                      </a:r>
                      <a:r>
                        <a:rPr lang="en-US" altLang="zh-CN" sz="1200" baseline="0" dirty="0" smtClean="0"/>
                        <a:t> for link 2</a:t>
                      </a:r>
                      <a:r>
                        <a:rPr lang="en-US" altLang="zh-CN" sz="1200" dirty="0" smtClean="0"/>
                        <a:t>)</a:t>
                      </a:r>
                      <a:endParaRPr lang="zh-CN" altLang="en-US" sz="12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160</a:t>
                      </a:r>
                      <a:endParaRPr lang="zh-CN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/>
                        <a:t>1K</a:t>
                      </a: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16" name="内容占位符 2"/>
          <p:cNvSpPr>
            <a:spLocks noGrp="1"/>
          </p:cNvSpPr>
          <p:nvPr>
            <p:ph idx="1"/>
          </p:nvPr>
        </p:nvSpPr>
        <p:spPr>
          <a:xfrm>
            <a:off x="65062" y="4651474"/>
            <a:ext cx="4720583" cy="1352030"/>
          </a:xfrm>
        </p:spPr>
        <p:txBody>
          <a:bodyPr/>
          <a:lstStyle/>
          <a:p>
            <a:r>
              <a:rPr lang="en-US" altLang="zh-CN" sz="1200" dirty="0" smtClean="0"/>
              <a:t>Case 1-1 combines 11ax features, i.e., 256 aggregation for A-MPDU, one link with 160MHz bandwidth, 1KQAM. </a:t>
            </a:r>
          </a:p>
          <a:p>
            <a:r>
              <a:rPr lang="en-US" altLang="zh-CN" sz="1200" dirty="0" smtClean="0"/>
              <a:t>For the </a:t>
            </a:r>
            <a:r>
              <a:rPr lang="en-US" altLang="zh-CN" sz="1200" dirty="0"/>
              <a:t>MU case, each </a:t>
            </a:r>
            <a:r>
              <a:rPr lang="en-US" altLang="zh-CN" sz="1200" dirty="0" smtClean="0"/>
              <a:t>non-AP STA affiliated with non-AP </a:t>
            </a:r>
            <a:r>
              <a:rPr lang="en-US" altLang="zh-CN" sz="1200" dirty="0"/>
              <a:t>MLD is 1 NSS with 8 non-AP MLDs in total</a:t>
            </a:r>
            <a:r>
              <a:rPr lang="en-US" altLang="zh-CN" sz="1200" dirty="0" smtClean="0"/>
              <a:t>.</a:t>
            </a:r>
          </a:p>
          <a:p>
            <a:r>
              <a:rPr lang="en-US" altLang="zh-CN" sz="1200" dirty="0" smtClean="0">
                <a:solidFill>
                  <a:srgbClr val="FF0000"/>
                </a:solidFill>
              </a:rPr>
              <a:t>No individual feature achieves the target throughput mentioned in the PAR, under these </a:t>
            </a:r>
            <a:r>
              <a:rPr lang="en-US" altLang="zh-CN" sz="1200" dirty="0" smtClean="0">
                <a:solidFill>
                  <a:srgbClr val="FF0000"/>
                </a:solidFill>
              </a:rPr>
              <a:t>conditions.</a:t>
            </a:r>
            <a:endParaRPr lang="en-US" altLang="zh-CN" sz="1200" dirty="0" smtClean="0">
              <a:solidFill>
                <a:srgbClr val="FF0000"/>
              </a:solidFill>
            </a:endParaRPr>
          </a:p>
          <a:p>
            <a:r>
              <a:rPr lang="en-US" altLang="zh-CN" sz="1200" dirty="0" smtClean="0"/>
              <a:t>Case 1-4 (320 MHz) and Case 1-5 (MLO with 2 links) have better performance.</a:t>
            </a:r>
          </a:p>
          <a:p>
            <a:pPr lvl="1"/>
            <a:r>
              <a:rPr lang="en-US" altLang="zh-CN" sz="900" dirty="0" smtClean="0"/>
              <a:t>The gain increases in order as 4KQAM, 1024 aggregation, 320MHz, Multi-Link</a:t>
            </a:r>
            <a:r>
              <a:rPr lang="en-US" altLang="zh-CN" sz="800" dirty="0" smtClean="0"/>
              <a:t>.</a:t>
            </a:r>
          </a:p>
          <a:p>
            <a:pPr marL="0" indent="0">
              <a:buNone/>
            </a:pPr>
            <a:endParaRPr lang="zh-CN" altLang="en-US" sz="1200" dirty="0"/>
          </a:p>
          <a:p>
            <a:endParaRPr lang="zh-CN" altLang="en-US" sz="1200" dirty="0"/>
          </a:p>
        </p:txBody>
      </p:sp>
      <p:graphicFrame>
        <p:nvGraphicFramePr>
          <p:cNvPr id="18" name="图表 1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8151170"/>
              </p:ext>
            </p:extLst>
          </p:nvPr>
        </p:nvGraphicFramePr>
        <p:xfrm>
          <a:off x="4572000" y="3345769"/>
          <a:ext cx="4352925" cy="29692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9" name="表格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3933454"/>
              </p:ext>
            </p:extLst>
          </p:nvPr>
        </p:nvGraphicFramePr>
        <p:xfrm>
          <a:off x="539190" y="3329399"/>
          <a:ext cx="3998169" cy="1272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72463"/>
                <a:gridCol w="681406"/>
                <a:gridCol w="682867"/>
                <a:gridCol w="668302"/>
                <a:gridCol w="693131"/>
              </a:tblGrid>
              <a:tr h="254456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Gain versus Case 1-1</a:t>
                      </a:r>
                      <a:endParaRPr lang="zh-CN" alt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Case</a:t>
                      </a:r>
                      <a:r>
                        <a:rPr lang="en-US" altLang="zh-CN" sz="900" baseline="0" dirty="0" smtClean="0"/>
                        <a:t> 1-2</a:t>
                      </a:r>
                      <a:endParaRPr lang="zh-CN" alt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dirty="0" smtClean="0"/>
                        <a:t>Case</a:t>
                      </a:r>
                      <a:r>
                        <a:rPr lang="en-US" altLang="zh-CN" sz="900" baseline="0" dirty="0" smtClean="0"/>
                        <a:t> 1-3</a:t>
                      </a:r>
                      <a:endParaRPr lang="zh-CN" altLang="en-US" sz="9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dirty="0" smtClean="0"/>
                        <a:t>Case</a:t>
                      </a:r>
                      <a:r>
                        <a:rPr lang="en-US" altLang="zh-CN" sz="900" baseline="0" dirty="0" smtClean="0"/>
                        <a:t> 1-4</a:t>
                      </a:r>
                      <a:endParaRPr lang="zh-CN" altLang="en-US" sz="9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dirty="0" smtClean="0"/>
                        <a:t>Case</a:t>
                      </a:r>
                      <a:r>
                        <a:rPr lang="en-US" altLang="zh-CN" sz="900" baseline="0" dirty="0" smtClean="0"/>
                        <a:t> 1-5</a:t>
                      </a:r>
                      <a:endParaRPr lang="zh-CN" altLang="en-US" sz="900" dirty="0" smtClean="0"/>
                    </a:p>
                  </a:txBody>
                  <a:tcPr/>
                </a:tc>
              </a:tr>
              <a:tr h="254456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DL SU</a:t>
                      </a:r>
                      <a:endParaRPr lang="zh-CN" alt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41.57%</a:t>
                      </a:r>
                      <a:endParaRPr lang="zh-CN" alt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11.65%</a:t>
                      </a:r>
                      <a:endParaRPr lang="zh-CN" alt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43.76%</a:t>
                      </a:r>
                      <a:endParaRPr lang="zh-CN" alt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100.33%</a:t>
                      </a:r>
                      <a:endParaRPr lang="zh-CN" altLang="en-US" sz="900" dirty="0"/>
                    </a:p>
                  </a:txBody>
                  <a:tcPr/>
                </a:tc>
              </a:tr>
              <a:tr h="254456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UL SU </a:t>
                      </a:r>
                      <a:endParaRPr lang="zh-CN" alt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40.91%</a:t>
                      </a:r>
                      <a:endParaRPr lang="zh-CN" alt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11.76%</a:t>
                      </a:r>
                      <a:endParaRPr lang="zh-CN" alt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41.72%</a:t>
                      </a:r>
                      <a:endParaRPr lang="zh-CN" alt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100.46%</a:t>
                      </a:r>
                      <a:endParaRPr lang="zh-CN" altLang="en-US" sz="900" dirty="0"/>
                    </a:p>
                  </a:txBody>
                  <a:tcPr/>
                </a:tc>
              </a:tr>
              <a:tr h="254456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DL MU</a:t>
                      </a:r>
                      <a:endParaRPr lang="zh-CN" alt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10.55%</a:t>
                      </a:r>
                      <a:endParaRPr lang="zh-CN" alt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15.73%</a:t>
                      </a:r>
                      <a:endParaRPr lang="zh-CN" alt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69.18%</a:t>
                      </a:r>
                      <a:endParaRPr lang="zh-CN" alt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99.59%</a:t>
                      </a:r>
                      <a:endParaRPr lang="zh-CN" altLang="en-US" sz="900" dirty="0"/>
                    </a:p>
                  </a:txBody>
                  <a:tcPr/>
                </a:tc>
              </a:tr>
              <a:tr h="254456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UL MU</a:t>
                      </a:r>
                      <a:endParaRPr lang="zh-CN" alt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6.04%</a:t>
                      </a:r>
                      <a:endParaRPr lang="zh-CN" alt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17.86%</a:t>
                      </a:r>
                      <a:endParaRPr lang="zh-CN" alt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80.50%</a:t>
                      </a:r>
                      <a:endParaRPr lang="zh-CN" alt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99.93%</a:t>
                      </a:r>
                      <a:endParaRPr lang="zh-CN" altLang="en-US" sz="9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日期占位符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Nov 2021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smtClean="0"/>
              <a:t>Yiqing Li, Huawei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12789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468010"/>
            <a:ext cx="7772400" cy="1066800"/>
          </a:xfrm>
        </p:spPr>
        <p:txBody>
          <a:bodyPr/>
          <a:lstStyle/>
          <a:p>
            <a:r>
              <a:rPr lang="en-US" altLang="zh-CN" dirty="0" smtClean="0"/>
              <a:t>Combinations of two EHT R1 </a:t>
            </a:r>
            <a:r>
              <a:rPr lang="en-US" altLang="zh-CN" dirty="0"/>
              <a:t>features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 dirty="0"/>
          </a:p>
        </p:txBody>
      </p:sp>
      <p:graphicFrame>
        <p:nvGraphicFramePr>
          <p:cNvPr id="4" name="内容占位符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89601104"/>
              </p:ext>
            </p:extLst>
          </p:nvPr>
        </p:nvGraphicFramePr>
        <p:xfrm>
          <a:off x="74138" y="1277540"/>
          <a:ext cx="8740349" cy="19321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62643"/>
                <a:gridCol w="1191605"/>
                <a:gridCol w="3333546"/>
                <a:gridCol w="1553548"/>
                <a:gridCol w="1199007"/>
              </a:tblGrid>
              <a:tr h="243364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Simulation cases</a:t>
                      </a:r>
                      <a:endParaRPr lang="zh-CN" alt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Aggregation</a:t>
                      </a:r>
                      <a:endParaRPr lang="zh-CN" alt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Link #</a:t>
                      </a:r>
                      <a:endParaRPr lang="zh-CN" alt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Bandwidth(MHz) </a:t>
                      </a:r>
                      <a:endParaRPr lang="zh-CN" alt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QAM</a:t>
                      </a:r>
                      <a:endParaRPr lang="zh-CN" altLang="en-US" sz="900" dirty="0"/>
                    </a:p>
                  </a:txBody>
                  <a:tcPr anchor="ctr"/>
                </a:tc>
              </a:tr>
              <a:tr h="243364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Case 2-1</a:t>
                      </a:r>
                      <a:endParaRPr lang="zh-CN" alt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1024</a:t>
                      </a:r>
                      <a:endParaRPr lang="zh-CN" alt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1</a:t>
                      </a:r>
                      <a:endParaRPr lang="zh-CN" alt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320</a:t>
                      </a:r>
                      <a:endParaRPr lang="zh-CN" alt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dirty="0" smtClean="0"/>
                        <a:t>1K</a:t>
                      </a:r>
                    </a:p>
                  </a:txBody>
                  <a:tcPr anchor="ctr"/>
                </a:tc>
              </a:tr>
              <a:tr h="243364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dirty="0" smtClean="0"/>
                        <a:t>Case 2-2</a:t>
                      </a:r>
                      <a:endParaRPr lang="zh-CN" altLang="en-US" sz="9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1024</a:t>
                      </a:r>
                      <a:endParaRPr lang="zh-CN" alt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dirty="0" smtClean="0"/>
                        <a:t>2 (160MHz for link 1 + 160MHz</a:t>
                      </a:r>
                      <a:r>
                        <a:rPr lang="en-US" altLang="zh-CN" sz="900" baseline="0" dirty="0" smtClean="0"/>
                        <a:t> for link 2</a:t>
                      </a:r>
                      <a:r>
                        <a:rPr lang="en-US" altLang="zh-CN" sz="900" dirty="0" smtClean="0"/>
                        <a:t>)</a:t>
                      </a:r>
                      <a:endParaRPr lang="zh-CN" altLang="en-US" sz="9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160</a:t>
                      </a:r>
                      <a:endParaRPr lang="zh-CN" alt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dirty="0" smtClean="0"/>
                        <a:t>1K</a:t>
                      </a:r>
                    </a:p>
                  </a:txBody>
                  <a:tcPr anchor="ctr"/>
                </a:tc>
              </a:tr>
              <a:tr h="243364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dirty="0" smtClean="0"/>
                        <a:t>Case 2-3</a:t>
                      </a:r>
                      <a:endParaRPr lang="zh-CN" altLang="en-US" sz="9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1024</a:t>
                      </a:r>
                      <a:endParaRPr lang="zh-CN" alt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1</a:t>
                      </a:r>
                      <a:endParaRPr lang="zh-CN" alt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160</a:t>
                      </a:r>
                      <a:endParaRPr lang="zh-CN" alt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dirty="0" smtClean="0"/>
                        <a:t>4K </a:t>
                      </a:r>
                      <a:endParaRPr lang="zh-CN" altLang="en-US" sz="900" dirty="0" smtClean="0"/>
                    </a:p>
                  </a:txBody>
                  <a:tcPr anchor="ctr"/>
                </a:tc>
              </a:tr>
              <a:tr h="243364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dirty="0" smtClean="0"/>
                        <a:t>Case 2-4</a:t>
                      </a:r>
                      <a:endParaRPr lang="zh-CN" altLang="en-US" sz="900" dirty="0" smtClean="0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256</a:t>
                      </a:r>
                      <a:endParaRPr lang="zh-CN" alt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dirty="0" smtClean="0"/>
                        <a:t>2 (320MHz for link 1 + 160MHz</a:t>
                      </a:r>
                      <a:r>
                        <a:rPr lang="en-US" altLang="zh-CN" sz="900" baseline="0" dirty="0" smtClean="0"/>
                        <a:t> for link 2</a:t>
                      </a:r>
                      <a:r>
                        <a:rPr lang="en-US" altLang="zh-CN" sz="900" dirty="0" smtClean="0"/>
                        <a:t>)</a:t>
                      </a:r>
                      <a:endParaRPr lang="zh-CN" altLang="en-US" sz="900" dirty="0" smtClean="0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320</a:t>
                      </a:r>
                      <a:endParaRPr lang="zh-CN" altLang="en-US" sz="900" dirty="0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dirty="0" smtClean="0"/>
                        <a:t>1K</a:t>
                      </a:r>
                    </a:p>
                  </a:txBody>
                  <a:tcPr anchor="ctr"/>
                </a:tc>
              </a:tr>
              <a:tr h="243364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dirty="0" smtClean="0"/>
                        <a:t>Case 2-5</a:t>
                      </a:r>
                      <a:endParaRPr lang="zh-CN" altLang="en-US" sz="900" dirty="0" smtClean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dirty="0" smtClean="0"/>
                        <a:t>2 (320MHz for link 1 + 320MHz</a:t>
                      </a:r>
                      <a:r>
                        <a:rPr lang="en-US" altLang="zh-CN" sz="900" baseline="0" dirty="0" smtClean="0"/>
                        <a:t> for link 2</a:t>
                      </a:r>
                      <a:r>
                        <a:rPr lang="en-US" altLang="zh-CN" sz="900" dirty="0" smtClean="0"/>
                        <a:t>)</a:t>
                      </a:r>
                      <a:endParaRPr lang="zh-CN" altLang="en-US" sz="900" dirty="0" smtClean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221066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dirty="0" smtClean="0"/>
                        <a:t>Case 2-6</a:t>
                      </a:r>
                      <a:endParaRPr lang="zh-CN" altLang="en-US" sz="9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256</a:t>
                      </a:r>
                      <a:endParaRPr lang="zh-CN" alt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dirty="0" smtClean="0"/>
                        <a:t>2 (160MHz for link 1 + 160MHz</a:t>
                      </a:r>
                      <a:r>
                        <a:rPr lang="en-US" altLang="zh-CN" sz="900" baseline="0" dirty="0" smtClean="0"/>
                        <a:t> for link 2</a:t>
                      </a:r>
                      <a:r>
                        <a:rPr lang="en-US" altLang="zh-CN" sz="900" dirty="0" smtClean="0"/>
                        <a:t>)</a:t>
                      </a:r>
                      <a:endParaRPr lang="zh-CN" altLang="en-US" sz="9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160</a:t>
                      </a:r>
                      <a:endParaRPr lang="zh-CN" alt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dirty="0" smtClean="0"/>
                        <a:t>4K </a:t>
                      </a:r>
                      <a:endParaRPr lang="zh-CN" altLang="en-US" sz="900" dirty="0" smtClean="0"/>
                    </a:p>
                  </a:txBody>
                  <a:tcPr anchor="ctr"/>
                </a:tc>
              </a:tr>
              <a:tr h="243364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dirty="0" smtClean="0"/>
                        <a:t>Case 2-7</a:t>
                      </a:r>
                      <a:endParaRPr lang="zh-CN" altLang="en-US" sz="9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256</a:t>
                      </a:r>
                      <a:endParaRPr lang="zh-CN" alt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dirty="0" smtClean="0"/>
                        <a:t>1</a:t>
                      </a:r>
                      <a:endParaRPr lang="zh-CN" altLang="en-US" sz="9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320</a:t>
                      </a:r>
                      <a:endParaRPr lang="zh-CN" alt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dirty="0" smtClean="0"/>
                        <a:t>4K </a:t>
                      </a:r>
                      <a:endParaRPr lang="zh-CN" altLang="en-US" sz="900" dirty="0" smtClean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8" name="内容占位符 2"/>
          <p:cNvSpPr txBox="1">
            <a:spLocks/>
          </p:cNvSpPr>
          <p:nvPr/>
        </p:nvSpPr>
        <p:spPr bwMode="auto">
          <a:xfrm>
            <a:off x="170380" y="4515143"/>
            <a:ext cx="4959181" cy="13520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endParaRPr lang="en-US" altLang="zh-CN" sz="1200" kern="0" dirty="0" smtClean="0"/>
          </a:p>
          <a:p>
            <a:r>
              <a:rPr lang="en-US" altLang="zh-CN" sz="1200" kern="0" dirty="0">
                <a:solidFill>
                  <a:srgbClr val="FF0000"/>
                </a:solidFill>
              </a:rPr>
              <a:t>C</a:t>
            </a:r>
            <a:r>
              <a:rPr lang="en-US" altLang="zh-CN" sz="1200" kern="0" dirty="0" smtClean="0">
                <a:solidFill>
                  <a:srgbClr val="FF0000"/>
                </a:solidFill>
              </a:rPr>
              <a:t>ase 2-5 (MLO with 2 320 MHz links) for UL/DL MU achieves 30Gbps – due to higher transmission efficiency.</a:t>
            </a:r>
            <a:endParaRPr lang="en-US" altLang="zh-CN" sz="1200" kern="0" dirty="0" smtClean="0"/>
          </a:p>
          <a:p>
            <a:endParaRPr lang="en-US" altLang="zh-CN" sz="1200" kern="0" dirty="0" smtClean="0"/>
          </a:p>
          <a:p>
            <a:endParaRPr lang="zh-CN" altLang="en-US" sz="1200" kern="0" dirty="0" smtClean="0"/>
          </a:p>
          <a:p>
            <a:endParaRPr lang="zh-CN" altLang="en-US" sz="1200" kern="0" dirty="0"/>
          </a:p>
        </p:txBody>
      </p:sp>
      <p:graphicFrame>
        <p:nvGraphicFramePr>
          <p:cNvPr id="9" name="图表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619672"/>
              </p:ext>
            </p:extLst>
          </p:nvPr>
        </p:nvGraphicFramePr>
        <p:xfrm>
          <a:off x="5110385" y="3477307"/>
          <a:ext cx="4127619" cy="27452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表格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1662055"/>
              </p:ext>
            </p:extLst>
          </p:nvPr>
        </p:nvGraphicFramePr>
        <p:xfrm>
          <a:off x="14666" y="3300760"/>
          <a:ext cx="5181177" cy="121438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0784"/>
                <a:gridCol w="632561"/>
                <a:gridCol w="707864"/>
                <a:gridCol w="647622"/>
                <a:gridCol w="617500"/>
                <a:gridCol w="579847"/>
                <a:gridCol w="677743"/>
                <a:gridCol w="557256"/>
              </a:tblGrid>
              <a:tr h="317798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800" dirty="0" smtClean="0"/>
                        <a:t>Gain versus Case 1-1</a:t>
                      </a:r>
                      <a:endParaRPr lang="zh-CN" alt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800" dirty="0" smtClean="0"/>
                        <a:t>Case</a:t>
                      </a:r>
                      <a:r>
                        <a:rPr lang="en-US" altLang="zh-CN" sz="800" baseline="0" dirty="0" smtClean="0"/>
                        <a:t> 2-1</a:t>
                      </a:r>
                      <a:endParaRPr lang="zh-CN" alt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800" dirty="0" smtClean="0"/>
                        <a:t>Case</a:t>
                      </a:r>
                      <a:r>
                        <a:rPr lang="en-US" altLang="zh-CN" sz="800" baseline="0" dirty="0" smtClean="0"/>
                        <a:t> 2-2</a:t>
                      </a:r>
                      <a:endParaRPr lang="zh-CN" alt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800" dirty="0" smtClean="0"/>
                        <a:t>Case</a:t>
                      </a:r>
                      <a:r>
                        <a:rPr lang="en-US" altLang="zh-CN" sz="800" baseline="0" dirty="0" smtClean="0"/>
                        <a:t> 2-3</a:t>
                      </a:r>
                      <a:endParaRPr lang="zh-CN" alt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800" dirty="0" smtClean="0"/>
                        <a:t>Case</a:t>
                      </a:r>
                      <a:r>
                        <a:rPr lang="en-US" altLang="zh-CN" sz="800" baseline="0" dirty="0" smtClean="0"/>
                        <a:t> 2-4</a:t>
                      </a:r>
                      <a:endParaRPr lang="zh-CN" alt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dirty="0" smtClean="0"/>
                        <a:t>Case</a:t>
                      </a:r>
                      <a:r>
                        <a:rPr lang="en-US" altLang="zh-CN" sz="800" baseline="0" dirty="0" smtClean="0"/>
                        <a:t> 2-5</a:t>
                      </a:r>
                      <a:endParaRPr lang="zh-CN" altLang="en-US" sz="8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dirty="0" smtClean="0"/>
                        <a:t>Case</a:t>
                      </a:r>
                      <a:r>
                        <a:rPr lang="en-US" altLang="zh-CN" sz="800" baseline="0" dirty="0" smtClean="0"/>
                        <a:t> 2-6</a:t>
                      </a:r>
                      <a:endParaRPr lang="zh-CN" altLang="en-US" sz="8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dirty="0" smtClean="0"/>
                        <a:t>Case</a:t>
                      </a:r>
                      <a:r>
                        <a:rPr lang="en-US" altLang="zh-CN" sz="800" baseline="0" dirty="0" smtClean="0"/>
                        <a:t> 2-7</a:t>
                      </a:r>
                      <a:endParaRPr lang="zh-CN" altLang="en-US" sz="800" dirty="0" smtClean="0"/>
                    </a:p>
                  </a:txBody>
                  <a:tcPr/>
                </a:tc>
              </a:tr>
              <a:tr h="239023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800" dirty="0" smtClean="0"/>
                        <a:t>DL SU</a:t>
                      </a:r>
                      <a:endParaRPr lang="zh-CN" alt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800" dirty="0" smtClean="0"/>
                        <a:t>147.71%</a:t>
                      </a:r>
                      <a:endParaRPr lang="zh-CN" alt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800" dirty="0" smtClean="0"/>
                        <a:t>180.99%</a:t>
                      </a:r>
                      <a:endParaRPr lang="zh-CN" alt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800" dirty="0" smtClean="0"/>
                        <a:t>65.99%</a:t>
                      </a:r>
                      <a:endParaRPr lang="zh-CN" alt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800" dirty="0" smtClean="0"/>
                        <a:t>144.01%</a:t>
                      </a:r>
                      <a:endParaRPr lang="zh-CN" alt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800" dirty="0" smtClean="0"/>
                        <a:t>183.27%</a:t>
                      </a:r>
                      <a:endParaRPr lang="zh-CN" alt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800" dirty="0" smtClean="0"/>
                        <a:t>121.65%</a:t>
                      </a:r>
                      <a:endParaRPr lang="zh-CN" alt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800" dirty="0" smtClean="0"/>
                        <a:t>55.22%</a:t>
                      </a:r>
                      <a:endParaRPr lang="zh-CN" altLang="en-US" sz="800" dirty="0"/>
                    </a:p>
                  </a:txBody>
                  <a:tcPr/>
                </a:tc>
              </a:tr>
              <a:tr h="193288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800" dirty="0" smtClean="0"/>
                        <a:t>UL SU </a:t>
                      </a:r>
                      <a:endParaRPr lang="zh-CN" alt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800" dirty="0" smtClean="0"/>
                        <a:t>147.38%</a:t>
                      </a:r>
                      <a:endParaRPr lang="zh-CN" alt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800" dirty="0" smtClean="0"/>
                        <a:t>182.80%</a:t>
                      </a:r>
                      <a:endParaRPr lang="zh-CN" alt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800" dirty="0" smtClean="0"/>
                        <a:t>65.93%</a:t>
                      </a:r>
                      <a:endParaRPr lang="zh-CN" alt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800" dirty="0" smtClean="0"/>
                        <a:t>141.82%</a:t>
                      </a:r>
                      <a:endParaRPr lang="zh-CN" alt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800" dirty="0" smtClean="0"/>
                        <a:t>183.07%</a:t>
                      </a:r>
                      <a:endParaRPr lang="zh-CN" alt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800" dirty="0" smtClean="0"/>
                        <a:t>122.93%</a:t>
                      </a:r>
                      <a:endParaRPr lang="zh-CN" alt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800" dirty="0" smtClean="0"/>
                        <a:t>53.96%</a:t>
                      </a:r>
                      <a:endParaRPr lang="zh-CN" altLang="en-US" sz="800" dirty="0"/>
                    </a:p>
                  </a:txBody>
                  <a:tcPr/>
                </a:tc>
              </a:tr>
              <a:tr h="202952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800" dirty="0" smtClean="0"/>
                        <a:t>DL MU</a:t>
                      </a:r>
                      <a:endParaRPr lang="zh-CN" alt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800" dirty="0" smtClean="0"/>
                        <a:t>120.20%</a:t>
                      </a:r>
                      <a:endParaRPr lang="zh-CN" alt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800" dirty="0" smtClean="0"/>
                        <a:t>121.11%</a:t>
                      </a:r>
                      <a:endParaRPr lang="zh-CN" alt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800" dirty="0" smtClean="0"/>
                        <a:t>32.61%</a:t>
                      </a:r>
                      <a:endParaRPr lang="zh-CN" alt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800" dirty="0" smtClean="0"/>
                        <a:t>168.91%</a:t>
                      </a:r>
                      <a:endParaRPr lang="zh-CN" alt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800" dirty="0" smtClean="0"/>
                        <a:t>238.09%</a:t>
                      </a:r>
                      <a:endParaRPr lang="zh-CN" alt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800" dirty="0" smtClean="0"/>
                        <a:t>131.48%</a:t>
                      </a:r>
                      <a:endParaRPr lang="zh-CN" alt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800" dirty="0" smtClean="0"/>
                        <a:t>91.28%</a:t>
                      </a:r>
                      <a:endParaRPr lang="zh-CN" altLang="en-US" sz="800" dirty="0"/>
                    </a:p>
                  </a:txBody>
                  <a:tcPr/>
                </a:tc>
              </a:tr>
              <a:tr h="175446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800" dirty="0" smtClean="0"/>
                        <a:t>UL MU</a:t>
                      </a:r>
                      <a:endParaRPr lang="zh-CN" alt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800" dirty="0" smtClean="0"/>
                        <a:t>110.87%</a:t>
                      </a:r>
                      <a:endParaRPr lang="zh-CN" alt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800" dirty="0" smtClean="0"/>
                        <a:t>112.10%</a:t>
                      </a:r>
                      <a:endParaRPr lang="zh-CN" alt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800" dirty="0" smtClean="0"/>
                        <a:t>27.23%</a:t>
                      </a:r>
                      <a:endParaRPr lang="zh-CN" alt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800" dirty="0" smtClean="0"/>
                        <a:t>180.86%</a:t>
                      </a:r>
                      <a:endParaRPr lang="zh-CN" alt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800" dirty="0" smtClean="0"/>
                        <a:t>261.19%</a:t>
                      </a:r>
                      <a:endParaRPr lang="zh-CN" alt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800" dirty="0" smtClean="0"/>
                        <a:t>135.22%</a:t>
                      </a:r>
                      <a:endParaRPr lang="zh-CN" alt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800" dirty="0" smtClean="0"/>
                        <a:t>108.63%</a:t>
                      </a:r>
                      <a:endParaRPr lang="zh-CN" altLang="en-US" sz="8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Nov 2021</a:t>
            </a:r>
            <a:endParaRPr lang="zh-CN" altLang="en-US"/>
          </a:p>
        </p:txBody>
      </p:sp>
      <p:sp>
        <p:nvSpPr>
          <p:cNvPr id="10" name="页脚占位符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smtClean="0"/>
              <a:t>Yiqing Li, Huawei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77730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图表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44631998"/>
              </p:ext>
            </p:extLst>
          </p:nvPr>
        </p:nvGraphicFramePr>
        <p:xfrm>
          <a:off x="3869966" y="3785387"/>
          <a:ext cx="5276850" cy="24650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30459" y="457200"/>
            <a:ext cx="8490923" cy="1066800"/>
          </a:xfrm>
        </p:spPr>
        <p:txBody>
          <a:bodyPr/>
          <a:lstStyle/>
          <a:p>
            <a:r>
              <a:rPr lang="en-US" altLang="zh-CN" dirty="0" smtClean="0"/>
              <a:t>Combination of </a:t>
            </a:r>
            <a:r>
              <a:rPr lang="en-US" altLang="zh-CN" dirty="0"/>
              <a:t>three or </a:t>
            </a:r>
            <a:r>
              <a:rPr lang="en-US" altLang="zh-CN" dirty="0" smtClean="0"/>
              <a:t>four EHT </a:t>
            </a:r>
            <a:r>
              <a:rPr lang="en-US" altLang="zh-CN" dirty="0"/>
              <a:t>R1 features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6" name="内容占位符 2"/>
          <p:cNvSpPr txBox="1">
            <a:spLocks/>
          </p:cNvSpPr>
          <p:nvPr/>
        </p:nvSpPr>
        <p:spPr bwMode="auto">
          <a:xfrm>
            <a:off x="0" y="3660952"/>
            <a:ext cx="3952867" cy="1919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endParaRPr lang="en-US" altLang="zh-CN" sz="1200" kern="0" dirty="0" smtClean="0"/>
          </a:p>
          <a:p>
            <a:r>
              <a:rPr lang="en-US" altLang="zh-CN" sz="1200" kern="0" dirty="0" smtClean="0"/>
              <a:t>With three combined R1 features, case 3-3 for UL MU, case 3-6 for MU cases </a:t>
            </a:r>
            <a:r>
              <a:rPr lang="en-US" altLang="zh-CN" sz="1200" kern="0" dirty="0" smtClean="0"/>
              <a:t>achieves</a:t>
            </a:r>
            <a:r>
              <a:rPr lang="en-US" altLang="zh-CN" sz="1200" kern="0" dirty="0" smtClean="0"/>
              <a:t> </a:t>
            </a:r>
            <a:r>
              <a:rPr lang="en-US" altLang="zh-CN" sz="1200" kern="0" dirty="0" smtClean="0"/>
              <a:t>30Gbps</a:t>
            </a:r>
            <a:r>
              <a:rPr lang="en-US" altLang="zh-CN" sz="1200" kern="0" dirty="0" smtClean="0"/>
              <a:t>.</a:t>
            </a:r>
          </a:p>
          <a:p>
            <a:r>
              <a:rPr lang="en-US" altLang="zh-CN" sz="1200" kern="0" dirty="0" smtClean="0">
                <a:solidFill>
                  <a:srgbClr val="FF0000"/>
                </a:solidFill>
              </a:rPr>
              <a:t>With four combined R1 features, case 4-2 for both MU and SU cases </a:t>
            </a:r>
            <a:r>
              <a:rPr lang="en-US" altLang="zh-CN" sz="1200" kern="0" dirty="0" smtClean="0">
                <a:solidFill>
                  <a:srgbClr val="FF0000"/>
                </a:solidFill>
              </a:rPr>
              <a:t>achieves 30Gbps</a:t>
            </a:r>
            <a:r>
              <a:rPr lang="en-US" altLang="zh-CN" sz="1200" kern="0" dirty="0" smtClean="0">
                <a:solidFill>
                  <a:srgbClr val="FF0000"/>
                </a:solidFill>
              </a:rPr>
              <a:t>.</a:t>
            </a:r>
          </a:p>
          <a:p>
            <a:r>
              <a:rPr lang="en-US" altLang="zh-CN" sz="1200" kern="0" dirty="0" smtClean="0"/>
              <a:t>Multiple links with 320MHz improve throughput </a:t>
            </a:r>
          </a:p>
          <a:p>
            <a:pPr lvl="1"/>
            <a:r>
              <a:rPr lang="en-US" altLang="zh-CN" sz="900" kern="0" dirty="0" smtClean="0"/>
              <a:t>Case 4-2 has 262.77%, 270.36%, 373.70%, 401.76% throughput gain in DL SU, UL SU, DL SU and UL MU respectively compared with case 1-1 with four R1 features combined.  </a:t>
            </a:r>
            <a:endParaRPr lang="en-US" altLang="zh-CN" sz="900" kern="0" dirty="0" smtClean="0"/>
          </a:p>
          <a:p>
            <a:r>
              <a:rPr lang="en-US" altLang="zh-CN" sz="1300" kern="0" dirty="0" smtClean="0"/>
              <a:t>In case 5, three links are applied by adding one link with 160MHz based on case 4-1 and it achieves 30Gbps for both MU and SU cases.</a:t>
            </a:r>
          </a:p>
          <a:p>
            <a:pPr lvl="1"/>
            <a:r>
              <a:rPr lang="en-US" altLang="zh-CN" sz="900" kern="0" dirty="0" smtClean="0"/>
              <a:t>Adding links improves the throughput compared with case 4-1.</a:t>
            </a:r>
            <a:endParaRPr lang="en-US" altLang="zh-CN" sz="900" kern="0" dirty="0" smtClean="0"/>
          </a:p>
          <a:p>
            <a:endParaRPr lang="en-US" altLang="zh-CN" sz="1200" kern="0" dirty="0" smtClean="0"/>
          </a:p>
          <a:p>
            <a:endParaRPr lang="zh-CN" altLang="en-US" sz="1200" kern="0" dirty="0" smtClean="0"/>
          </a:p>
          <a:p>
            <a:endParaRPr lang="zh-CN" altLang="en-US" sz="1200" kern="0" dirty="0"/>
          </a:p>
        </p:txBody>
      </p:sp>
      <p:cxnSp>
        <p:nvCxnSpPr>
          <p:cNvPr id="8" name="直接连接符 7"/>
          <p:cNvCxnSpPr/>
          <p:nvPr/>
        </p:nvCxnSpPr>
        <p:spPr bwMode="auto">
          <a:xfrm flipV="1">
            <a:off x="4572000" y="4293850"/>
            <a:ext cx="4508149" cy="14646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2" name="日期占位符 11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Nov 2021</a:t>
            </a:r>
            <a:endParaRPr lang="zh-CN" altLang="en-US"/>
          </a:p>
        </p:txBody>
      </p:sp>
      <p:sp>
        <p:nvSpPr>
          <p:cNvPr id="13" name="页脚占位符 1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smtClean="0"/>
              <a:t>Yiqing Li, Huawei</a:t>
            </a:r>
            <a:endParaRPr lang="zh-CN" altLang="en-US"/>
          </a:p>
        </p:txBody>
      </p:sp>
      <p:graphicFrame>
        <p:nvGraphicFramePr>
          <p:cNvPr id="10" name="内容占位符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95975996"/>
              </p:ext>
            </p:extLst>
          </p:nvPr>
        </p:nvGraphicFramePr>
        <p:xfrm>
          <a:off x="422618" y="1240152"/>
          <a:ext cx="8298764" cy="228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65125"/>
                <a:gridCol w="1055457"/>
                <a:gridCol w="4067798"/>
                <a:gridCol w="1237627"/>
                <a:gridCol w="672757"/>
              </a:tblGrid>
              <a:tr h="180975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Simulation cases</a:t>
                      </a:r>
                      <a:endParaRPr lang="zh-CN" alt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Aggregation</a:t>
                      </a:r>
                      <a:endParaRPr lang="zh-CN" alt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Link #</a:t>
                      </a:r>
                      <a:endParaRPr lang="zh-CN" alt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Bandwidth </a:t>
                      </a:r>
                      <a:r>
                        <a:rPr lang="en-US" altLang="zh-CN" sz="900" dirty="0" smtClean="0"/>
                        <a:t>(MHz)</a:t>
                      </a:r>
                      <a:endParaRPr lang="zh-CN" alt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QAM</a:t>
                      </a:r>
                      <a:endParaRPr lang="zh-CN" altLang="en-US" sz="900" dirty="0"/>
                    </a:p>
                  </a:txBody>
                  <a:tcPr anchor="ctr"/>
                </a:tc>
              </a:tr>
              <a:tr h="180975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Case 3-1</a:t>
                      </a:r>
                      <a:endParaRPr lang="zh-CN" alt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1024</a:t>
                      </a:r>
                      <a:endParaRPr lang="zh-CN" alt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1</a:t>
                      </a:r>
                      <a:endParaRPr lang="zh-CN" alt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320</a:t>
                      </a:r>
                      <a:endParaRPr lang="zh-CN" alt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dirty="0" smtClean="0"/>
                        <a:t>4K</a:t>
                      </a:r>
                    </a:p>
                  </a:txBody>
                  <a:tcPr anchor="ctr"/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dirty="0" smtClean="0"/>
                        <a:t>Case 3-2</a:t>
                      </a:r>
                      <a:endParaRPr lang="zh-CN" altLang="en-US" sz="900" dirty="0" smtClean="0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256</a:t>
                      </a:r>
                      <a:endParaRPr lang="zh-CN" alt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dirty="0" smtClean="0"/>
                        <a:t>2(320MHz for link 1 + 160MHz</a:t>
                      </a:r>
                      <a:r>
                        <a:rPr lang="en-US" altLang="zh-CN" sz="900" baseline="0" dirty="0" smtClean="0"/>
                        <a:t> for link 2</a:t>
                      </a:r>
                      <a:r>
                        <a:rPr lang="en-US" altLang="zh-CN" sz="900" dirty="0" smtClean="0"/>
                        <a:t>)</a:t>
                      </a:r>
                      <a:endParaRPr lang="zh-CN" altLang="en-US" sz="900" dirty="0" smtClean="0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320</a:t>
                      </a:r>
                      <a:endParaRPr lang="zh-CN" altLang="en-US" sz="900" dirty="0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dirty="0" smtClean="0"/>
                        <a:t>4K</a:t>
                      </a:r>
                      <a:endParaRPr lang="zh-CN" altLang="en-US" sz="900" dirty="0" smtClean="0"/>
                    </a:p>
                  </a:txBody>
                  <a:tcPr anchor="ctr"/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dirty="0" smtClean="0"/>
                        <a:t>Case 3-3</a:t>
                      </a:r>
                      <a:endParaRPr lang="zh-CN" altLang="en-US" sz="900" dirty="0" smtClean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dirty="0" smtClean="0"/>
                        <a:t>2(320MHz for link 1 + 320MHz</a:t>
                      </a:r>
                      <a:r>
                        <a:rPr lang="en-US" altLang="zh-CN" sz="900" baseline="0" dirty="0" smtClean="0"/>
                        <a:t> for link 2</a:t>
                      </a:r>
                      <a:r>
                        <a:rPr lang="en-US" altLang="zh-CN" sz="900" dirty="0" smtClean="0"/>
                        <a:t>)</a:t>
                      </a:r>
                      <a:endParaRPr lang="zh-CN" altLang="en-US" sz="900" dirty="0" smtClean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dirty="0" smtClean="0"/>
                        <a:t>Case 3-4</a:t>
                      </a:r>
                      <a:endParaRPr lang="zh-CN" altLang="en-US" sz="9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1024</a:t>
                      </a:r>
                      <a:endParaRPr lang="zh-CN" alt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2(160MHz for link 1 + 160MHz</a:t>
                      </a:r>
                      <a:r>
                        <a:rPr lang="en-US" altLang="zh-CN" sz="900" baseline="0" dirty="0" smtClean="0"/>
                        <a:t> for link 2</a:t>
                      </a:r>
                      <a:r>
                        <a:rPr lang="en-US" altLang="zh-CN" sz="900" dirty="0" smtClean="0"/>
                        <a:t>)</a:t>
                      </a:r>
                      <a:endParaRPr lang="zh-CN" alt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160</a:t>
                      </a:r>
                      <a:endParaRPr lang="zh-CN" alt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dirty="0" smtClean="0"/>
                        <a:t>4K </a:t>
                      </a:r>
                      <a:endParaRPr lang="zh-CN" altLang="en-US" sz="900" dirty="0" smtClean="0"/>
                    </a:p>
                  </a:txBody>
                  <a:tcPr anchor="ctr"/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dirty="0" smtClean="0"/>
                        <a:t>Case 3-5</a:t>
                      </a:r>
                      <a:endParaRPr lang="zh-CN" altLang="en-US" sz="900" dirty="0" smtClean="0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1024</a:t>
                      </a:r>
                      <a:endParaRPr lang="zh-CN" alt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dirty="0" smtClean="0"/>
                        <a:t>2(320MHz for link 1 + 160MHz</a:t>
                      </a:r>
                      <a:r>
                        <a:rPr lang="en-US" altLang="zh-CN" sz="900" baseline="0" dirty="0" smtClean="0"/>
                        <a:t> for link 2</a:t>
                      </a:r>
                      <a:r>
                        <a:rPr lang="en-US" altLang="zh-CN" sz="900" dirty="0" smtClean="0"/>
                        <a:t>)</a:t>
                      </a:r>
                      <a:endParaRPr lang="zh-CN" altLang="en-US" sz="900" dirty="0" smtClean="0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320</a:t>
                      </a:r>
                      <a:endParaRPr lang="zh-CN" altLang="en-US" sz="900" dirty="0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dirty="0" smtClean="0"/>
                        <a:t>1K</a:t>
                      </a:r>
                      <a:endParaRPr lang="zh-CN" altLang="en-US" sz="900" dirty="0" smtClean="0"/>
                    </a:p>
                  </a:txBody>
                  <a:tcPr anchor="ctr"/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dirty="0" smtClean="0"/>
                        <a:t>Case 3-6</a:t>
                      </a:r>
                      <a:endParaRPr lang="zh-CN" altLang="en-US" sz="900" dirty="0" smtClean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dirty="0" smtClean="0"/>
                        <a:t>2(320MHz for link 1 + 320MHz</a:t>
                      </a:r>
                      <a:r>
                        <a:rPr lang="en-US" altLang="zh-CN" sz="900" baseline="0" dirty="0" smtClean="0"/>
                        <a:t> for link 2</a:t>
                      </a:r>
                      <a:r>
                        <a:rPr lang="en-US" altLang="zh-CN" sz="900" dirty="0" smtClean="0"/>
                        <a:t>)</a:t>
                      </a:r>
                      <a:endParaRPr lang="zh-CN" altLang="en-US" sz="900" dirty="0" smtClean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80975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Case 4-1</a:t>
                      </a:r>
                      <a:endParaRPr lang="zh-CN" altLang="en-US" sz="900" dirty="0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1024</a:t>
                      </a:r>
                      <a:endParaRPr lang="zh-CN" alt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dirty="0" smtClean="0"/>
                        <a:t>2(320MHz for link 1 + 160MHz</a:t>
                      </a:r>
                      <a:r>
                        <a:rPr lang="en-US" altLang="zh-CN" sz="900" baseline="0" dirty="0" smtClean="0"/>
                        <a:t> for link 2</a:t>
                      </a:r>
                      <a:r>
                        <a:rPr lang="en-US" altLang="zh-CN" sz="900" dirty="0" smtClean="0"/>
                        <a:t>)</a:t>
                      </a:r>
                      <a:endParaRPr lang="zh-CN" altLang="en-US" sz="900" dirty="0" smtClean="0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320</a:t>
                      </a:r>
                      <a:endParaRPr lang="zh-CN" altLang="en-US" sz="900" dirty="0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dirty="0" smtClean="0"/>
                        <a:t>4K </a:t>
                      </a:r>
                      <a:endParaRPr lang="zh-CN" altLang="en-US" sz="900" dirty="0" smtClean="0"/>
                    </a:p>
                  </a:txBody>
                  <a:tcPr anchor="ctr"/>
                </a:tc>
              </a:tr>
              <a:tr h="180975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Case 4-2</a:t>
                      </a:r>
                      <a:endParaRPr lang="zh-CN" altLang="en-US" sz="9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dirty="0" smtClean="0"/>
                        <a:t>2(320MHz for link 1 + 320MHz</a:t>
                      </a:r>
                      <a:r>
                        <a:rPr lang="en-US" altLang="zh-CN" sz="900" baseline="0" dirty="0" smtClean="0"/>
                        <a:t> for link 2</a:t>
                      </a:r>
                      <a:r>
                        <a:rPr lang="en-US" altLang="zh-CN" sz="900" dirty="0" smtClean="0"/>
                        <a:t>)</a:t>
                      </a:r>
                      <a:endParaRPr lang="zh-CN" altLang="en-US" sz="900" dirty="0" smtClean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80975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Case</a:t>
                      </a:r>
                      <a:r>
                        <a:rPr lang="en-US" altLang="zh-CN" sz="900" baseline="0" dirty="0" smtClean="0"/>
                        <a:t> 5</a:t>
                      </a:r>
                      <a:endParaRPr lang="zh-CN" alt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1024</a:t>
                      </a:r>
                      <a:endParaRPr lang="zh-CN" alt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dirty="0" smtClean="0"/>
                        <a:t>3(320MHz for link 1 + 160MHz</a:t>
                      </a:r>
                      <a:r>
                        <a:rPr lang="en-US" altLang="zh-CN" sz="900" baseline="0" dirty="0" smtClean="0"/>
                        <a:t> for link 2 + </a:t>
                      </a:r>
                      <a:r>
                        <a:rPr lang="en-US" altLang="zh-CN" sz="900" dirty="0" smtClean="0"/>
                        <a:t>160MHz</a:t>
                      </a:r>
                      <a:r>
                        <a:rPr lang="en-US" altLang="zh-CN" sz="900" baseline="0" dirty="0" smtClean="0"/>
                        <a:t> for link 3 </a:t>
                      </a:r>
                      <a:r>
                        <a:rPr lang="en-US" altLang="zh-CN" sz="900" dirty="0" smtClean="0"/>
                        <a:t>)</a:t>
                      </a:r>
                      <a:endParaRPr lang="zh-CN" altLang="en-US" sz="9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320</a:t>
                      </a:r>
                      <a:endParaRPr lang="zh-CN" alt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dirty="0" smtClean="0"/>
                        <a:t>4K</a:t>
                      </a:r>
                      <a:endParaRPr lang="zh-CN" altLang="en-US" sz="900" dirty="0" smtClean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77774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Throughput performance with varying traffic rate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40930" y="1897166"/>
            <a:ext cx="8742985" cy="4114800"/>
          </a:xfrm>
        </p:spPr>
        <p:txBody>
          <a:bodyPr/>
          <a:lstStyle/>
          <a:p>
            <a:r>
              <a:rPr lang="en-US" altLang="zh-CN" sz="1200" dirty="0" smtClean="0"/>
              <a:t>Adopt 1024 aggregation for A-MPDU, 2 links (</a:t>
            </a:r>
            <a:r>
              <a:rPr lang="en-US" altLang="zh-CN" sz="1200" dirty="0"/>
              <a:t>320MHz for link 1 + 320MHz for link 2</a:t>
            </a:r>
            <a:r>
              <a:rPr lang="en-US" altLang="zh-CN" sz="1200" dirty="0" smtClean="0"/>
              <a:t>), 320MHz and 4KQAM in </a:t>
            </a:r>
            <a:r>
              <a:rPr lang="en-US" altLang="zh-CN" sz="1200" dirty="0" smtClean="0">
                <a:solidFill>
                  <a:srgbClr val="FF0000"/>
                </a:solidFill>
              </a:rPr>
              <a:t>UL MU MIMO case</a:t>
            </a:r>
            <a:r>
              <a:rPr lang="en-US" altLang="zh-CN" sz="1200" dirty="0" smtClean="0"/>
              <a:t>. Vary the traffic rate and the number of non-AP MLDs.</a:t>
            </a:r>
            <a:endParaRPr lang="zh-CN" altLang="en-US" sz="1200" dirty="0"/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6034036"/>
              </p:ext>
            </p:extLst>
          </p:nvPr>
        </p:nvGraphicFramePr>
        <p:xfrm>
          <a:off x="647704" y="2461443"/>
          <a:ext cx="7848592" cy="100012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31572"/>
                <a:gridCol w="454468"/>
                <a:gridCol w="454468"/>
                <a:gridCol w="454468"/>
                <a:gridCol w="454468"/>
                <a:gridCol w="454468"/>
                <a:gridCol w="454468"/>
                <a:gridCol w="454468"/>
                <a:gridCol w="454468"/>
                <a:gridCol w="454468"/>
                <a:gridCol w="454468"/>
                <a:gridCol w="454468"/>
                <a:gridCol w="454468"/>
                <a:gridCol w="454468"/>
                <a:gridCol w="454468"/>
                <a:gridCol w="454468"/>
              </a:tblGrid>
              <a:tr h="250031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 smtClean="0">
                          <a:effectLst/>
                        </a:rPr>
                        <a:t>Traffic </a:t>
                      </a:r>
                      <a:r>
                        <a:rPr lang="en-US" sz="900" u="none" strike="noStrike" dirty="0">
                          <a:effectLst/>
                        </a:rPr>
                        <a:t>Rate (</a:t>
                      </a:r>
                      <a:r>
                        <a:rPr lang="en-US" sz="900" u="none" strike="noStrike" dirty="0" err="1">
                          <a:effectLst/>
                        </a:rPr>
                        <a:t>Gbps</a:t>
                      </a:r>
                      <a:r>
                        <a:rPr lang="en-US" sz="900" u="none" strike="noStrike" dirty="0">
                          <a:effectLst/>
                        </a:rPr>
                        <a:t>)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SimSun" panose="02010600030101010101" pitchFamily="2" charset="-122"/>
                        <a:ea typeface="SimSun" panose="02010600030101010101" pitchFamily="2" charset="-122"/>
                      </a:endParaRPr>
                    </a:p>
                  </a:txBody>
                  <a:tcPr marL="7179" marR="7179" marT="717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900" u="none" strike="noStrike">
                          <a:effectLst/>
                        </a:rPr>
                        <a:t>0.1</a:t>
                      </a:r>
                      <a:endParaRPr lang="en-US" altLang="zh-CN" sz="900" b="0" i="0" u="none" strike="noStrike">
                        <a:solidFill>
                          <a:srgbClr val="000000"/>
                        </a:solidFill>
                        <a:effectLst/>
                        <a:latin typeface="SimSun" panose="02010600030101010101" pitchFamily="2" charset="-122"/>
                        <a:ea typeface="SimSun" panose="02010600030101010101" pitchFamily="2" charset="-122"/>
                      </a:endParaRPr>
                    </a:p>
                  </a:txBody>
                  <a:tcPr marL="7179" marR="7179" marT="717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900" u="none" strike="noStrike">
                          <a:effectLst/>
                        </a:rPr>
                        <a:t>3.5</a:t>
                      </a:r>
                      <a:endParaRPr lang="en-US" altLang="zh-CN" sz="900" b="0" i="0" u="none" strike="noStrike">
                        <a:solidFill>
                          <a:srgbClr val="000000"/>
                        </a:solidFill>
                        <a:effectLst/>
                        <a:latin typeface="SimSun" panose="02010600030101010101" pitchFamily="2" charset="-122"/>
                        <a:ea typeface="SimSun" panose="02010600030101010101" pitchFamily="2" charset="-122"/>
                      </a:endParaRPr>
                    </a:p>
                  </a:txBody>
                  <a:tcPr marL="7179" marR="7179" marT="717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900" u="none" strike="noStrike">
                          <a:effectLst/>
                        </a:rPr>
                        <a:t>4</a:t>
                      </a:r>
                      <a:endParaRPr lang="en-US" altLang="zh-CN" sz="900" b="0" i="0" u="none" strike="noStrike">
                        <a:solidFill>
                          <a:srgbClr val="000000"/>
                        </a:solidFill>
                        <a:effectLst/>
                        <a:latin typeface="SimSun" panose="02010600030101010101" pitchFamily="2" charset="-122"/>
                        <a:ea typeface="SimSun" panose="02010600030101010101" pitchFamily="2" charset="-122"/>
                      </a:endParaRPr>
                    </a:p>
                  </a:txBody>
                  <a:tcPr marL="7179" marR="7179" marT="717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900" u="none" strike="noStrike">
                          <a:effectLst/>
                        </a:rPr>
                        <a:t>5</a:t>
                      </a:r>
                      <a:endParaRPr lang="en-US" altLang="zh-CN" sz="900" b="0" i="0" u="none" strike="noStrike">
                        <a:solidFill>
                          <a:srgbClr val="000000"/>
                        </a:solidFill>
                        <a:effectLst/>
                        <a:latin typeface="SimSun" panose="02010600030101010101" pitchFamily="2" charset="-122"/>
                        <a:ea typeface="SimSun" panose="02010600030101010101" pitchFamily="2" charset="-122"/>
                      </a:endParaRPr>
                    </a:p>
                  </a:txBody>
                  <a:tcPr marL="7179" marR="7179" marT="717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900" u="none" strike="noStrike" dirty="0">
                          <a:effectLst/>
                        </a:rPr>
                        <a:t>6</a:t>
                      </a:r>
                      <a:endParaRPr lang="en-US" altLang="zh-CN" sz="900" b="0" i="0" u="none" strike="noStrike" dirty="0">
                        <a:solidFill>
                          <a:srgbClr val="000000"/>
                        </a:solidFill>
                        <a:effectLst/>
                        <a:latin typeface="SimSun" panose="02010600030101010101" pitchFamily="2" charset="-122"/>
                        <a:ea typeface="SimSun" panose="02010600030101010101" pitchFamily="2" charset="-122"/>
                      </a:endParaRPr>
                    </a:p>
                  </a:txBody>
                  <a:tcPr marL="7179" marR="7179" marT="717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900" u="none" strike="noStrike" dirty="0">
                          <a:effectLst/>
                        </a:rPr>
                        <a:t>7</a:t>
                      </a:r>
                      <a:endParaRPr lang="en-US" altLang="zh-CN" sz="900" b="0" i="0" u="none" strike="noStrike" dirty="0">
                        <a:solidFill>
                          <a:srgbClr val="000000"/>
                        </a:solidFill>
                        <a:effectLst/>
                        <a:latin typeface="SimSun" panose="02010600030101010101" pitchFamily="2" charset="-122"/>
                        <a:ea typeface="SimSun" panose="02010600030101010101" pitchFamily="2" charset="-122"/>
                      </a:endParaRPr>
                    </a:p>
                  </a:txBody>
                  <a:tcPr marL="7179" marR="7179" marT="717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900" u="none" strike="noStrike">
                          <a:effectLst/>
                        </a:rPr>
                        <a:t>8</a:t>
                      </a:r>
                      <a:endParaRPr lang="en-US" altLang="zh-CN" sz="900" b="0" i="0" u="none" strike="noStrike">
                        <a:solidFill>
                          <a:srgbClr val="000000"/>
                        </a:solidFill>
                        <a:effectLst/>
                        <a:latin typeface="SimSun" panose="02010600030101010101" pitchFamily="2" charset="-122"/>
                        <a:ea typeface="SimSun" panose="02010600030101010101" pitchFamily="2" charset="-122"/>
                      </a:endParaRPr>
                    </a:p>
                  </a:txBody>
                  <a:tcPr marL="7179" marR="7179" marT="717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900" u="none" strike="noStrike" dirty="0">
                          <a:effectLst/>
                        </a:rPr>
                        <a:t>9</a:t>
                      </a:r>
                      <a:endParaRPr lang="en-US" altLang="zh-CN" sz="900" b="0" i="0" u="none" strike="noStrike" dirty="0">
                        <a:solidFill>
                          <a:srgbClr val="000000"/>
                        </a:solidFill>
                        <a:effectLst/>
                        <a:latin typeface="SimSun" panose="02010600030101010101" pitchFamily="2" charset="-122"/>
                        <a:ea typeface="SimSun" panose="02010600030101010101" pitchFamily="2" charset="-122"/>
                      </a:endParaRPr>
                    </a:p>
                  </a:txBody>
                  <a:tcPr marL="7179" marR="7179" marT="717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900" u="none" strike="noStrike">
                          <a:effectLst/>
                        </a:rPr>
                        <a:t>10</a:t>
                      </a:r>
                      <a:endParaRPr lang="en-US" altLang="zh-CN" sz="900" b="0" i="0" u="none" strike="noStrike">
                        <a:solidFill>
                          <a:srgbClr val="000000"/>
                        </a:solidFill>
                        <a:effectLst/>
                        <a:latin typeface="SimSun" panose="02010600030101010101" pitchFamily="2" charset="-122"/>
                        <a:ea typeface="SimSun" panose="02010600030101010101" pitchFamily="2" charset="-122"/>
                      </a:endParaRPr>
                    </a:p>
                  </a:txBody>
                  <a:tcPr marL="7179" marR="7179" marT="717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900" u="none" strike="noStrike">
                          <a:effectLst/>
                        </a:rPr>
                        <a:t>12</a:t>
                      </a:r>
                      <a:endParaRPr lang="en-US" altLang="zh-CN" sz="900" b="0" i="0" u="none" strike="noStrike">
                        <a:solidFill>
                          <a:srgbClr val="000000"/>
                        </a:solidFill>
                        <a:effectLst/>
                        <a:latin typeface="SimSun" panose="02010600030101010101" pitchFamily="2" charset="-122"/>
                        <a:ea typeface="SimSun" panose="02010600030101010101" pitchFamily="2" charset="-122"/>
                      </a:endParaRPr>
                    </a:p>
                  </a:txBody>
                  <a:tcPr marL="7179" marR="7179" marT="717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900" u="none" strike="noStrike">
                          <a:effectLst/>
                        </a:rPr>
                        <a:t>14</a:t>
                      </a:r>
                      <a:endParaRPr lang="en-US" altLang="zh-CN" sz="900" b="0" i="0" u="none" strike="noStrike">
                        <a:solidFill>
                          <a:srgbClr val="000000"/>
                        </a:solidFill>
                        <a:effectLst/>
                        <a:latin typeface="SimSun" panose="02010600030101010101" pitchFamily="2" charset="-122"/>
                        <a:ea typeface="SimSun" panose="02010600030101010101" pitchFamily="2" charset="-122"/>
                      </a:endParaRPr>
                    </a:p>
                  </a:txBody>
                  <a:tcPr marL="7179" marR="7179" marT="717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900" u="none" strike="noStrike">
                          <a:effectLst/>
                        </a:rPr>
                        <a:t>16</a:t>
                      </a:r>
                      <a:endParaRPr lang="en-US" altLang="zh-CN" sz="900" b="0" i="0" u="none" strike="noStrike">
                        <a:solidFill>
                          <a:srgbClr val="000000"/>
                        </a:solidFill>
                        <a:effectLst/>
                        <a:latin typeface="SimSun" panose="02010600030101010101" pitchFamily="2" charset="-122"/>
                        <a:ea typeface="SimSun" panose="02010600030101010101" pitchFamily="2" charset="-122"/>
                      </a:endParaRPr>
                    </a:p>
                  </a:txBody>
                  <a:tcPr marL="7179" marR="7179" marT="717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900" u="none" strike="noStrike">
                          <a:effectLst/>
                        </a:rPr>
                        <a:t>18</a:t>
                      </a:r>
                      <a:endParaRPr lang="en-US" altLang="zh-CN" sz="900" b="0" i="0" u="none" strike="noStrike">
                        <a:solidFill>
                          <a:srgbClr val="000000"/>
                        </a:solidFill>
                        <a:effectLst/>
                        <a:latin typeface="SimSun" panose="02010600030101010101" pitchFamily="2" charset="-122"/>
                        <a:ea typeface="SimSun" panose="02010600030101010101" pitchFamily="2" charset="-122"/>
                      </a:endParaRPr>
                    </a:p>
                  </a:txBody>
                  <a:tcPr marL="7179" marR="7179" marT="717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900" u="none" strike="noStrike">
                          <a:effectLst/>
                        </a:rPr>
                        <a:t>20</a:t>
                      </a:r>
                      <a:endParaRPr lang="en-US" altLang="zh-CN" sz="900" b="0" i="0" u="none" strike="noStrike">
                        <a:solidFill>
                          <a:srgbClr val="000000"/>
                        </a:solidFill>
                        <a:effectLst/>
                        <a:latin typeface="SimSun" panose="02010600030101010101" pitchFamily="2" charset="-122"/>
                        <a:ea typeface="SimSun" panose="02010600030101010101" pitchFamily="2" charset="-122"/>
                      </a:endParaRPr>
                    </a:p>
                  </a:txBody>
                  <a:tcPr marL="7179" marR="7179" marT="717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900" u="none" strike="noStrike">
                          <a:effectLst/>
                        </a:rPr>
                        <a:t>22</a:t>
                      </a:r>
                      <a:endParaRPr lang="en-US" altLang="zh-CN" sz="900" b="0" i="0" u="none" strike="noStrike">
                        <a:solidFill>
                          <a:srgbClr val="000000"/>
                        </a:solidFill>
                        <a:effectLst/>
                        <a:latin typeface="SimSun" panose="02010600030101010101" pitchFamily="2" charset="-122"/>
                        <a:ea typeface="SimSun" panose="02010600030101010101" pitchFamily="2" charset="-122"/>
                      </a:endParaRPr>
                    </a:p>
                  </a:txBody>
                  <a:tcPr marL="7179" marR="7179" marT="7179" marB="0" anchor="b"/>
                </a:tc>
              </a:tr>
              <a:tr h="250031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>
                          <a:effectLst/>
                        </a:rPr>
                        <a:t>2 non-AP </a:t>
                      </a:r>
                      <a:r>
                        <a:rPr lang="en-US" sz="900" u="none" strike="noStrike" dirty="0" smtClean="0">
                          <a:effectLst/>
                        </a:rPr>
                        <a:t>MLDs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SimSun" panose="02010600030101010101" pitchFamily="2" charset="-122"/>
                        <a:ea typeface="SimSun" panose="02010600030101010101" pitchFamily="2" charset="-122"/>
                      </a:endParaRPr>
                    </a:p>
                  </a:txBody>
                  <a:tcPr marL="7179" marR="7179" marT="7179" marB="0" anchor="b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altLang="zh-CN" sz="9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0.19974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altLang="zh-CN" sz="9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6.98244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altLang="zh-CN" sz="9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8.1027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altLang="zh-CN" sz="9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15.0123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altLang="zh-CN" sz="9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19.6703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altLang="zh-CN" sz="9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22.9616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altLang="zh-CN" sz="9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25.4602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altLang="zh-CN" sz="9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27.4043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altLang="zh-CN" sz="9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28.9793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altLang="zh-CN" sz="900" b="1" u="none" strike="noStrike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31.3975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altLang="zh-CN" sz="900" u="none" strike="noStrike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32.8893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altLang="zh-CN" sz="900" u="none" strike="noStrike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34.2942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altLang="zh-CN" sz="900" u="none" strike="noStrike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35.0681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altLang="zh-CN" sz="900" u="none" strike="noStrike" kern="120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35.1356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altLang="zh-CN" sz="900" u="none" strike="noStrike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35.1077</a:t>
                      </a:r>
                    </a:p>
                  </a:txBody>
                  <a:tcPr marL="9525" marR="9525" marT="9525" marB="0" anchor="b"/>
                </a:tc>
              </a:tr>
              <a:tr h="250031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>
                          <a:effectLst/>
                        </a:rPr>
                        <a:t>4 non-AP </a:t>
                      </a:r>
                      <a:r>
                        <a:rPr lang="en-US" sz="900" u="none" strike="noStrike" dirty="0" smtClean="0">
                          <a:effectLst/>
                        </a:rPr>
                        <a:t>MLDs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SimSun" panose="02010600030101010101" pitchFamily="2" charset="-122"/>
                        <a:ea typeface="SimSun" panose="02010600030101010101" pitchFamily="2" charset="-122"/>
                      </a:endParaRPr>
                    </a:p>
                  </a:txBody>
                  <a:tcPr marL="7179" marR="7179" marT="7179" marB="0" anchor="b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altLang="zh-CN" sz="9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0.39984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altLang="zh-CN" sz="9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13.973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altLang="zh-CN" sz="9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16.0045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altLang="zh-CN" sz="9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23.5776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altLang="zh-CN" sz="9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29.1083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altLang="zh-CN" sz="900" b="1" u="none" strike="noStrike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32.4679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altLang="zh-CN" sz="900" u="none" strike="noStrike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35.4538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altLang="zh-CN" sz="900" u="none" strike="noStrike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37.4762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altLang="zh-CN" sz="900" u="none" strike="noStrike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38.884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altLang="zh-CN" sz="900" u="none" strike="noStrike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39.2018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altLang="zh-CN" sz="900" u="none" strike="noStrike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39.416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altLang="zh-CN" sz="900" u="none" strike="noStrike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39.3573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altLang="zh-CN" sz="900" u="none" strike="noStrike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39.178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altLang="zh-CN" sz="900" u="none" strike="noStrike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39.2449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altLang="zh-CN" sz="900" u="none" strike="noStrike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39.3014</a:t>
                      </a:r>
                    </a:p>
                  </a:txBody>
                  <a:tcPr marL="9525" marR="9525" marT="9525" marB="0" anchor="b"/>
                </a:tc>
              </a:tr>
              <a:tr h="250031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>
                          <a:effectLst/>
                        </a:rPr>
                        <a:t>8 non-AP </a:t>
                      </a:r>
                      <a:r>
                        <a:rPr lang="en-US" sz="900" u="none" strike="noStrike" dirty="0" smtClean="0">
                          <a:effectLst/>
                        </a:rPr>
                        <a:t>MLDs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SimSun" panose="02010600030101010101" pitchFamily="2" charset="-122"/>
                        <a:ea typeface="SimSun" panose="02010600030101010101" pitchFamily="2" charset="-122"/>
                      </a:endParaRPr>
                    </a:p>
                  </a:txBody>
                  <a:tcPr marL="7179" marR="7179" marT="7179" marB="0" anchor="b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altLang="zh-CN" sz="9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0.7992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altLang="zh-CN" sz="9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27.8695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altLang="zh-CN" sz="900" b="1" u="none" strike="noStrike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31.5976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altLang="zh-CN" sz="900" u="none" strike="noStrike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39.9895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altLang="zh-CN" sz="900" u="none" strike="noStrike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41.3457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altLang="zh-CN" sz="900" u="none" strike="noStrike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41.5174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altLang="zh-CN" sz="900" u="none" strike="noStrike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41.8953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altLang="zh-CN" sz="900" u="none" strike="noStrike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41.3567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altLang="zh-CN" sz="900" u="none" strike="noStrike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41.6605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altLang="zh-CN" sz="900" u="none" strike="noStrike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41.9004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altLang="zh-CN" sz="900" u="none" strike="noStrike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41.6343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altLang="zh-CN" sz="900" u="none" strike="noStrike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41.7427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altLang="zh-CN" sz="900" u="none" strike="noStrike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41.8355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altLang="zh-CN" sz="900" u="none" strike="noStrike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41.4449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altLang="zh-CN" sz="900" u="none" strike="noStrike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41.5577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graphicFrame>
        <p:nvGraphicFramePr>
          <p:cNvPr id="7" name="图表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85454369"/>
              </p:ext>
            </p:extLst>
          </p:nvPr>
        </p:nvGraphicFramePr>
        <p:xfrm>
          <a:off x="4786183" y="3701455"/>
          <a:ext cx="4197733" cy="25340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内容占位符 2"/>
          <p:cNvSpPr txBox="1">
            <a:spLocks/>
          </p:cNvSpPr>
          <p:nvPr/>
        </p:nvSpPr>
        <p:spPr bwMode="auto">
          <a:xfrm>
            <a:off x="160083" y="3744763"/>
            <a:ext cx="4796477" cy="13520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r>
              <a:rPr lang="en-US" altLang="zh-CN" sz="1200" kern="0" dirty="0" smtClean="0"/>
              <a:t>Traffic rate is the packet generation ratio for all links at the transmitter.</a:t>
            </a:r>
          </a:p>
          <a:p>
            <a:r>
              <a:rPr lang="en-US" altLang="zh-CN" sz="1200" kern="0" dirty="0" smtClean="0"/>
              <a:t>In </a:t>
            </a:r>
            <a:r>
              <a:rPr lang="en-US" altLang="zh-CN" sz="1200" kern="0" dirty="0" smtClean="0"/>
              <a:t>UL MU MIMO case, each </a:t>
            </a:r>
            <a:r>
              <a:rPr lang="en-US" altLang="zh-CN" sz="1200" kern="0" dirty="0" smtClean="0"/>
              <a:t>affiliated non-AP STA is </a:t>
            </a:r>
            <a:r>
              <a:rPr lang="en-US" altLang="zh-CN" sz="1200" kern="0" dirty="0" smtClean="0"/>
              <a:t>4 NSS when the number of non-AP MLDs is 2. Similarly, 2 NSS for each </a:t>
            </a:r>
            <a:r>
              <a:rPr lang="en-US" altLang="zh-CN" sz="1200" kern="0" dirty="0"/>
              <a:t>affiliated non-AP STA when </a:t>
            </a:r>
            <a:r>
              <a:rPr lang="en-US" altLang="zh-CN" sz="1200" kern="0" dirty="0" smtClean="0"/>
              <a:t>there are 4 non-AP MLDs and 1 NSS for each </a:t>
            </a:r>
            <a:r>
              <a:rPr lang="en-US" altLang="zh-CN" sz="1200" kern="0" dirty="0"/>
              <a:t>affiliated non-AP STA with </a:t>
            </a:r>
            <a:r>
              <a:rPr lang="en-US" altLang="zh-CN" sz="1200" kern="0" dirty="0" smtClean="0"/>
              <a:t>total 8 non-AP MLDs.</a:t>
            </a:r>
          </a:p>
          <a:p>
            <a:r>
              <a:rPr lang="en-US" altLang="zh-CN" sz="1200" kern="0" dirty="0" smtClean="0"/>
              <a:t>Throughput increases with increasing traffic rate until it reaches the saturation due to the limited PHY data rate since the bandwidth, MCS and NSS are fixed.</a:t>
            </a:r>
          </a:p>
          <a:p>
            <a:r>
              <a:rPr lang="en-US" altLang="zh-CN" sz="1200" kern="0" dirty="0" smtClean="0"/>
              <a:t>Throughput increases with increasing number of non-AP MLD due to the transmission overhead in MU cases.</a:t>
            </a:r>
          </a:p>
          <a:p>
            <a:pPr lvl="1"/>
            <a:r>
              <a:rPr lang="en-US" altLang="zh-CN" sz="900" kern="0" dirty="0" smtClean="0"/>
              <a:t>Larger number of non-AP MLD reaches throughput saturation faster. </a:t>
            </a:r>
          </a:p>
          <a:p>
            <a:endParaRPr lang="en-US" altLang="zh-CN" sz="1200" kern="0" dirty="0" smtClean="0"/>
          </a:p>
          <a:p>
            <a:endParaRPr lang="en-US" altLang="zh-CN" sz="1200" kern="0" dirty="0" smtClean="0"/>
          </a:p>
          <a:p>
            <a:endParaRPr lang="zh-CN" altLang="en-US" sz="1200" kern="0" dirty="0" smtClean="0"/>
          </a:p>
          <a:p>
            <a:endParaRPr lang="zh-CN" altLang="en-US" sz="1200" kern="0" dirty="0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Nov 2021</a:t>
            </a:r>
            <a:endParaRPr lang="zh-CN" altLang="en-US"/>
          </a:p>
        </p:txBody>
      </p:sp>
      <p:sp>
        <p:nvSpPr>
          <p:cNvPr id="9" name="页脚占位符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smtClean="0"/>
              <a:t>Yiqing Li, Huawei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9729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Summary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86454" y="1938471"/>
            <a:ext cx="7971091" cy="4114800"/>
          </a:xfrm>
        </p:spPr>
        <p:txBody>
          <a:bodyPr/>
          <a:lstStyle/>
          <a:p>
            <a:r>
              <a:rPr lang="en-US" altLang="zh-CN" sz="1800" dirty="0" smtClean="0"/>
              <a:t>The contribution provides simulation results to show how much throughput can be achieved by combining R1 features.</a:t>
            </a:r>
          </a:p>
          <a:p>
            <a:pPr lvl="1"/>
            <a:r>
              <a:rPr lang="en-US" altLang="zh-CN" sz="1800" dirty="0"/>
              <a:t>Multi-Link, 4KQAM, 1024 </a:t>
            </a:r>
            <a:r>
              <a:rPr lang="en-US" altLang="zh-CN" sz="1800" dirty="0" smtClean="0"/>
              <a:t>Aggregation for A-MPDU, 320MHz bandwidth</a:t>
            </a:r>
          </a:p>
          <a:p>
            <a:r>
              <a:rPr lang="en-US" altLang="zh-CN" sz="1800" dirty="0"/>
              <a:t>Combining all four R1 features achieves 30Gbps for both SU and MU cases. </a:t>
            </a:r>
            <a:r>
              <a:rPr lang="en-US" altLang="zh-CN" sz="1800" dirty="0" smtClean="0"/>
              <a:t>Multi-Link with two </a:t>
            </a:r>
            <a:r>
              <a:rPr lang="en-US" altLang="zh-CN" sz="1800" dirty="0"/>
              <a:t>links </a:t>
            </a:r>
            <a:r>
              <a:rPr lang="en-US" altLang="zh-CN" sz="1800" dirty="0" smtClean="0"/>
              <a:t>using 320MHz channels and </a:t>
            </a:r>
            <a:r>
              <a:rPr lang="en-US" altLang="zh-CN" sz="1800" dirty="0"/>
              <a:t>1024 </a:t>
            </a:r>
            <a:r>
              <a:rPr lang="en-US" altLang="zh-CN" sz="1800" dirty="0" smtClean="0"/>
              <a:t>aggregation </a:t>
            </a:r>
            <a:r>
              <a:rPr lang="en-US" altLang="zh-CN" sz="1800" dirty="0"/>
              <a:t>for </a:t>
            </a:r>
            <a:r>
              <a:rPr lang="en-US" altLang="zh-CN" sz="1800" dirty="0" smtClean="0"/>
              <a:t>the MU </a:t>
            </a:r>
            <a:r>
              <a:rPr lang="en-US" altLang="zh-CN" sz="1800" dirty="0"/>
              <a:t>case </a:t>
            </a:r>
            <a:r>
              <a:rPr lang="en-US" altLang="zh-CN" sz="1800" dirty="0" smtClean="0"/>
              <a:t>achieves 30Gbps throughput. </a:t>
            </a:r>
            <a:endParaRPr lang="en-US" altLang="zh-CN" sz="1800" dirty="0"/>
          </a:p>
          <a:p>
            <a:r>
              <a:rPr lang="en-US" altLang="zh-CN" sz="1800" dirty="0" smtClean="0"/>
              <a:t>Generally</a:t>
            </a:r>
            <a:r>
              <a:rPr lang="en-US" altLang="zh-CN" sz="1800" dirty="0"/>
              <a:t>, </a:t>
            </a:r>
            <a:r>
              <a:rPr lang="en-US" altLang="zh-CN" sz="1800" dirty="0" smtClean="0"/>
              <a:t>the impact on throughput for EHT features from lowest to highest is: 4KQAM</a:t>
            </a:r>
            <a:r>
              <a:rPr lang="en-US" altLang="zh-CN" sz="1800" dirty="0"/>
              <a:t>, 1024 aggregation, 320MHz, </a:t>
            </a:r>
            <a:r>
              <a:rPr lang="en-US" altLang="zh-CN" sz="1800" dirty="0" smtClean="0"/>
              <a:t>Multi-Link. (i.e. </a:t>
            </a:r>
            <a:r>
              <a:rPr lang="en-US" altLang="zh-CN" sz="1800" dirty="0"/>
              <a:t>M</a:t>
            </a:r>
            <a:r>
              <a:rPr lang="en-US" altLang="zh-CN" sz="1800" dirty="0" smtClean="0"/>
              <a:t>ulti-Link achieves greater throughput gain when compared with 4KQAM). </a:t>
            </a:r>
          </a:p>
          <a:p>
            <a:endParaRPr lang="zh-CN" altLang="en-US" sz="1800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Nov 2021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smtClean="0"/>
              <a:t>Yiqing Li, Huawei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88155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IEE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IEEE" id="{CF158349-8E62-4E36-AEE3-E72424E4751D}" vid="{799AE7A2-DCD3-4CC6-B58E-A6575FF15567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</Template>
  <TotalTime>110610</TotalTime>
  <Words>1499</Words>
  <Application>Microsoft Office PowerPoint</Application>
  <PresentationFormat>全屏显示(4:3)</PresentationFormat>
  <Paragraphs>397</Paragraphs>
  <Slides>11</Slides>
  <Notes>4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11</vt:i4>
      </vt:variant>
    </vt:vector>
  </HeadingPairs>
  <TitlesOfParts>
    <vt:vector size="19" baseType="lpstr">
      <vt:lpstr>Malgun Gothic</vt:lpstr>
      <vt:lpstr>ＭＳ Ｐゴシック</vt:lpstr>
      <vt:lpstr>宋体</vt:lpstr>
      <vt:lpstr>宋体</vt:lpstr>
      <vt:lpstr>Arial</vt:lpstr>
      <vt:lpstr>Calibri</vt:lpstr>
      <vt:lpstr>Times New Roman</vt:lpstr>
      <vt:lpstr>IEEE</vt:lpstr>
      <vt:lpstr>CR for PAR throughput verification</vt:lpstr>
      <vt:lpstr>CID 7619</vt:lpstr>
      <vt:lpstr>PAR</vt:lpstr>
      <vt:lpstr>How much throughput can be achieved by R1 features</vt:lpstr>
      <vt:lpstr>11ax vs Individual EHT Features</vt:lpstr>
      <vt:lpstr>Combinations of two EHT R1 features</vt:lpstr>
      <vt:lpstr>Combination of three or four EHT R1 features</vt:lpstr>
      <vt:lpstr>Throughput performance with varying traffic rate</vt:lpstr>
      <vt:lpstr>Summary</vt:lpstr>
      <vt:lpstr>Reference </vt:lpstr>
      <vt:lpstr>SP</vt:lpstr>
    </vt:vector>
  </TitlesOfParts>
  <Company>Huawei Technologies Co.,Ltd.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liyiqing (C)</dc:creator>
  <cp:lastModifiedBy>liyiqing (C)</cp:lastModifiedBy>
  <cp:revision>302</cp:revision>
  <dcterms:created xsi:type="dcterms:W3CDTF">2021-04-01T07:10:06Z</dcterms:created>
  <dcterms:modified xsi:type="dcterms:W3CDTF">2021-11-29T11:23:38Z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(3)l+v9BG+kNJ4drGfH0ePuY3i6MHDBAbFCpggPTD2Xqo8F3FbpM1cLCefoqtR8VFZxLHDmxBV2
4QMyrdnOWQtkSG6pcOQWSyXnXVAo+XA1p3MPps6ooUEzN7SCEd1CQdxdvi4/JgDZJR6nbt8z
ELPioIDC3d2rMGutG8PjW1sKH50IFfhwDOgJ+WRVoJ2QVKWDHLqCq9b6PCuieLs3aAnrHKtu
HesHeEEfZmHyIK0MKW</vt:lpwstr>
  </property>
  <property fmtid="{D5CDD505-2E9C-101B-9397-08002B2CF9AE}" pid="3" name="_2015_ms_pID_7253431">
    <vt:lpwstr>6WAPEY1EjLHFVpts/IgpL1V3hE8zh7OYq4RNqgOhawL7FRrDf/qu5o
cHSbKv/h3wvRuomc0L8D18tDuZ6Vn+xMthXDhg3Bv4skd5DHdI73hfvxRQF2AGH3Poh/FCzb
ukHtxKlxPDhjp89ypMRYlVM1+/IF1AhOYUSSFVp7QtnSC+XDC8Y3pLWW3zk8ZFeGJzg/NDKN
PmZm3QDmfKXCpg+wjkJTaHdHtOURHe7NTYVw</vt:lpwstr>
  </property>
  <property fmtid="{D5CDD505-2E9C-101B-9397-08002B2CF9AE}" pid="4" name="_2015_ms_pID_7253432">
    <vt:lpwstr>TA==</vt:lpwstr>
  </property>
</Properties>
</file>