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7" r:id="rId3"/>
    <p:sldId id="260" r:id="rId4"/>
    <p:sldId id="262" r:id="rId5"/>
    <p:sldId id="298" r:id="rId6"/>
    <p:sldId id="299" r:id="rId7"/>
    <p:sldId id="302" r:id="rId8"/>
    <p:sldId id="303" r:id="rId9"/>
    <p:sldId id="304" r:id="rId10"/>
    <p:sldId id="28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24" autoAdjust="0"/>
  </p:normalViewPr>
  <p:slideViewPr>
    <p:cSldViewPr snapToGrid="0">
      <p:cViewPr varScale="1">
        <p:scale>
          <a:sx n="112" d="100"/>
          <a:sy n="112" d="100"/>
        </p:scale>
        <p:origin x="84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第5页!$C$4:$C$8</c:f>
              <c:numCache>
                <c:formatCode>General</c:formatCode>
                <c:ptCount val="5"/>
                <c:pt idx="0">
                  <c:v>5522.1</c:v>
                </c:pt>
                <c:pt idx="1">
                  <c:v>7817.58</c:v>
                </c:pt>
                <c:pt idx="2">
                  <c:v>6165.3360000000002</c:v>
                </c:pt>
                <c:pt idx="3">
                  <c:v>7938.7560000000003</c:v>
                </c:pt>
                <c:pt idx="4">
                  <c:v>11062.26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第5页!$C$14:$C$18</c:f>
              <c:numCache>
                <c:formatCode>General</c:formatCode>
                <c:ptCount val="5"/>
                <c:pt idx="0">
                  <c:v>5525.1</c:v>
                </c:pt>
                <c:pt idx="1">
                  <c:v>7785.2759999999998</c:v>
                </c:pt>
                <c:pt idx="2">
                  <c:v>6174.7560000000003</c:v>
                </c:pt>
                <c:pt idx="3">
                  <c:v>7830.18</c:v>
                </c:pt>
                <c:pt idx="4">
                  <c:v>11075.652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第5页!$C$24:$C$28</c:f>
              <c:numCache>
                <c:formatCode>General</c:formatCode>
                <c:ptCount val="5"/>
                <c:pt idx="0">
                  <c:v>7667.1</c:v>
                </c:pt>
                <c:pt idx="1">
                  <c:v>8475.9599999999991</c:v>
                </c:pt>
                <c:pt idx="2">
                  <c:v>8873.1239999999998</c:v>
                </c:pt>
                <c:pt idx="3">
                  <c:v>12970.968000000001</c:v>
                </c:pt>
                <c:pt idx="4">
                  <c:v>15331.08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第5页!$C$33:$C$37</c:f>
              <c:numCache>
                <c:formatCode>General</c:formatCode>
                <c:ptCount val="5"/>
                <c:pt idx="0">
                  <c:v>8384.4840000000004</c:v>
                </c:pt>
                <c:pt idx="1">
                  <c:v>8891.1360000000004</c:v>
                </c:pt>
                <c:pt idx="2">
                  <c:v>9858.9120000000003</c:v>
                </c:pt>
                <c:pt idx="3">
                  <c:v>15133.884</c:v>
                </c:pt>
                <c:pt idx="4">
                  <c:v>16762.955999999998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1864096"/>
        <c:axId val="1071865184"/>
      </c:barChart>
      <c:catAx>
        <c:axId val="1071864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65184"/>
        <c:crosses val="autoZero"/>
        <c:auto val="1"/>
        <c:lblAlgn val="ctr"/>
        <c:lblOffset val="100"/>
        <c:noMultiLvlLbl val="0"/>
      </c:catAx>
      <c:valAx>
        <c:axId val="107186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64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第6页!$C$4:$C$10</c:f>
              <c:numCache>
                <c:formatCode>General</c:formatCode>
                <c:ptCount val="7"/>
                <c:pt idx="0">
                  <c:v>13678.896000000001</c:v>
                </c:pt>
                <c:pt idx="1">
                  <c:v>15517.092000000001</c:v>
                </c:pt>
                <c:pt idx="2">
                  <c:v>9166.2960000000003</c:v>
                </c:pt>
                <c:pt idx="3">
                  <c:v>13474.523999999999</c:v>
                </c:pt>
                <c:pt idx="4">
                  <c:v>15642.528</c:v>
                </c:pt>
                <c:pt idx="5">
                  <c:v>12239.64</c:v>
                </c:pt>
                <c:pt idx="6">
                  <c:v>8571.7559999999994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第6页!$C$16:$C$22</c:f>
              <c:numCache>
                <c:formatCode>General</c:formatCode>
                <c:ptCount val="7"/>
                <c:pt idx="0">
                  <c:v>13668.12</c:v>
                </c:pt>
                <c:pt idx="1">
                  <c:v>15624.708000000001</c:v>
                </c:pt>
                <c:pt idx="2">
                  <c:v>9167.9040000000005</c:v>
                </c:pt>
                <c:pt idx="3">
                  <c:v>13360.956</c:v>
                </c:pt>
                <c:pt idx="4">
                  <c:v>15639.995999999999</c:v>
                </c:pt>
                <c:pt idx="5">
                  <c:v>12317.376</c:v>
                </c:pt>
                <c:pt idx="6">
                  <c:v>8506.2960000000003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第6页!$C$28:$C$34</c:f>
              <c:numCache>
                <c:formatCode>General</c:formatCode>
                <c:ptCount val="7"/>
                <c:pt idx="0">
                  <c:v>16883.292000000001</c:v>
                </c:pt>
                <c:pt idx="1">
                  <c:v>16952.844000000001</c:v>
                </c:pt>
                <c:pt idx="2">
                  <c:v>10167.852000000001</c:v>
                </c:pt>
                <c:pt idx="3">
                  <c:v>20618.196</c:v>
                </c:pt>
                <c:pt idx="4">
                  <c:v>25922.196</c:v>
                </c:pt>
                <c:pt idx="5">
                  <c:v>17747.651999999998</c:v>
                </c:pt>
                <c:pt idx="6">
                  <c:v>14665.824000000001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第6页!$C$40:$C$46</c:f>
              <c:numCache>
                <c:formatCode>General</c:formatCode>
                <c:ptCount val="7"/>
                <c:pt idx="0">
                  <c:v>17680.14</c:v>
                </c:pt>
                <c:pt idx="1">
                  <c:v>17783.7</c:v>
                </c:pt>
                <c:pt idx="2">
                  <c:v>10667.951999999999</c:v>
                </c:pt>
                <c:pt idx="3">
                  <c:v>23548.655999999999</c:v>
                </c:pt>
                <c:pt idx="4">
                  <c:v>30283.68</c:v>
                </c:pt>
                <c:pt idx="5">
                  <c:v>19722.348000000002</c:v>
                </c:pt>
                <c:pt idx="6">
                  <c:v>17492.292000000001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1861920"/>
        <c:axId val="1071866272"/>
      </c:barChart>
      <c:catAx>
        <c:axId val="1071861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66272"/>
        <c:crosses val="autoZero"/>
        <c:auto val="1"/>
        <c:lblAlgn val="ctr"/>
        <c:lblOffset val="100"/>
        <c:noMultiLvlLbl val="0"/>
      </c:catAx>
      <c:valAx>
        <c:axId val="107186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619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第7页!$A$4:$A$12</c15:sqref>
                  </c15:fullRef>
                </c:ext>
              </c:extLst>
              <c:f>第7页!$A$4:$A$11</c:f>
              <c:strCache>
                <c:ptCount val="8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第7页!$C$4:$C$12</c15:sqref>
                  </c15:fullRef>
                </c:ext>
              </c:extLst>
              <c:f>第7页!$C$4:$C$11</c:f>
              <c:numCache>
                <c:formatCode>General</c:formatCode>
                <c:ptCount val="8"/>
                <c:pt idx="0">
                  <c:v>15701.291999999999</c:v>
                </c:pt>
                <c:pt idx="1">
                  <c:v>14734.092000000001</c:v>
                </c:pt>
                <c:pt idx="2">
                  <c:v>17155.356</c:v>
                </c:pt>
                <c:pt idx="3">
                  <c:v>18322.452000000001</c:v>
                </c:pt>
                <c:pt idx="4">
                  <c:v>21473.1</c:v>
                </c:pt>
                <c:pt idx="5">
                  <c:v>26710.883999999998</c:v>
                </c:pt>
                <c:pt idx="6">
                  <c:v>24748.632000000001</c:v>
                </c:pt>
                <c:pt idx="7">
                  <c:v>30416.124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第7页!$A$4:$A$12</c15:sqref>
                  </c15:fullRef>
                </c:ext>
              </c:extLst>
              <c:f>第7页!$A$4:$A$11</c:f>
              <c:strCache>
                <c:ptCount val="8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第7页!$C$16:$C$24</c15:sqref>
                  </c15:fullRef>
                </c:ext>
              </c:extLst>
              <c:f>第7页!$C$16:$C$23</c:f>
              <c:numCache>
                <c:formatCode>General</c:formatCode>
                <c:ptCount val="8"/>
                <c:pt idx="0">
                  <c:v>15537.12</c:v>
                </c:pt>
                <c:pt idx="1">
                  <c:v>14688.96</c:v>
                </c:pt>
                <c:pt idx="2">
                  <c:v>16954.932000000001</c:v>
                </c:pt>
                <c:pt idx="3">
                  <c:v>18302.82</c:v>
                </c:pt>
                <c:pt idx="4">
                  <c:v>21435.108</c:v>
                </c:pt>
                <c:pt idx="5">
                  <c:v>27109.200000000001</c:v>
                </c:pt>
                <c:pt idx="6">
                  <c:v>24881.124</c:v>
                </c:pt>
                <c:pt idx="7">
                  <c:v>31052.58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第7页!$A$4:$A$12</c15:sqref>
                  </c15:fullRef>
                </c:ext>
              </c:extLst>
              <c:f>第7页!$A$4:$A$11</c:f>
              <c:strCache>
                <c:ptCount val="8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第7页!$C$28:$C$36</c15:sqref>
                  </c15:fullRef>
                </c:ext>
              </c:extLst>
              <c:f>第7页!$C$28:$C$35</c:f>
              <c:numCache>
                <c:formatCode>General</c:formatCode>
                <c:ptCount val="8"/>
                <c:pt idx="0">
                  <c:v>19830.216</c:v>
                </c:pt>
                <c:pt idx="1">
                  <c:v>23495.076000000001</c:v>
                </c:pt>
                <c:pt idx="2">
                  <c:v>29257.691999999999</c:v>
                </c:pt>
                <c:pt idx="3">
                  <c:v>20341.98</c:v>
                </c:pt>
                <c:pt idx="4">
                  <c:v>25307.351999999999</c:v>
                </c:pt>
                <c:pt idx="5">
                  <c:v>33764.375999999997</c:v>
                </c:pt>
                <c:pt idx="6">
                  <c:v>30041.376</c:v>
                </c:pt>
                <c:pt idx="7">
                  <c:v>39717.167999999998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第7页!$A$4:$A$12</c15:sqref>
                  </c15:fullRef>
                </c:ext>
              </c:extLst>
              <c:f>第7页!$A$4:$A$11</c:f>
              <c:strCache>
                <c:ptCount val="8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第7页!$C$40:$C$48</c15:sqref>
                  </c15:fullRef>
                </c:ext>
              </c:extLst>
              <c:f>第7页!$C$40:$C$47</c:f>
              <c:numCache>
                <c:formatCode>General</c:formatCode>
                <c:ptCount val="8"/>
                <c:pt idx="0">
                  <c:v>21012.6</c:v>
                </c:pt>
                <c:pt idx="1">
                  <c:v>27356.004000000001</c:v>
                </c:pt>
                <c:pt idx="2">
                  <c:v>34998.552000000003</c:v>
                </c:pt>
                <c:pt idx="3">
                  <c:v>21331.968000000001</c:v>
                </c:pt>
                <c:pt idx="4">
                  <c:v>26659.907999999999</c:v>
                </c:pt>
                <c:pt idx="5">
                  <c:v>35457.072</c:v>
                </c:pt>
                <c:pt idx="6">
                  <c:v>31669.896000000001</c:v>
                </c:pt>
                <c:pt idx="7">
                  <c:v>42069.828000000001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1863008"/>
        <c:axId val="1071854304"/>
      </c:barChart>
      <c:catAx>
        <c:axId val="1071863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54304"/>
        <c:crosses val="autoZero"/>
        <c:auto val="1"/>
        <c:lblAlgn val="ctr"/>
        <c:lblOffset val="100"/>
        <c:noMultiLvlLbl val="0"/>
      </c:catAx>
      <c:valAx>
        <c:axId val="10718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18630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第8页!$A$5</c:f>
              <c:strCache>
                <c:ptCount val="1"/>
                <c:pt idx="0">
                  <c:v>2 non-AP MLDs</c:v>
                </c:pt>
              </c:strCache>
            </c:strRef>
          </c:tx>
          <c:spPr>
            <a:ln w="28800" cap="rnd">
              <a:solidFill>
                <a:srgbClr val="004586"/>
              </a:solidFill>
              <a:round/>
            </a:ln>
          </c:spPr>
          <c:marker>
            <c:symbol val="square"/>
            <c:size val="8"/>
            <c:spPr>
              <a:solidFill>
                <a:srgbClr val="00458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第8页!$B$5:$P$5</c:f>
              <c:numCache>
                <c:formatCode>General</c:formatCode>
                <c:ptCount val="15"/>
                <c:pt idx="0">
                  <c:v>0.19974</c:v>
                </c:pt>
                <c:pt idx="1">
                  <c:v>6.9824400000000004</c:v>
                </c:pt>
                <c:pt idx="2">
                  <c:v>8.1027000000000005</c:v>
                </c:pt>
                <c:pt idx="3">
                  <c:v>15.0123</c:v>
                </c:pt>
                <c:pt idx="4">
                  <c:v>19.670339999999999</c:v>
                </c:pt>
                <c:pt idx="5">
                  <c:v>22.961639999999999</c:v>
                </c:pt>
                <c:pt idx="6">
                  <c:v>25.46022</c:v>
                </c:pt>
                <c:pt idx="7">
                  <c:v>27.404340000000001</c:v>
                </c:pt>
                <c:pt idx="8">
                  <c:v>28.979340000000001</c:v>
                </c:pt>
                <c:pt idx="9">
                  <c:v>31.39752</c:v>
                </c:pt>
                <c:pt idx="10">
                  <c:v>32.889299999999999</c:v>
                </c:pt>
                <c:pt idx="11">
                  <c:v>34.294199999999996</c:v>
                </c:pt>
                <c:pt idx="12">
                  <c:v>35.06814</c:v>
                </c:pt>
                <c:pt idx="13">
                  <c:v>35.135640000000002</c:v>
                </c:pt>
                <c:pt idx="14">
                  <c:v>35.10774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第8页!$A$6</c:f>
              <c:strCache>
                <c:ptCount val="1"/>
                <c:pt idx="0">
                  <c:v>4 non-AP MLDs</c:v>
                </c:pt>
              </c:strCache>
            </c:strRef>
          </c:tx>
          <c:spPr>
            <a:ln w="28800" cap="rnd">
              <a:solidFill>
                <a:srgbClr val="FF420E"/>
              </a:solidFill>
              <a:round/>
            </a:ln>
          </c:spPr>
          <c:marker>
            <c:symbol val="diamond"/>
            <c:size val="8"/>
            <c:spPr>
              <a:solidFill>
                <a:srgbClr val="FF420E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第8页!$B$6:$P$6</c:f>
              <c:numCache>
                <c:formatCode>General</c:formatCode>
                <c:ptCount val="15"/>
                <c:pt idx="0">
                  <c:v>0.39983999999999997</c:v>
                </c:pt>
                <c:pt idx="1">
                  <c:v>13.973039999999999</c:v>
                </c:pt>
                <c:pt idx="2">
                  <c:v>16.004460000000002</c:v>
                </c:pt>
                <c:pt idx="3">
                  <c:v>23.5776</c:v>
                </c:pt>
                <c:pt idx="4">
                  <c:v>29.108280000000001</c:v>
                </c:pt>
                <c:pt idx="5">
                  <c:v>32.467919999999999</c:v>
                </c:pt>
                <c:pt idx="6">
                  <c:v>35.453760000000003</c:v>
                </c:pt>
                <c:pt idx="7">
                  <c:v>37.476179999999999</c:v>
                </c:pt>
                <c:pt idx="8">
                  <c:v>38.883960000000002</c:v>
                </c:pt>
                <c:pt idx="9">
                  <c:v>39.201779999999999</c:v>
                </c:pt>
                <c:pt idx="10">
                  <c:v>39.416040000000002</c:v>
                </c:pt>
                <c:pt idx="11">
                  <c:v>39.357300000000002</c:v>
                </c:pt>
                <c:pt idx="12">
                  <c:v>39.177959999999999</c:v>
                </c:pt>
                <c:pt idx="13">
                  <c:v>39.244860000000003</c:v>
                </c:pt>
                <c:pt idx="14">
                  <c:v>39.301439999999999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第8页!$A$7</c:f>
              <c:strCache>
                <c:ptCount val="1"/>
                <c:pt idx="0">
                  <c:v>8 non-AP MLDs</c:v>
                </c:pt>
              </c:strCache>
            </c:strRef>
          </c:tx>
          <c:spPr>
            <a:ln w="28800" cap="rnd">
              <a:solidFill>
                <a:srgbClr val="FFD320"/>
              </a:solidFill>
              <a:round/>
            </a:ln>
          </c:spPr>
          <c:marker>
            <c:symbol val="triangle"/>
            <c:size val="8"/>
            <c:spPr>
              <a:solidFill>
                <a:srgbClr val="FFD32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第8页!$B$7:$P$7</c:f>
              <c:numCache>
                <c:formatCode>General</c:formatCode>
                <c:ptCount val="15"/>
                <c:pt idx="0">
                  <c:v>0.79920000000000002</c:v>
                </c:pt>
                <c:pt idx="1">
                  <c:v>27.869520000000001</c:v>
                </c:pt>
                <c:pt idx="2">
                  <c:v>31.597560000000001</c:v>
                </c:pt>
                <c:pt idx="3">
                  <c:v>39.989519999999999</c:v>
                </c:pt>
                <c:pt idx="4">
                  <c:v>41.345700000000001</c:v>
                </c:pt>
                <c:pt idx="5">
                  <c:v>41.517420000000001</c:v>
                </c:pt>
                <c:pt idx="6">
                  <c:v>41.895299999999999</c:v>
                </c:pt>
                <c:pt idx="7">
                  <c:v>41.356740000000002</c:v>
                </c:pt>
                <c:pt idx="8">
                  <c:v>41.66046</c:v>
                </c:pt>
                <c:pt idx="9">
                  <c:v>41.900399999999998</c:v>
                </c:pt>
                <c:pt idx="10">
                  <c:v>41.634300000000003</c:v>
                </c:pt>
                <c:pt idx="11">
                  <c:v>41.742719999999998</c:v>
                </c:pt>
                <c:pt idx="12">
                  <c:v>41.835540000000002</c:v>
                </c:pt>
                <c:pt idx="13">
                  <c:v>41.444940000000003</c:v>
                </c:pt>
                <c:pt idx="14">
                  <c:v>41.557740000000003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071869536"/>
        <c:axId val="865679712"/>
      </c:lineChart>
      <c:catAx>
        <c:axId val="107186953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Traffic rate/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865679712"/>
        <c:crosses val="autoZero"/>
        <c:auto val="1"/>
        <c:lblAlgn val="ctr"/>
        <c:lblOffset val="100"/>
        <c:noMultiLvlLbl val="0"/>
      </c:catAx>
      <c:valAx>
        <c:axId val="865679712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Throughput/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1071869536"/>
        <c:crosses val="autoZero"/>
        <c:crossBetween val="midCat"/>
      </c:valAx>
      <c:spPr>
        <a:noFill/>
        <a:ln w="0">
          <a:solidFill>
            <a:srgbClr val="B3B3B3"/>
          </a:solidFill>
        </a:ln>
      </c:spPr>
    </c:plotArea>
    <c:legend>
      <c:legendPos val="b"/>
      <c:layout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</a:defRPr>
          </a:pPr>
          <a:endParaRPr lang="zh-CN"/>
        </a:p>
      </c:txPr>
    </c:legend>
    <c:plotVisOnly val="1"/>
    <c:dispBlanksAs val="gap"/>
    <c:showDLblsOverMax val="1"/>
  </c:chart>
  <c:spPr>
    <a:solidFill>
      <a:srgbClr val="FFFFFF"/>
    </a:solidFill>
    <a:ln w="0"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A870-B52D-4473-9314-908576515504}" type="datetimeFigureOut">
              <a:rPr lang="zh-CN" altLang="en-US" smtClean="0"/>
              <a:t>2021/11/15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BE05A-10B7-4F29-BFB4-019C2E5C7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88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3062-872A-4238-B808-360B24AB5EBB}" type="datetimeFigureOut">
              <a:rPr lang="zh-CN" altLang="en-US" smtClean="0"/>
              <a:t>2021/11/15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418A-43FA-471F-8DA8-F294F9A4F0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8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84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913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993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Sounding</a:t>
            </a:r>
            <a:r>
              <a:rPr lang="en-US" altLang="zh-CN" baseline="0" dirty="0" smtClean="0"/>
              <a:t> overhead?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81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045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90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4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82737" y="6475413"/>
            <a:ext cx="1061188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89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051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32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50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62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45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2737" y="6475413"/>
            <a:ext cx="10611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802.11-21/1900-00-00be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6556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1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2025" y="522683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CR for PAR </a:t>
            </a:r>
            <a:r>
              <a:rPr lang="en-US" altLang="zh-CN" dirty="0" smtClean="0"/>
              <a:t>throughput verification</a:t>
            </a:r>
            <a:endParaRPr lang="zh-CN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757982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Jian Yu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Yuxin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Yousi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0220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2021-11-05</a:t>
            </a:r>
            <a:endParaRPr lang="en-GB" altLang="en-US" sz="2000" b="0" kern="0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9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11-18-1231-06-802.11 EHT Proposed PAR</a:t>
            </a:r>
            <a:endParaRPr lang="en-US" altLang="zh-TW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3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CID 7619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573"/>
              </p:ext>
            </p:extLst>
          </p:nvPr>
        </p:nvGraphicFramePr>
        <p:xfrm>
          <a:off x="290513" y="1981200"/>
          <a:ext cx="8562974" cy="3570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96"/>
                <a:gridCol w="1072390"/>
                <a:gridCol w="764779"/>
                <a:gridCol w="688301"/>
                <a:gridCol w="1988425"/>
                <a:gridCol w="1758991"/>
                <a:gridCol w="1760692"/>
              </a:tblGrid>
              <a:tr h="76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Commenter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Clause Number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Page.</a:t>
                      </a:r>
                      <a:endParaRPr lang="zh-CN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Comment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Proposed Change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Resolution</a:t>
                      </a:r>
                      <a:endParaRPr lang="zh-CN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2805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7619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Tomoko Adachi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Verification is needed to see how much throughput can be achieved by R1 features. By doing this, we can think of how to achieve 30 Gb/s throughput and what kind of features are required at the end in P802.11be.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As in the comment.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68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Doc: 11-18-1231-06-802.11 EHT Proposed </a:t>
            </a:r>
            <a:r>
              <a:rPr lang="en-GB" altLang="zh-CN" dirty="0" smtClean="0"/>
              <a:t>PAR[1]</a:t>
            </a:r>
            <a:endParaRPr lang="en-GB" altLang="zh-CN" dirty="0"/>
          </a:p>
          <a:p>
            <a:pPr lvl="1"/>
            <a:r>
              <a:rPr lang="en-GB" altLang="zh-CN" sz="1800" dirty="0"/>
              <a:t>Capable of </a:t>
            </a:r>
            <a:r>
              <a:rPr lang="en-GB" altLang="zh-CN" sz="1800" dirty="0">
                <a:solidFill>
                  <a:srgbClr val="FF0000"/>
                </a:solidFill>
              </a:rPr>
              <a:t>supporting a maximum throughput of at least </a:t>
            </a:r>
            <a:r>
              <a:rPr lang="en-GB" altLang="zh-CN" sz="1800" b="1" dirty="0">
                <a:solidFill>
                  <a:srgbClr val="FF0000"/>
                </a:solidFill>
              </a:rPr>
              <a:t>30 </a:t>
            </a:r>
            <a:r>
              <a:rPr lang="en-GB" altLang="zh-CN" sz="1800" b="1" dirty="0" err="1">
                <a:solidFill>
                  <a:srgbClr val="FF0000"/>
                </a:solidFill>
              </a:rPr>
              <a:t>Gbps</a:t>
            </a:r>
            <a:r>
              <a:rPr lang="en-GB" altLang="zh-CN" sz="1800" dirty="0"/>
              <a:t>, as measured at the MAC data service access point (SAP), with carrier frequency operation between 1 and 7.250 GHz while ensuring backward compatibility and coexistence with legacy IEEE Std. 802.11 compliant devices operating in the 2.4 GHz, 5 GHz, and 6 GHz bands</a:t>
            </a:r>
          </a:p>
          <a:p>
            <a:pPr lvl="1"/>
            <a:r>
              <a:rPr lang="en-GB" altLang="zh-CN" sz="1800" dirty="0"/>
              <a:t>at least one mode of operation capable of improved worst case latency and jitter.</a:t>
            </a:r>
            <a:endParaRPr lang="zh-CN" altLang="zh-CN" sz="1800" dirty="0"/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7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much throughput can be achieved by 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357" y="1723386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R1 features that are considered in the simulation.</a:t>
            </a:r>
          </a:p>
          <a:p>
            <a:pPr lvl="1"/>
            <a:r>
              <a:rPr lang="en-US" altLang="zh-CN" sz="1600" dirty="0" smtClean="0"/>
              <a:t>Multi-Link, 4KQAM, 1024 </a:t>
            </a:r>
            <a:r>
              <a:rPr lang="en-US" altLang="zh-CN" sz="1600" dirty="0" smtClean="0"/>
              <a:t>MPDU Aggregation per A-MPDU, 320MHz</a:t>
            </a:r>
          </a:p>
          <a:p>
            <a:r>
              <a:rPr lang="en-US" altLang="zh-CN" sz="1600" dirty="0" smtClean="0"/>
              <a:t>Throughput is measured at MAC </a:t>
            </a:r>
            <a:r>
              <a:rPr lang="en-US" altLang="zh-CN" sz="1600" dirty="0" smtClean="0"/>
              <a:t>data SAP.</a:t>
            </a:r>
            <a:endParaRPr lang="en-US" altLang="zh-CN" sz="1600" dirty="0" smtClean="0"/>
          </a:p>
          <a:p>
            <a:pPr marL="0" indent="0">
              <a:buNone/>
            </a:pPr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zh-CN" altLang="en-US" sz="1600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909111"/>
              </p:ext>
            </p:extLst>
          </p:nvPr>
        </p:nvGraphicFramePr>
        <p:xfrm>
          <a:off x="4570457" y="2610782"/>
          <a:ext cx="4375232" cy="3061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8083"/>
                <a:gridCol w="2187149"/>
              </a:tblGrid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Simulation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Setup </a:t>
                      </a:r>
                      <a:r>
                        <a:rPr lang="en-US" altLang="zh-CN" sz="900" kern="100" dirty="0" smtClean="0">
                          <a:effectLst/>
                        </a:rPr>
                        <a:t>Parameters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US" altLang="zh-CN" sz="900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of 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</a:t>
                      </a:r>
                      <a:r>
                        <a:rPr lang="en-US" altLang="zh-CN" sz="900" kern="100" dirty="0" smtClean="0">
                          <a:effectLst/>
                        </a:rPr>
                        <a:t>of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size of area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20m*20m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Traffic type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Full buffer UL</a:t>
                      </a:r>
                      <a:r>
                        <a:rPr lang="en-US" sz="9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/DL traffic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Packet size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1500 </a:t>
                      </a:r>
                      <a:r>
                        <a:rPr lang="en-US" sz="900" kern="100" dirty="0" smtClean="0">
                          <a:effectLst/>
                        </a:rPr>
                        <a:t>Byte per MPDU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 power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20dbm for AP MLD; 15dbm for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NSS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effectLst/>
                        </a:rPr>
                        <a:t>CWmax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effectLst/>
                        </a:rPr>
                        <a:t>CWmin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AIFS</a:t>
                      </a:r>
                      <a:endParaRPr lang="zh-CN" sz="9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34us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The number of links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2 (5GHz&amp;6GHz)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</a:rPr>
                        <a:t>TXOP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4.096ms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RTS/CTS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on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 bwMode="auto">
          <a:xfrm>
            <a:off x="475934" y="2615113"/>
            <a:ext cx="4021393" cy="16419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911936" y="3342964"/>
            <a:ext cx="327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911936" y="3957480"/>
            <a:ext cx="3307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1091375" y="3175815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091375" y="3790331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64184" y="3342965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564184" y="3957480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983220" y="3018499"/>
            <a:ext cx="688258" cy="11061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427761" y="3175815"/>
            <a:ext cx="721442" cy="10422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Non-AP 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4020" y="3234808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1</a:t>
            </a:r>
            <a:endParaRPr lang="zh-CN" altLang="en-US" sz="8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93233" y="3861182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2</a:t>
            </a:r>
            <a:endParaRPr lang="zh-CN" altLang="en-US" sz="800" dirty="0"/>
          </a:p>
        </p:txBody>
      </p:sp>
      <p:sp>
        <p:nvSpPr>
          <p:cNvPr id="20" name="矩形 19"/>
          <p:cNvSpPr/>
          <p:nvPr/>
        </p:nvSpPr>
        <p:spPr bwMode="auto">
          <a:xfrm>
            <a:off x="1945557" y="3175815"/>
            <a:ext cx="776867" cy="16671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1779633" y="3780786"/>
            <a:ext cx="831555" cy="17611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852568" y="3347447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702690" y="3953869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01836" y="2657296"/>
            <a:ext cx="30428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Simple scenario: 1 AP  MLD and 1 </a:t>
            </a:r>
            <a:r>
              <a:rPr lang="en-US" altLang="zh-CN" sz="1050" b="1" dirty="0" smtClean="0"/>
              <a:t>non-AP </a:t>
            </a:r>
            <a:r>
              <a:rPr lang="en-US" altLang="zh-CN" sz="1050" b="1" dirty="0" smtClean="0"/>
              <a:t>MLD </a:t>
            </a:r>
            <a:endParaRPr lang="zh-CN" altLang="en-US" sz="1050" b="1" dirty="0"/>
          </a:p>
        </p:txBody>
      </p:sp>
      <p:sp>
        <p:nvSpPr>
          <p:cNvPr id="27" name="矩形 26"/>
          <p:cNvSpPr/>
          <p:nvPr/>
        </p:nvSpPr>
        <p:spPr bwMode="auto">
          <a:xfrm>
            <a:off x="911936" y="4332701"/>
            <a:ext cx="2953184" cy="20877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865120" y="6184918"/>
            <a:ext cx="1362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Topology: 20m*20m</a:t>
            </a:r>
            <a:endParaRPr lang="zh-CN" altLang="en-US" sz="1050" b="1" dirty="0"/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07" y="4399783"/>
            <a:ext cx="2070142" cy="2015593"/>
          </a:xfrm>
          <a:prstGeom prst="rect">
            <a:avLst/>
          </a:prstGeom>
        </p:spPr>
      </p:pic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8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2806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With </a:t>
            </a:r>
            <a:r>
              <a:rPr lang="en-US" altLang="zh-CN" dirty="0"/>
              <a:t>one R1 feature</a:t>
            </a:r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139646"/>
              </p:ext>
            </p:extLst>
          </p:nvPr>
        </p:nvGraphicFramePr>
        <p:xfrm>
          <a:off x="539190" y="1539500"/>
          <a:ext cx="806562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986"/>
                <a:gridCol w="1151944"/>
                <a:gridCol w="2920238"/>
                <a:gridCol w="1479561"/>
                <a:gridCol w="1004891"/>
              </a:tblGrid>
              <a:tr h="2058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Simulation</a:t>
                      </a:r>
                      <a:r>
                        <a:rPr lang="en-US" altLang="zh-CN" sz="1200" baseline="0" dirty="0" smtClean="0"/>
                        <a:t> cases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Aggregation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Bandwidth (MHz) 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QAM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 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</a:t>
                      </a:r>
                      <a:r>
                        <a:rPr lang="en-US" altLang="zh-CN" sz="1200" baseline="0" dirty="0" smtClean="0"/>
                        <a:t> 1-4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538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 (160MHz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5062" y="4651474"/>
            <a:ext cx="4629425" cy="1352030"/>
          </a:xfrm>
        </p:spPr>
        <p:txBody>
          <a:bodyPr/>
          <a:lstStyle/>
          <a:p>
            <a:r>
              <a:rPr lang="en-US" altLang="zh-CN" sz="1200" dirty="0" smtClean="0"/>
              <a:t>The combination of 11ax features, i.e., 256 aggregation for A-MPDU, one link with 160MHz bandwidth, 1KQAM is set as the baseline and is labeled as case 1-1</a:t>
            </a:r>
            <a:r>
              <a:rPr lang="en-US" altLang="zh-CN" sz="1200" dirty="0"/>
              <a:t>. </a:t>
            </a:r>
            <a:endParaRPr lang="en-US" altLang="zh-CN" sz="1200" dirty="0" smtClean="0"/>
          </a:p>
          <a:p>
            <a:r>
              <a:rPr lang="en-US" altLang="zh-CN" sz="1200" dirty="0" smtClean="0"/>
              <a:t>For </a:t>
            </a:r>
            <a:r>
              <a:rPr lang="en-US" altLang="zh-CN" sz="1200" dirty="0"/>
              <a:t>MU case, each non-AP MLD is 1 NSS with 8 non-AP MLDs in total</a:t>
            </a:r>
            <a:r>
              <a:rPr lang="en-US" altLang="zh-CN" sz="1200" dirty="0" smtClean="0"/>
              <a:t>.</a:t>
            </a:r>
            <a:endParaRPr lang="en-US" altLang="zh-CN" sz="1200" dirty="0" smtClean="0"/>
          </a:p>
          <a:p>
            <a:r>
              <a:rPr lang="en-US" altLang="zh-CN" sz="1200" dirty="0" smtClean="0">
                <a:solidFill>
                  <a:srgbClr val="FF0000"/>
                </a:solidFill>
              </a:rPr>
              <a:t>With one R1 feature, all cases fail to reach 30Gbps.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en-US" altLang="zh-CN" sz="1200" dirty="0" smtClean="0"/>
              <a:t>Case </a:t>
            </a:r>
            <a:r>
              <a:rPr lang="en-US" altLang="zh-CN" sz="1200" dirty="0" smtClean="0"/>
              <a:t>1-4 and Case 1-5 have higher throughput. 320MHz and Multi-Link features have better performance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900" dirty="0" smtClean="0"/>
              <a:t>The gain increases in order as 4KQAM, 1024 aggregation, 320MHz, Multi-Link</a:t>
            </a:r>
            <a:r>
              <a:rPr lang="en-US" altLang="zh-CN" sz="800" dirty="0" smtClean="0"/>
              <a:t>.</a:t>
            </a:r>
            <a:endParaRPr lang="en-US" altLang="zh-CN" sz="800" dirty="0" smtClean="0"/>
          </a:p>
          <a:p>
            <a:pPr marL="0" indent="0">
              <a:buNone/>
            </a:pPr>
            <a:endParaRPr lang="zh-CN" altLang="en-US" sz="1200" dirty="0"/>
          </a:p>
          <a:p>
            <a:endParaRPr lang="zh-CN" altLang="en-US" sz="1200" dirty="0"/>
          </a:p>
        </p:txBody>
      </p:sp>
      <p:graphicFrame>
        <p:nvGraphicFramePr>
          <p:cNvPr id="18" name="图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51170"/>
              </p:ext>
            </p:extLst>
          </p:nvPr>
        </p:nvGraphicFramePr>
        <p:xfrm>
          <a:off x="4572000" y="3345769"/>
          <a:ext cx="4352925" cy="2969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973283"/>
              </p:ext>
            </p:extLst>
          </p:nvPr>
        </p:nvGraphicFramePr>
        <p:xfrm>
          <a:off x="539190" y="3329399"/>
          <a:ext cx="3998169" cy="1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63"/>
                <a:gridCol w="681406"/>
                <a:gridCol w="682867"/>
                <a:gridCol w="668302"/>
                <a:gridCol w="693131"/>
              </a:tblGrid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Gain </a:t>
                      </a:r>
                      <a:r>
                        <a:rPr lang="en-US" altLang="zh-CN" sz="900" dirty="0" smtClean="0"/>
                        <a:t>versus </a:t>
                      </a:r>
                      <a:r>
                        <a:rPr lang="en-US" altLang="zh-CN" sz="900" dirty="0" smtClean="0"/>
                        <a:t>Case 1-1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1-3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1-5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SU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41.57%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11.65%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43.76%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100.33%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SU 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40.91%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41.72%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100.46%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10.55%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15.73%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69.18%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99.59%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6.04%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17.86%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80.50%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99.93%</a:t>
                      </a:r>
                      <a:endParaRPr lang="zh-CN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68010"/>
            <a:ext cx="7772400" cy="1066800"/>
          </a:xfrm>
        </p:spPr>
        <p:txBody>
          <a:bodyPr/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ith </a:t>
            </a:r>
            <a:r>
              <a:rPr lang="en-US" altLang="zh-CN" dirty="0"/>
              <a:t>two </a:t>
            </a:r>
            <a:r>
              <a:rPr lang="en-US" altLang="zh-CN" dirty="0" smtClean="0"/>
              <a:t>combined R1 </a:t>
            </a:r>
            <a:r>
              <a:rPr lang="en-US" altLang="zh-CN" dirty="0"/>
              <a:t>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133003"/>
              </p:ext>
            </p:extLst>
          </p:nvPr>
        </p:nvGraphicFramePr>
        <p:xfrm>
          <a:off x="74138" y="1277540"/>
          <a:ext cx="8740349" cy="194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643"/>
                <a:gridCol w="1191605"/>
                <a:gridCol w="3333546"/>
                <a:gridCol w="1553548"/>
                <a:gridCol w="1199007"/>
              </a:tblGrid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Simulation cases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Aggregation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Link #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Bandwidth(MHz) 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QAM</a:t>
                      </a:r>
                      <a:endParaRPr lang="zh-CN" altLang="en-US" sz="900" dirty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2-1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2-2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2-3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2-4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2-5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2-6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2-7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51204" y="4870528"/>
            <a:ext cx="4959181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1200" kern="0" dirty="0" smtClean="0"/>
          </a:p>
          <a:p>
            <a:r>
              <a:rPr lang="en-US" altLang="zh-CN" sz="1200" kern="0" dirty="0" smtClean="0"/>
              <a:t>With two combined R1 features,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only case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2-5 with two links as 320MHz for UL MU has reached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30Gbps and other cases fail to reach 30Gbps.</a:t>
            </a:r>
          </a:p>
          <a:p>
            <a:pPr lvl="1"/>
            <a:r>
              <a:rPr lang="en-US" altLang="zh-CN" sz="800" kern="0" dirty="0" smtClean="0"/>
              <a:t>Due to higher transmission efficiency.</a:t>
            </a:r>
            <a:endParaRPr lang="en-US" altLang="zh-CN" sz="800" kern="0" dirty="0" smtClean="0"/>
          </a:p>
          <a:p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graphicFrame>
        <p:nvGraphicFramePr>
          <p:cNvPr id="9" name="图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9672"/>
              </p:ext>
            </p:extLst>
          </p:nvPr>
        </p:nvGraphicFramePr>
        <p:xfrm>
          <a:off x="5110385" y="3477307"/>
          <a:ext cx="4127619" cy="274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652371"/>
              </p:ext>
            </p:extLst>
          </p:nvPr>
        </p:nvGraphicFramePr>
        <p:xfrm>
          <a:off x="74138" y="3477307"/>
          <a:ext cx="5230022" cy="1332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014"/>
                <a:gridCol w="586382"/>
                <a:gridCol w="587638"/>
                <a:gridCol w="575104"/>
                <a:gridCol w="596471"/>
                <a:gridCol w="596471"/>
                <a:gridCol w="596471"/>
                <a:gridCol w="596471"/>
              </a:tblGrid>
              <a:tr h="2664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Gain </a:t>
                      </a:r>
                      <a:r>
                        <a:rPr lang="en-US" altLang="zh-CN" sz="800" dirty="0" smtClean="0"/>
                        <a:t>versus </a:t>
                      </a:r>
                      <a:r>
                        <a:rPr lang="en-US" altLang="zh-CN" sz="800" dirty="0" smtClean="0"/>
                        <a:t>Case 1-1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</a:t>
                      </a:r>
                      <a:r>
                        <a:rPr lang="en-US" altLang="zh-CN" sz="800" baseline="0" dirty="0" smtClean="0"/>
                        <a:t>2-1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2-2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2-3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2-4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2-5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2-6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2-7</a:t>
                      </a:r>
                      <a:endParaRPr lang="zh-CN" altLang="en-US" sz="800" dirty="0" smtClean="0"/>
                    </a:p>
                  </a:txBody>
                  <a:tcPr/>
                </a:tc>
              </a:tr>
              <a:tr h="2664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SU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147.71%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144.01%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183.27%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121.65%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55.22%</a:t>
                      </a:r>
                      <a:endParaRPr lang="zh-CN" altLang="en-US" sz="800" dirty="0"/>
                    </a:p>
                  </a:txBody>
                  <a:tcPr/>
                </a:tc>
              </a:tr>
              <a:tr h="2664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SU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147.38%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182.80%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141.82%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183.07%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122.93%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53.96%</a:t>
                      </a:r>
                      <a:endParaRPr lang="zh-CN" altLang="en-US" sz="800" dirty="0"/>
                    </a:p>
                  </a:txBody>
                  <a:tcPr/>
                </a:tc>
              </a:tr>
              <a:tr h="2664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120.20%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121.11%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32.61%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168.91%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238.09%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131.48%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91.28%</a:t>
                      </a:r>
                      <a:endParaRPr lang="zh-CN" altLang="en-US" sz="800" dirty="0"/>
                    </a:p>
                  </a:txBody>
                  <a:tcPr/>
                </a:tc>
              </a:tr>
              <a:tr h="2664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110.87%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112.10%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27.23%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180.86%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261.19%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135.22%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108.63%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7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With </a:t>
            </a:r>
            <a:r>
              <a:rPr lang="en-US" altLang="zh-CN" dirty="0"/>
              <a:t>three or </a:t>
            </a:r>
            <a:r>
              <a:rPr lang="en-US" altLang="zh-CN" dirty="0" smtClean="0"/>
              <a:t>four combined</a:t>
            </a:r>
            <a:r>
              <a:rPr lang="en-US" altLang="zh-CN" dirty="0" smtClean="0"/>
              <a:t> </a:t>
            </a:r>
            <a:r>
              <a:rPr lang="en-US" altLang="zh-CN" dirty="0"/>
              <a:t>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647840"/>
              </p:ext>
            </p:extLst>
          </p:nvPr>
        </p:nvGraphicFramePr>
        <p:xfrm>
          <a:off x="422618" y="1240152"/>
          <a:ext cx="829876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125"/>
                <a:gridCol w="1055457"/>
                <a:gridCol w="3973794"/>
                <a:gridCol w="1331631"/>
                <a:gridCol w="672757"/>
              </a:tblGrid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Simulation cases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Aggregation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Bandwidth </a:t>
                      </a:r>
                      <a:r>
                        <a:rPr lang="en-US" altLang="zh-CN" sz="1200" dirty="0" smtClean="0"/>
                        <a:t>(MHz)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QAM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3-1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</a:t>
                      </a:r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3-2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3-3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+ 320MHz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3-4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2(160MHz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 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3-5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3-6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+ 320MHz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4-1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 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4-2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2(320MHz for link 1 + 320MHz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内容占位符 2"/>
          <p:cNvSpPr txBox="1">
            <a:spLocks/>
          </p:cNvSpPr>
          <p:nvPr/>
        </p:nvSpPr>
        <p:spPr bwMode="auto">
          <a:xfrm>
            <a:off x="-2816" y="3942964"/>
            <a:ext cx="3952867" cy="191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1200" kern="0" dirty="0" smtClean="0"/>
          </a:p>
          <a:p>
            <a:r>
              <a:rPr lang="en-US" altLang="zh-CN" sz="1200" kern="0" dirty="0" smtClean="0"/>
              <a:t>With three combined R1 features, case </a:t>
            </a:r>
            <a:r>
              <a:rPr lang="en-US" altLang="zh-CN" sz="1200" kern="0" dirty="0" smtClean="0"/>
              <a:t>3-3 for UL MU, case 3-6 for </a:t>
            </a:r>
            <a:r>
              <a:rPr lang="en-US" altLang="zh-CN" sz="1200" kern="0" dirty="0" smtClean="0"/>
              <a:t>MU cases have reached 30Gbps.</a:t>
            </a:r>
          </a:p>
          <a:p>
            <a:r>
              <a:rPr lang="en-US" altLang="zh-CN" sz="1200" kern="0" dirty="0" smtClean="0">
                <a:solidFill>
                  <a:srgbClr val="FF0000"/>
                </a:solidFill>
              </a:rPr>
              <a:t>With four combined R1 features, case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4-2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for both MU and SU cases has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reached 30Gbps.</a:t>
            </a:r>
          </a:p>
          <a:p>
            <a:r>
              <a:rPr lang="en-US" altLang="zh-CN" sz="1200" kern="0" dirty="0" smtClean="0"/>
              <a:t>Multiple </a:t>
            </a:r>
            <a:r>
              <a:rPr lang="en-US" altLang="zh-CN" sz="1200" kern="0" dirty="0" smtClean="0"/>
              <a:t>links with 320MHz improve throughput apparently. </a:t>
            </a:r>
            <a:endParaRPr lang="en-US" altLang="zh-CN" sz="1200" kern="0" dirty="0" smtClean="0"/>
          </a:p>
          <a:p>
            <a:pPr lvl="1"/>
            <a:r>
              <a:rPr lang="en-US" altLang="zh-CN" sz="900" kern="0" dirty="0" smtClean="0"/>
              <a:t>Case 4-2 has 262.77%, 270.36%, 373.70%, 401.76% throughput gain in DL SU, UL SU, DL SU and UL MU respectively compared with case 1-1 with four R1 features combined.  </a:t>
            </a:r>
            <a:endParaRPr lang="en-US" altLang="zh-CN" sz="9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753360"/>
              </p:ext>
            </p:extLst>
          </p:nvPr>
        </p:nvGraphicFramePr>
        <p:xfrm>
          <a:off x="3867150" y="3983352"/>
          <a:ext cx="5276850" cy="246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直接连接符 7"/>
          <p:cNvCxnSpPr/>
          <p:nvPr/>
        </p:nvCxnSpPr>
        <p:spPr bwMode="auto">
          <a:xfrm flipV="1">
            <a:off x="4572000" y="4489953"/>
            <a:ext cx="4508149" cy="146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日期占位符 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7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performance with varying </a:t>
            </a:r>
            <a:r>
              <a:rPr lang="en-US" altLang="zh-CN" dirty="0" smtClean="0"/>
              <a:t>traffic </a:t>
            </a:r>
            <a:r>
              <a:rPr lang="en-US" altLang="zh-CN" dirty="0" smtClean="0"/>
              <a:t>rate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0930" y="1897166"/>
            <a:ext cx="8742985" cy="4114800"/>
          </a:xfrm>
        </p:spPr>
        <p:txBody>
          <a:bodyPr/>
          <a:lstStyle/>
          <a:p>
            <a:r>
              <a:rPr lang="en-US" altLang="zh-CN" sz="1200" dirty="0" smtClean="0"/>
              <a:t>Adopt 1024 </a:t>
            </a:r>
            <a:r>
              <a:rPr lang="en-US" altLang="zh-CN" sz="1200" dirty="0" smtClean="0"/>
              <a:t>aggregation for A-MPDU, </a:t>
            </a:r>
            <a:r>
              <a:rPr lang="en-US" altLang="zh-CN" sz="1200" dirty="0" smtClean="0"/>
              <a:t>2 links (</a:t>
            </a:r>
            <a:r>
              <a:rPr lang="en-US" altLang="zh-CN" sz="1200" dirty="0"/>
              <a:t>320MHz for link 1 + 320MHz for link 2</a:t>
            </a:r>
            <a:r>
              <a:rPr lang="en-US" altLang="zh-CN" sz="1200" dirty="0" smtClean="0"/>
              <a:t>), 320MHz and 4KQAM in </a:t>
            </a:r>
            <a:r>
              <a:rPr lang="en-US" altLang="zh-CN" sz="1200" dirty="0" smtClean="0">
                <a:solidFill>
                  <a:srgbClr val="FF0000"/>
                </a:solidFill>
              </a:rPr>
              <a:t>UL MU MIMO case</a:t>
            </a:r>
            <a:r>
              <a:rPr lang="en-US" altLang="zh-CN" sz="1200" dirty="0" smtClean="0"/>
              <a:t>. Vary the </a:t>
            </a:r>
            <a:r>
              <a:rPr lang="en-US" altLang="zh-CN" sz="1200" dirty="0" smtClean="0"/>
              <a:t>traffic </a:t>
            </a:r>
            <a:r>
              <a:rPr lang="en-US" altLang="zh-CN" sz="1200" dirty="0" smtClean="0"/>
              <a:t>rate and the number of non-AP </a:t>
            </a:r>
            <a:r>
              <a:rPr lang="en-US" altLang="zh-CN" sz="1200" dirty="0" smtClean="0"/>
              <a:t>MLDs.</a:t>
            </a:r>
            <a:endParaRPr lang="zh-CN" altLang="en-US" sz="1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34036"/>
              </p:ext>
            </p:extLst>
          </p:nvPr>
        </p:nvGraphicFramePr>
        <p:xfrm>
          <a:off x="647704" y="2461443"/>
          <a:ext cx="7848592" cy="1000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572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</a:tblGrid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Traffic </a:t>
                      </a:r>
                      <a:r>
                        <a:rPr lang="en-US" sz="900" u="none" strike="noStrike" dirty="0">
                          <a:effectLst/>
                        </a:rPr>
                        <a:t>Rate (</a:t>
                      </a:r>
                      <a:r>
                        <a:rPr lang="en-US" sz="900" u="none" strike="noStrike" dirty="0" err="1">
                          <a:effectLst/>
                        </a:rPr>
                        <a:t>Gbps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0.1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3.5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6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7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9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0.19974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6.98244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25.4602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27.4043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28.9793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32.8893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34.2942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35.0681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35.1077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0.39984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13.973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29.1083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32.4679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35.4538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37.4762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39.3014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27.8695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31.5976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39.9895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41.3567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41.6605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41.9004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41.7427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41.4449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41.5577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571136"/>
              </p:ext>
            </p:extLst>
          </p:nvPr>
        </p:nvGraphicFramePr>
        <p:xfrm>
          <a:off x="4786183" y="3701455"/>
          <a:ext cx="4197733" cy="253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60084" y="3744763"/>
            <a:ext cx="4694468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1200" kern="0" dirty="0" smtClean="0"/>
              <a:t>Traffic rate is the packet generation ratio for all links at the transmitter.</a:t>
            </a:r>
          </a:p>
          <a:p>
            <a:r>
              <a:rPr lang="en-US" altLang="zh-CN" sz="1200" kern="0" dirty="0" smtClean="0"/>
              <a:t>In this UL MU MIMO case, each non-AP MLD are 4 NSS when the number of non-AP MLDs is 2. Similarly, 2 NSS for each non-AP MLD when there are 4 non-AP MLDs and 1 NSS for each non-AP MLD with total 8 non-AP MLDs.</a:t>
            </a:r>
          </a:p>
          <a:p>
            <a:r>
              <a:rPr lang="en-US" altLang="zh-CN" sz="1200" kern="0" dirty="0" smtClean="0"/>
              <a:t>T</a:t>
            </a:r>
            <a:r>
              <a:rPr lang="en-US" altLang="zh-CN" sz="1200" kern="0" dirty="0" smtClean="0"/>
              <a:t>hroughput increases with increasing traffic rate until it reaches the saturation due to the limited PHY data rate since the bandwidth, MCS and NSS are fixed.</a:t>
            </a:r>
          </a:p>
          <a:p>
            <a:r>
              <a:rPr lang="en-US" altLang="zh-CN" sz="1200" kern="0" dirty="0" smtClean="0"/>
              <a:t>Throughput increases with increasing number of non-AP MLD due to the transmission overhead in MU cases.</a:t>
            </a:r>
          </a:p>
          <a:p>
            <a:pPr lvl="1"/>
            <a:r>
              <a:rPr lang="en-US" altLang="zh-CN" sz="900" kern="0" dirty="0" smtClean="0"/>
              <a:t>Larger number of non-AP MLD reaches throughput saturation faster.</a:t>
            </a:r>
            <a:r>
              <a:rPr lang="en-US" altLang="zh-CN" sz="900" kern="0" dirty="0" smtClean="0"/>
              <a:t> </a:t>
            </a:r>
            <a:endParaRPr lang="en-US" altLang="zh-CN" sz="900" kern="0" dirty="0" smtClean="0"/>
          </a:p>
          <a:p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6454" y="1938471"/>
            <a:ext cx="7971091" cy="4114800"/>
          </a:xfrm>
        </p:spPr>
        <p:txBody>
          <a:bodyPr/>
          <a:lstStyle/>
          <a:p>
            <a:r>
              <a:rPr lang="en-US" altLang="zh-CN" sz="1800" dirty="0" smtClean="0"/>
              <a:t>The contribution provides simulation results to show how much throughput can be achieved by R1 features.</a:t>
            </a:r>
          </a:p>
          <a:p>
            <a:pPr lvl="1"/>
            <a:r>
              <a:rPr lang="en-US" altLang="zh-CN" sz="1800" dirty="0"/>
              <a:t>Multi-Link, 4KQAM, 1024 </a:t>
            </a:r>
            <a:r>
              <a:rPr lang="en-US" altLang="zh-CN" sz="1800" dirty="0" smtClean="0"/>
              <a:t>Aggregation for A-MPDU, 320MHz bandwidth</a:t>
            </a:r>
            <a:endParaRPr lang="en-US" altLang="zh-CN" sz="1800" dirty="0" smtClean="0"/>
          </a:p>
          <a:p>
            <a:r>
              <a:rPr lang="en-US" altLang="zh-CN" sz="1800" dirty="0" smtClean="0"/>
              <a:t> From the results, </a:t>
            </a:r>
            <a:r>
              <a:rPr lang="en-US" altLang="zh-CN" sz="1800" dirty="0" smtClean="0"/>
              <a:t>a</a:t>
            </a:r>
            <a:r>
              <a:rPr lang="en-US" altLang="zh-CN" sz="1800" dirty="0" smtClean="0"/>
              <a:t>t </a:t>
            </a:r>
            <a:r>
              <a:rPr lang="en-US" altLang="zh-CN" sz="1800" dirty="0"/>
              <a:t>least two links both with 320MHz and 1024 </a:t>
            </a:r>
            <a:r>
              <a:rPr lang="en-US" altLang="zh-CN" sz="1800" dirty="0" smtClean="0"/>
              <a:t>aggregation </a:t>
            </a:r>
            <a:r>
              <a:rPr lang="en-US" altLang="zh-CN" sz="1800" dirty="0"/>
              <a:t>for MU case has reached </a:t>
            </a:r>
            <a:r>
              <a:rPr lang="en-US" altLang="zh-CN" sz="1800" dirty="0" smtClean="0"/>
              <a:t>30Gbps. All four R1 features guarantee 30Gbps for SU and MU cases.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Generally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the throughput </a:t>
            </a:r>
            <a:r>
              <a:rPr lang="en-US" altLang="zh-CN" sz="1800" dirty="0"/>
              <a:t>gain increases in order as 4KQAM, 1024 aggregation, 320MHz, </a:t>
            </a:r>
            <a:r>
              <a:rPr lang="en-US" altLang="zh-CN" sz="1800" dirty="0" smtClean="0"/>
              <a:t>Multi-Link feature. Multi-Link has apparent gain while 4KQAM improvement is limited. 1024 aggregation and 320MHz have respective pros and cons.</a:t>
            </a:r>
          </a:p>
          <a:p>
            <a:r>
              <a:rPr lang="en-US" altLang="zh-CN" sz="1800" dirty="0" smtClean="0"/>
              <a:t>Improving transmission efficiency results in throughput improvement. Either speeding up the transmitting procedure or increasing effective transmission can be simple but efficient ways.</a:t>
            </a:r>
          </a:p>
          <a:p>
            <a:pPr lvl="1"/>
            <a:endParaRPr lang="en-US" altLang="zh-CN" sz="1400" dirty="0" smtClean="0"/>
          </a:p>
          <a:p>
            <a:endParaRPr lang="zh-CN" altLang="en-US" sz="18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102945</TotalTime>
  <Words>1375</Words>
  <Application>Microsoft Office PowerPoint</Application>
  <PresentationFormat>全屏显示(4:3)</PresentationFormat>
  <Paragraphs>383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Malgun Gothic</vt:lpstr>
      <vt:lpstr>ＭＳ Ｐゴシック</vt:lpstr>
      <vt:lpstr>宋体</vt:lpstr>
      <vt:lpstr>宋体</vt:lpstr>
      <vt:lpstr>Arial</vt:lpstr>
      <vt:lpstr>Calibri</vt:lpstr>
      <vt:lpstr>Times New Roman</vt:lpstr>
      <vt:lpstr>IEEE</vt:lpstr>
      <vt:lpstr>CR for PAR throughput verification</vt:lpstr>
      <vt:lpstr>CID 7619</vt:lpstr>
      <vt:lpstr>PAR</vt:lpstr>
      <vt:lpstr>How much throughput can be achieved by R1 features</vt:lpstr>
      <vt:lpstr>With one R1 feature</vt:lpstr>
      <vt:lpstr>With two combined R1 features</vt:lpstr>
      <vt:lpstr>With three or four combined R1 features</vt:lpstr>
      <vt:lpstr>Throughput performance with varying traffic rate</vt:lpstr>
      <vt:lpstr>Summary</vt:lpstr>
      <vt:lpstr>Reference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liyiqing (C)</cp:lastModifiedBy>
  <cp:revision>272</cp:revision>
  <dcterms:created xsi:type="dcterms:W3CDTF">2021-04-01T07:10:06Z</dcterms:created>
  <dcterms:modified xsi:type="dcterms:W3CDTF">2021-11-23T09:03:04Z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(3)l+v9BG+kNJ4drGfH0ePuY3i6MHDBAbFCpggPTD2Xqo8F3FbpM1cLCefoqtR8VFZxLHDmxBV2
4QMyrdnOWQtkSG6pcOQWSyXnXVAo+XA1p3MPps6ooUEzN7SCEd1CQdxdvi4/JgDZJR6nbt8z
ELPioIDC3d2rMGutG8PjW1sKH50IFfhwDOgJ+WRVoJ2QVKWDHLqCq9b6PCuieLs3aAnrHKtu
HesHeEEfZmHyIK0MKW</vt:lpwstr>
  </property>
  <property fmtid="{D5CDD505-2E9C-101B-9397-08002B2CF9AE}" pid="3" name="_2015_ms_pID_7253431">
    <vt:lpwstr>6WAPEY1EjLHFVpts/IgpL1V3hE8zh7OYq4RNqgOhawL7FRrDf/qu5o
cHSbKv/h3wvRuomc0L8D18tDuZ6Vn+xMthXDhg3Bv4skd5DHdI73hfvxRQF2AGH3Poh/FCzb
ukHtxKlxPDhjp89ypMRYlVM1+/IF1AhOYUSSFVp7QtnSC+XDC8Y3pLWW3zk8ZFeGJzg/NDKN
PmZm3QDmfKXCpg+wjkJTaHdHtOURHe7NTYVw</vt:lpwstr>
  </property>
  <property fmtid="{D5CDD505-2E9C-101B-9397-08002B2CF9AE}" pid="4" name="_2015_ms_pID_7253432">
    <vt:lpwstr>TA==</vt:lpwstr>
  </property>
</Properties>
</file>