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83" r:id="rId2"/>
    <p:sldId id="751" r:id="rId3"/>
    <p:sldId id="752" r:id="rId4"/>
    <p:sldId id="754" r:id="rId5"/>
    <p:sldId id="757" r:id="rId6"/>
    <p:sldId id="755" r:id="rId7"/>
    <p:sldId id="756" r:id="rId8"/>
    <p:sldId id="701" r:id="rId9"/>
    <p:sldId id="760" r:id="rId10"/>
    <p:sldId id="761" r:id="rId11"/>
    <p:sldId id="762" r:id="rId12"/>
    <p:sldId id="758" r:id="rId13"/>
    <p:sldId id="759" r:id="rId14"/>
    <p:sldId id="763" r:id="rId15"/>
    <p:sldId id="764" r:id="rId16"/>
    <p:sldId id="765" r:id="rId17"/>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FF"/>
    <a:srgbClr val="0000FF"/>
    <a:srgbClr val="9900FF"/>
    <a:srgbClr val="A50021"/>
    <a:srgbClr val="006C31"/>
    <a:srgbClr val="00863D"/>
    <a:srgbClr val="168420"/>
    <a:srgbClr val="99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64" d="100"/>
          <a:sy n="64" d="100"/>
        </p:scale>
        <p:origin x="1410" y="4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altLang="ko-KR" smtClean="0"/>
              <a:t>Page </a:t>
            </a:r>
            <a:fld id="{56A4E747-0965-469B-B28B-55B02AB0B5B0}" type="slidenum">
              <a:rPr lang="en-US" altLang="ko-KR" smtClean="0"/>
              <a:pPr/>
              <a:t>4</a:t>
            </a:fld>
            <a:endParaRPr lang="en-US" altLang="ko-KR"/>
          </a:p>
        </p:txBody>
      </p:sp>
    </p:spTree>
    <p:extLst>
      <p:ext uri="{BB962C8B-B14F-4D97-AF65-F5344CB8AC3E}">
        <p14:creationId xmlns:p14="http://schemas.microsoft.com/office/powerpoint/2010/main" val="2376327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Nov 2021</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Nov 2021</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Nov 2021</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802.11-21/1896r3</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ft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Visio___111111.vsdx"/></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Microsoft_Visio___222222.vsd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Nov 2021</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1143000"/>
          </a:xfrm>
        </p:spPr>
        <p:txBody>
          <a:bodyPr/>
          <a:lstStyle/>
          <a:p>
            <a:r>
              <a:rPr lang="en-US" dirty="0" smtClean="0"/>
              <a:t>NDPA for Sensing</a:t>
            </a:r>
            <a:endParaRPr lang="en-US" altLang="ko-KR" dirty="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a:t>
            </a:r>
            <a:r>
              <a:rPr lang="en-US" altLang="ko-KR" sz="2000" b="0" dirty="0" smtClean="0">
                <a:ea typeface="Gulim" panose="020B0600000101010101" pitchFamily="34" charset="-127"/>
              </a:rPr>
              <a:t>2021-11-15</a:t>
            </a:r>
            <a:endParaRPr lang="en-US" altLang="ko-KR" sz="2000" b="0" dirty="0">
              <a:ea typeface="Gulim" panose="020B0600000101010101" pitchFamily="34" charset="-127"/>
            </a:endParaRPr>
          </a:p>
        </p:txBody>
      </p:sp>
      <p:sp>
        <p:nvSpPr>
          <p:cNvPr id="4103" name="Rectangle 12"/>
          <p:cNvSpPr>
            <a:spLocks noChangeArrowheads="1"/>
          </p:cNvSpPr>
          <p:nvPr/>
        </p:nvSpPr>
        <p:spPr bwMode="auto">
          <a:xfrm>
            <a:off x="533400" y="274478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a:t>Authors:</a:t>
            </a:r>
            <a:endParaRPr kumimoji="0" lang="en-US" altLang="ko-KR" sz="2000" b="0"/>
          </a:p>
        </p:txBody>
      </p:sp>
      <p:graphicFrame>
        <p:nvGraphicFramePr>
          <p:cNvPr id="11" name="Table 12"/>
          <p:cNvGraphicFramePr>
            <a:graphicFrameLocks noGrp="1"/>
          </p:cNvGraphicFramePr>
          <p:nvPr>
            <p:extLst>
              <p:ext uri="{D42A27DB-BD31-4B8C-83A1-F6EECF244321}">
                <p14:modId xmlns:p14="http://schemas.microsoft.com/office/powerpoint/2010/main" val="1653325605"/>
              </p:ext>
            </p:extLst>
          </p:nvPr>
        </p:nvGraphicFramePr>
        <p:xfrm>
          <a:off x="762000" y="3278185"/>
          <a:ext cx="7620000" cy="2570609"/>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150937">
                  <a:extLst>
                    <a:ext uri="{9D8B030D-6E8A-4147-A177-3AD203B41FA5}">
                      <a16:colId xmlns="" xmlns:a16="http://schemas.microsoft.com/office/drawing/2014/main" val="20003"/>
                    </a:ext>
                  </a:extLst>
                </a:gridCol>
                <a:gridCol w="2057400">
                  <a:extLst>
                    <a:ext uri="{9D8B030D-6E8A-4147-A177-3AD203B41FA5}">
                      <a16:colId xmlns="" xmlns:a16="http://schemas.microsoft.com/office/drawing/2014/main" val="20004"/>
                    </a:ext>
                  </a:extLst>
                </a:gridCol>
              </a:tblGrid>
              <a:tr h="457540">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2264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2264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2264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2264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Edward Au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rowSpan="2">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8749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Mengshi Hu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14991">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768" y="685800"/>
            <a:ext cx="7772400" cy="762000"/>
          </a:xfrm>
        </p:spPr>
        <p:txBody>
          <a:bodyPr/>
          <a:lstStyle/>
          <a:p>
            <a:r>
              <a:rPr lang="en-CA" altLang="zh-CN" dirty="0" err="1" smtClean="0"/>
              <a:t>TGbe</a:t>
            </a:r>
            <a:r>
              <a:rPr lang="en-CA" altLang="zh-CN" dirty="0" smtClean="0"/>
              <a:t> SP Results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pic>
        <p:nvPicPr>
          <p:cNvPr id="6" name="Picture 5"/>
          <p:cNvPicPr>
            <a:picLocks noChangeAspect="1"/>
          </p:cNvPicPr>
          <p:nvPr/>
        </p:nvPicPr>
        <p:blipFill>
          <a:blip r:embed="rId2"/>
          <a:stretch>
            <a:fillRect/>
          </a:stretch>
        </p:blipFill>
        <p:spPr>
          <a:xfrm>
            <a:off x="1609663" y="1447800"/>
            <a:ext cx="5679055" cy="4627826"/>
          </a:xfrm>
          <a:prstGeom prst="rect">
            <a:avLst/>
          </a:prstGeom>
        </p:spPr>
      </p:pic>
    </p:spTree>
    <p:extLst>
      <p:ext uri="{BB962C8B-B14F-4D97-AF65-F5344CB8AC3E}">
        <p14:creationId xmlns:p14="http://schemas.microsoft.com/office/powerpoint/2010/main" val="1619621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CA" altLang="zh-CN" dirty="0" smtClean="0"/>
              <a:t>SP 1</a:t>
            </a:r>
            <a:endParaRPr lang="zh-CN" altLang="en-US" dirty="0"/>
          </a:p>
        </p:txBody>
      </p:sp>
      <p:sp>
        <p:nvSpPr>
          <p:cNvPr id="3" name="Content Placeholder 2"/>
          <p:cNvSpPr>
            <a:spLocks noGrp="1"/>
          </p:cNvSpPr>
          <p:nvPr>
            <p:ph idx="1"/>
          </p:nvPr>
        </p:nvSpPr>
        <p:spPr>
          <a:xfrm>
            <a:off x="304800" y="1371600"/>
            <a:ext cx="8610600" cy="4648200"/>
          </a:xfrm>
        </p:spPr>
        <p:txBody>
          <a:bodyPr/>
          <a:lstStyle/>
          <a:p>
            <a:r>
              <a:rPr lang="en-CA" altLang="zh-CN" dirty="0"/>
              <a:t>Do you agree to </a:t>
            </a:r>
            <a:r>
              <a:rPr lang="en-US" altLang="zh-CN" dirty="0"/>
              <a:t>add the following text to the SFD?</a:t>
            </a:r>
          </a:p>
          <a:p>
            <a:pPr lvl="1"/>
            <a:r>
              <a:rPr lang="en-US" altLang="zh-CN" sz="1600" dirty="0" smtClean="0"/>
              <a:t>The </a:t>
            </a:r>
            <a:r>
              <a:rPr lang="en-US" altLang="zh-CN" sz="1600" dirty="0"/>
              <a:t>NDPA Frame format continues to use T</a:t>
            </a:r>
            <a:r>
              <a:rPr lang="en-US" altLang="zh-CN" sz="1600" dirty="0" smtClean="0"/>
              <a:t>ype 01 and Subtype </a:t>
            </a:r>
            <a:r>
              <a:rPr lang="en-US" altLang="zh-CN" sz="1600" dirty="0"/>
              <a:t>0101 (the NDPA frame that VHT, Range, HE and EHT have been using</a:t>
            </a:r>
            <a:r>
              <a:rPr lang="en-US" altLang="zh-CN" sz="1600" dirty="0" smtClean="0"/>
              <a:t>) in the Frame Control field</a:t>
            </a:r>
          </a:p>
          <a:p>
            <a:pPr lvl="1"/>
            <a:r>
              <a:rPr lang="en-CA" altLang="zh-CN" sz="1600" dirty="0"/>
              <a:t>The first two bits in the Sounding Dialog Token field is set to </a:t>
            </a:r>
            <a:r>
              <a:rPr lang="en-CA" altLang="zh-CN" sz="1600" dirty="0" smtClean="0"/>
              <a:t>00 </a:t>
            </a:r>
            <a:r>
              <a:rPr lang="en-CA" altLang="zh-CN" sz="1600" dirty="0"/>
              <a:t>(to spoof legacy STAs as VHT variant</a:t>
            </a:r>
            <a:r>
              <a:rPr lang="en-CA" altLang="zh-CN" sz="1600" dirty="0" smtClean="0"/>
              <a:t>)</a:t>
            </a:r>
          </a:p>
          <a:p>
            <a:pPr lvl="1"/>
            <a:r>
              <a:rPr lang="en-US" altLang="zh-CN" sz="1600" dirty="0" smtClean="0"/>
              <a:t>The Common field follows </a:t>
            </a:r>
            <a:r>
              <a:rPr lang="en-US" altLang="zh-CN" sz="1600" dirty="0"/>
              <a:t>immediately after the Sounding Dialog Token field. The length of the </a:t>
            </a:r>
            <a:r>
              <a:rPr lang="en-US" altLang="zh-CN" sz="1600" dirty="0" smtClean="0"/>
              <a:t>Common field </a:t>
            </a:r>
            <a:r>
              <a:rPr lang="en-US" altLang="zh-CN" sz="1600" dirty="0"/>
              <a:t>is a multiple of 2 bytes. Exact length </a:t>
            </a:r>
            <a:r>
              <a:rPr lang="en-US" altLang="zh-CN" sz="1600" dirty="0" smtClean="0"/>
              <a:t>TBD</a:t>
            </a:r>
            <a:endParaRPr lang="en-CA" altLang="zh-CN" sz="1600" dirty="0" smtClean="0"/>
          </a:p>
          <a:p>
            <a:pPr lvl="2"/>
            <a:r>
              <a:rPr lang="en-US" altLang="zh-CN" sz="1400" dirty="0"/>
              <a:t>Name of the </a:t>
            </a:r>
            <a:r>
              <a:rPr lang="en-US" altLang="zh-CN" sz="1400" dirty="0" smtClean="0"/>
              <a:t>Common field </a:t>
            </a:r>
            <a:r>
              <a:rPr lang="en-US" altLang="zh-CN" sz="1400" dirty="0"/>
              <a:t>is TBD (e.g. Special STA Info field, </a:t>
            </a:r>
            <a:r>
              <a:rPr lang="en-US" altLang="zh-CN" sz="1400" dirty="0" smtClean="0"/>
              <a:t>NDPA Variant field</a:t>
            </a:r>
            <a:r>
              <a:rPr lang="en-US" altLang="zh-CN" sz="1400" dirty="0"/>
              <a:t>, </a:t>
            </a:r>
            <a:r>
              <a:rPr lang="en-US" altLang="zh-CN" sz="1400" dirty="0" err="1"/>
              <a:t>etc</a:t>
            </a:r>
            <a:r>
              <a:rPr lang="en-US" altLang="zh-CN" sz="1400" dirty="0" smtClean="0"/>
              <a:t>)</a:t>
            </a:r>
          </a:p>
          <a:p>
            <a:pPr lvl="1"/>
            <a:r>
              <a:rPr lang="en-US" altLang="zh-CN" sz="1600" dirty="0" smtClean="0"/>
              <a:t>B11 </a:t>
            </a:r>
            <a:r>
              <a:rPr lang="en-US" altLang="zh-CN" sz="1600" dirty="0"/>
              <a:t>Disambiguation subfield of the first two byte of the </a:t>
            </a:r>
            <a:r>
              <a:rPr lang="en-US" altLang="zh-CN" sz="1600" dirty="0" smtClean="0"/>
              <a:t>Common field </a:t>
            </a:r>
            <a:r>
              <a:rPr lang="en-US" altLang="zh-CN" sz="1600" dirty="0"/>
              <a:t>is set to 1 and plays a role of indicating this NDPA frame format as a new variant instead of VHT </a:t>
            </a:r>
            <a:r>
              <a:rPr lang="en-US" altLang="zh-CN" sz="1600" dirty="0" smtClean="0"/>
              <a:t>variant</a:t>
            </a:r>
          </a:p>
          <a:p>
            <a:pPr lvl="2"/>
            <a:r>
              <a:rPr lang="en-US" altLang="zh-CN" sz="1400" dirty="0"/>
              <a:t>In the Common field, B11 of every two bytes is disambiguation bit and is set to </a:t>
            </a:r>
            <a:r>
              <a:rPr lang="en-US" altLang="zh-CN" sz="1400" dirty="0" smtClean="0"/>
              <a:t>1</a:t>
            </a:r>
            <a:endParaRPr lang="en-US" altLang="zh-CN" sz="1400" b="1" dirty="0" smtClean="0"/>
          </a:p>
          <a:p>
            <a:pPr lvl="1"/>
            <a:r>
              <a:rPr lang="en-CA" altLang="zh-CN" sz="1600" dirty="0" smtClean="0"/>
              <a:t>There will be an NDPA Version indication subfield in this Common field</a:t>
            </a:r>
          </a:p>
          <a:p>
            <a:pPr lvl="1"/>
            <a:r>
              <a:rPr lang="en-CA" altLang="zh-CN" sz="1600" dirty="0" smtClean="0"/>
              <a:t>Size </a:t>
            </a:r>
            <a:r>
              <a:rPr lang="en-CA" altLang="zh-CN" sz="1600" dirty="0"/>
              <a:t>of the STA Info field is </a:t>
            </a:r>
            <a:r>
              <a:rPr lang="en-CA" altLang="zh-CN" sz="1600" dirty="0" smtClean="0"/>
              <a:t>a multiple of two bytes and the exact length is TBD</a:t>
            </a:r>
          </a:p>
          <a:p>
            <a:pPr lvl="2"/>
            <a:r>
              <a:rPr lang="en-US" altLang="zh-CN" sz="1400" dirty="0" smtClean="0"/>
              <a:t>In </a:t>
            </a:r>
            <a:r>
              <a:rPr lang="en-US" altLang="zh-CN" sz="1400" dirty="0"/>
              <a:t>the common </a:t>
            </a:r>
            <a:r>
              <a:rPr lang="en-US" altLang="zh-CN" sz="1400" dirty="0" smtClean="0"/>
              <a:t>field, the </a:t>
            </a:r>
            <a:r>
              <a:rPr lang="en-US" altLang="zh-CN" sz="1400" dirty="0"/>
              <a:t>B11 of every two bytes is disambiguation bit and is set to 1.</a:t>
            </a:r>
          </a:p>
          <a:p>
            <a:pPr lvl="2"/>
            <a:r>
              <a:rPr lang="en-US" altLang="zh-CN" sz="1400" dirty="0" smtClean="0"/>
              <a:t>In each STA </a:t>
            </a:r>
            <a:r>
              <a:rPr lang="en-US" altLang="zh-CN" sz="1400" dirty="0"/>
              <a:t>info field, </a:t>
            </a:r>
            <a:r>
              <a:rPr lang="en-US" altLang="zh-CN" sz="1400" dirty="0" smtClean="0"/>
              <a:t>the B11 </a:t>
            </a:r>
            <a:r>
              <a:rPr lang="en-US" altLang="zh-CN" sz="1400" dirty="0"/>
              <a:t>of every two bytes except for the 1st two bytes is disambiguation bit and is set to 1</a:t>
            </a:r>
          </a:p>
          <a:p>
            <a:pPr marL="857250" lvl="2" indent="0">
              <a:buNone/>
            </a:pPr>
            <a:endParaRPr lang="en-CA" altLang="zh-CN" dirty="0"/>
          </a:p>
          <a:p>
            <a:pPr lvl="1"/>
            <a:r>
              <a:rPr lang="en-CA" altLang="zh-CN" sz="1600" dirty="0"/>
              <a:t>Y/N/Abs</a:t>
            </a:r>
          </a:p>
          <a:p>
            <a:pPr lvl="1"/>
            <a:endParaRPr lang="en-CA" altLang="zh-CN" dirty="0"/>
          </a:p>
          <a:p>
            <a:pPr lvl="1"/>
            <a:endParaRPr lang="en-CA" altLang="zh-CN" dirty="0"/>
          </a:p>
          <a:p>
            <a:pPr lvl="1"/>
            <a:endParaRPr lang="en-CA" altLang="zh-CN" dirty="0"/>
          </a:p>
          <a:p>
            <a:pPr lvl="1"/>
            <a:endParaRPr lang="en-CA" altLang="zh-CN" dirty="0"/>
          </a:p>
          <a:p>
            <a:pPr lvl="1"/>
            <a:endParaRPr lang="en-CA" altLang="zh-CN" dirty="0"/>
          </a:p>
          <a:p>
            <a:pPr lvl="1"/>
            <a:r>
              <a:rPr lang="en-CA" altLang="zh-CN" dirty="0"/>
              <a:t>Y/N/Abs</a:t>
            </a:r>
            <a:endParaRPr lang="zh-CN" altLang="en-US" dirty="0"/>
          </a:p>
          <a:p>
            <a:endParaRPr lang="zh-CN" altLang="en-US"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spTree>
    <p:extLst>
      <p:ext uri="{BB962C8B-B14F-4D97-AF65-F5344CB8AC3E}">
        <p14:creationId xmlns:p14="http://schemas.microsoft.com/office/powerpoint/2010/main" val="438861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SP 2</a:t>
            </a:r>
            <a:endParaRPr lang="zh-CN" altLang="en-US" dirty="0"/>
          </a:p>
        </p:txBody>
      </p:sp>
      <p:sp>
        <p:nvSpPr>
          <p:cNvPr id="3" name="Content Placeholder 2"/>
          <p:cNvSpPr>
            <a:spLocks noGrp="1"/>
          </p:cNvSpPr>
          <p:nvPr>
            <p:ph idx="1"/>
          </p:nvPr>
        </p:nvSpPr>
        <p:spPr/>
        <p:txBody>
          <a:bodyPr/>
          <a:lstStyle/>
          <a:p>
            <a:r>
              <a:rPr lang="en-CA" altLang="zh-CN" dirty="0" smtClean="0"/>
              <a:t>Do you agree to </a:t>
            </a:r>
            <a:r>
              <a:rPr lang="en-US" altLang="zh-CN" dirty="0"/>
              <a:t>add the following text to the </a:t>
            </a:r>
            <a:r>
              <a:rPr lang="en-US" altLang="zh-CN" dirty="0" smtClean="0"/>
              <a:t>SFD?</a:t>
            </a:r>
          </a:p>
          <a:p>
            <a:pPr lvl="1"/>
            <a:r>
              <a:rPr lang="en-CA" altLang="zh-CN" dirty="0" smtClean="0"/>
              <a:t>The Control Frame Extension subtype in the Frame Control field shall set a TBD value in the Control Frame Extension subfield</a:t>
            </a:r>
            <a:r>
              <a:rPr lang="en-CA" altLang="zh-CN" dirty="0" smtClean="0">
                <a:solidFill>
                  <a:srgbClr val="FF0000"/>
                </a:solidFill>
              </a:rPr>
              <a:t> </a:t>
            </a:r>
            <a:r>
              <a:rPr lang="en-CA" altLang="zh-CN" dirty="0" smtClean="0"/>
              <a:t>which is located immediately following the Subtype subfield in the Frame Control field to introduce a new NDPA Frame.</a:t>
            </a:r>
          </a:p>
          <a:p>
            <a:pPr lvl="1"/>
            <a:endParaRPr lang="en-CA" altLang="zh-CN" dirty="0"/>
          </a:p>
          <a:p>
            <a:pPr lvl="2"/>
            <a:r>
              <a:rPr lang="en-CA" altLang="zh-CN" dirty="0" smtClean="0"/>
              <a:t>Name of the new NDPA Frame is TBD</a:t>
            </a:r>
          </a:p>
          <a:p>
            <a:pPr lvl="1"/>
            <a:endParaRPr lang="en-CA" altLang="zh-CN" dirty="0"/>
          </a:p>
          <a:p>
            <a:pPr lvl="1"/>
            <a:endParaRPr lang="en-CA" altLang="zh-CN" dirty="0" smtClean="0"/>
          </a:p>
          <a:p>
            <a:pPr lvl="1"/>
            <a:endParaRPr lang="en-CA" altLang="zh-CN" dirty="0"/>
          </a:p>
          <a:p>
            <a:pPr lvl="1"/>
            <a:endParaRPr lang="en-CA" altLang="zh-CN" dirty="0" smtClean="0"/>
          </a:p>
          <a:p>
            <a:pPr lvl="1"/>
            <a:r>
              <a:rPr lang="en-CA" altLang="zh-CN" dirty="0" smtClean="0"/>
              <a:t>Y/N/Abs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12</a:t>
            </a:fld>
            <a:endParaRPr lang="en-US" altLang="ko-KR"/>
          </a:p>
        </p:txBody>
      </p:sp>
    </p:spTree>
    <p:extLst>
      <p:ext uri="{BB962C8B-B14F-4D97-AF65-F5344CB8AC3E}">
        <p14:creationId xmlns:p14="http://schemas.microsoft.com/office/powerpoint/2010/main" val="3016936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SP 2a</a:t>
            </a:r>
            <a:endParaRPr lang="zh-CN" altLang="en-US" dirty="0"/>
          </a:p>
        </p:txBody>
      </p:sp>
      <p:sp>
        <p:nvSpPr>
          <p:cNvPr id="3" name="Content Placeholder 2"/>
          <p:cNvSpPr>
            <a:spLocks noGrp="1"/>
          </p:cNvSpPr>
          <p:nvPr>
            <p:ph idx="1"/>
          </p:nvPr>
        </p:nvSpPr>
        <p:spPr/>
        <p:txBody>
          <a:bodyPr/>
          <a:lstStyle/>
          <a:p>
            <a:r>
              <a:rPr lang="en-CA" altLang="zh-CN" dirty="0" smtClean="0"/>
              <a:t>Do you agree to add the following text to the SFD?</a:t>
            </a:r>
          </a:p>
          <a:p>
            <a:pPr lvl="1"/>
            <a:r>
              <a:rPr lang="en-CA" altLang="zh-CN" dirty="0" smtClean="0"/>
              <a:t>In the new NDPA Frame, the Common field may be larger than 1 byte and consist of NDPA Version subfield followed by Measurement Instance ID subfield</a:t>
            </a:r>
          </a:p>
          <a:p>
            <a:pPr lvl="1"/>
            <a:endParaRPr lang="en-CA" altLang="zh-CN" dirty="0"/>
          </a:p>
          <a:p>
            <a:pPr lvl="2"/>
            <a:r>
              <a:rPr lang="en-CA" altLang="zh-CN" dirty="0" smtClean="0"/>
              <a:t>Name of Common field is TBD</a:t>
            </a:r>
          </a:p>
          <a:p>
            <a:pPr lvl="2"/>
            <a:r>
              <a:rPr lang="en-CA" altLang="zh-CN" dirty="0" smtClean="0"/>
              <a:t>Name and length of NDPA Version subfield is TBD</a:t>
            </a:r>
          </a:p>
          <a:p>
            <a:pPr lvl="2"/>
            <a:r>
              <a:rPr lang="en-CA" altLang="zh-CN" dirty="0"/>
              <a:t>Name and length of Measurement Instance ID subfield is </a:t>
            </a:r>
            <a:r>
              <a:rPr lang="en-CA" altLang="zh-CN" dirty="0" smtClean="0"/>
              <a:t>TBD</a:t>
            </a:r>
          </a:p>
          <a:p>
            <a:pPr lvl="2"/>
            <a:r>
              <a:rPr lang="en-CA" altLang="zh-CN" dirty="0" smtClean="0"/>
              <a:t>Size </a:t>
            </a:r>
            <a:r>
              <a:rPr lang="en-CA" altLang="zh-CN" dirty="0"/>
              <a:t>of the STA Info field is TBD</a:t>
            </a:r>
          </a:p>
          <a:p>
            <a:pPr lvl="2"/>
            <a:endParaRPr lang="en-CA" altLang="zh-CN" dirty="0" smtClean="0"/>
          </a:p>
          <a:p>
            <a:pPr lvl="2"/>
            <a:endParaRPr lang="en-CA" altLang="zh-CN" dirty="0"/>
          </a:p>
          <a:p>
            <a:pPr lvl="2"/>
            <a:endParaRPr lang="en-CA" altLang="zh-CN" dirty="0" smtClean="0"/>
          </a:p>
          <a:p>
            <a:pPr lvl="1"/>
            <a:r>
              <a:rPr lang="en-CA" altLang="zh-CN" dirty="0" smtClean="0"/>
              <a:t>Y/N/Abs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13</a:t>
            </a:fld>
            <a:endParaRPr lang="en-US" altLang="ko-KR"/>
          </a:p>
        </p:txBody>
      </p:sp>
    </p:spTree>
    <p:extLst>
      <p:ext uri="{BB962C8B-B14F-4D97-AF65-F5344CB8AC3E}">
        <p14:creationId xmlns:p14="http://schemas.microsoft.com/office/powerpoint/2010/main" val="181333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7387"/>
          </a:xfrm>
        </p:spPr>
        <p:txBody>
          <a:bodyPr/>
          <a:lstStyle/>
          <a:p>
            <a:r>
              <a:rPr lang="en-CA" altLang="zh-CN" dirty="0" smtClean="0"/>
              <a:t>SP 3</a:t>
            </a:r>
            <a:endParaRPr lang="zh-CN" altLang="en-US" dirty="0"/>
          </a:p>
        </p:txBody>
      </p:sp>
      <p:sp>
        <p:nvSpPr>
          <p:cNvPr id="3" name="Content Placeholder 2"/>
          <p:cNvSpPr>
            <a:spLocks noGrp="1"/>
          </p:cNvSpPr>
          <p:nvPr>
            <p:ph idx="1"/>
          </p:nvPr>
        </p:nvSpPr>
        <p:spPr>
          <a:xfrm>
            <a:off x="228600" y="1449387"/>
            <a:ext cx="8686800" cy="4875213"/>
          </a:xfrm>
        </p:spPr>
        <p:txBody>
          <a:bodyPr/>
          <a:lstStyle/>
          <a:p>
            <a:pPr lvl="0"/>
            <a:r>
              <a:rPr lang="en-CA" altLang="zh-CN" dirty="0"/>
              <a:t>Do you agree to </a:t>
            </a:r>
            <a:r>
              <a:rPr lang="en-US" altLang="zh-CN" dirty="0"/>
              <a:t>add the following text to the SFD?</a:t>
            </a:r>
            <a:endParaRPr lang="zh-CN" altLang="zh-CN" dirty="0"/>
          </a:p>
          <a:p>
            <a:pPr lvl="1"/>
            <a:r>
              <a:rPr lang="en-CA" altLang="zh-CN" dirty="0"/>
              <a:t>The new NDPA Frame format uses a new type and/or subtype in the Frame Control field</a:t>
            </a:r>
            <a:endParaRPr lang="zh-CN" altLang="zh-CN" dirty="0"/>
          </a:p>
          <a:p>
            <a:pPr lvl="1"/>
            <a:r>
              <a:rPr lang="en-CA" altLang="zh-CN" dirty="0"/>
              <a:t>There exists a Common field and STA Info field in the new NDPA frame. </a:t>
            </a:r>
          </a:p>
          <a:p>
            <a:pPr lvl="2"/>
            <a:r>
              <a:rPr lang="en-CA" altLang="zh-CN" dirty="0"/>
              <a:t>Name of Common field is TBD</a:t>
            </a:r>
          </a:p>
          <a:p>
            <a:pPr lvl="2"/>
            <a:r>
              <a:rPr lang="en-CA" altLang="zh-CN" dirty="0"/>
              <a:t>Length of Common field and STA Info field is TBD</a:t>
            </a:r>
            <a:endParaRPr lang="zh-CN" altLang="zh-CN" dirty="0"/>
          </a:p>
          <a:p>
            <a:pPr lvl="1"/>
            <a:r>
              <a:rPr lang="en-CA" altLang="zh-CN" dirty="0"/>
              <a:t>In the Common field, there exists a NDPA variant subfield, and the length is TBD</a:t>
            </a:r>
          </a:p>
          <a:p>
            <a:pPr lvl="2"/>
            <a:r>
              <a:rPr lang="en-CA" altLang="zh-CN" dirty="0"/>
              <a:t>The NDPA Variant subfield carries the version of the NDPA frame</a:t>
            </a:r>
          </a:p>
          <a:p>
            <a:pPr lvl="1"/>
            <a:r>
              <a:rPr lang="en-US" altLang="zh-CN" dirty="0"/>
              <a:t>The length of the common field and/or STA info field may be different, depending on the NDPA Variant subfield, similar like trigger frame. Details </a:t>
            </a:r>
            <a:r>
              <a:rPr lang="en-US" altLang="zh-CN" dirty="0" smtClean="0"/>
              <a:t>TBD</a:t>
            </a:r>
            <a:endParaRPr lang="zh-CN" altLang="zh-CN"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14</a:t>
            </a:fld>
            <a:endParaRPr lang="en-US" altLang="ko-KR"/>
          </a:p>
        </p:txBody>
      </p:sp>
    </p:spTree>
    <p:extLst>
      <p:ext uri="{BB962C8B-B14F-4D97-AF65-F5344CB8AC3E}">
        <p14:creationId xmlns:p14="http://schemas.microsoft.com/office/powerpoint/2010/main" val="2290465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Appendix – example figure for SP1</a:t>
            </a:r>
            <a:endParaRPr lang="zh-CN" altLang="en-US" dirty="0"/>
          </a:p>
        </p:txBody>
      </p:sp>
      <p:sp>
        <p:nvSpPr>
          <p:cNvPr id="4" name="日期占位符 3"/>
          <p:cNvSpPr>
            <a:spLocks noGrp="1"/>
          </p:cNvSpPr>
          <p:nvPr>
            <p:ph type="dt" sz="half" idx="10"/>
          </p:nvPr>
        </p:nvSpPr>
        <p:spPr/>
        <p:txBody>
          <a:bodyPr/>
          <a:lstStyle/>
          <a:p>
            <a:pPr>
              <a:defRPr/>
            </a:pPr>
            <a:r>
              <a:rPr lang="en-US" altLang="zh-CN" smtClean="0"/>
              <a:t>Nov 2021</a:t>
            </a:r>
            <a:endParaRPr lang="en-US" altLang="ko-KR" dirty="0"/>
          </a:p>
        </p:txBody>
      </p:sp>
      <p:sp>
        <p:nvSpPr>
          <p:cNvPr id="5" name="灯片编号占位符 4"/>
          <p:cNvSpPr>
            <a:spLocks noGrp="1"/>
          </p:cNvSpPr>
          <p:nvPr>
            <p:ph type="sldNum" sz="quarter" idx="12"/>
          </p:nvPr>
        </p:nvSpPr>
        <p:spPr/>
        <p:txBody>
          <a:bodyPr/>
          <a:lstStyle/>
          <a:p>
            <a:r>
              <a:rPr lang="en-US" altLang="ko-KR" smtClean="0"/>
              <a:t>Slide </a:t>
            </a:r>
            <a:fld id="{E792CD62-9AAA-4B66-A216-7F1F565D5B47}" type="slidenum">
              <a:rPr lang="en-US" altLang="ko-KR" smtClean="0"/>
              <a:pPr/>
              <a:t>15</a:t>
            </a:fld>
            <a:endParaRPr lang="en-US" altLang="ko-KR"/>
          </a:p>
        </p:txBody>
      </p:sp>
      <p:graphicFrame>
        <p:nvGraphicFramePr>
          <p:cNvPr id="6" name="对象 5"/>
          <p:cNvGraphicFramePr>
            <a:graphicFrameLocks noChangeAspect="1"/>
          </p:cNvGraphicFramePr>
          <p:nvPr>
            <p:extLst>
              <p:ext uri="{D42A27DB-BD31-4B8C-83A1-F6EECF244321}">
                <p14:modId xmlns:p14="http://schemas.microsoft.com/office/powerpoint/2010/main" val="1118875941"/>
              </p:ext>
            </p:extLst>
          </p:nvPr>
        </p:nvGraphicFramePr>
        <p:xfrm>
          <a:off x="0" y="2057399"/>
          <a:ext cx="9144000" cy="3427413"/>
        </p:xfrm>
        <a:graphic>
          <a:graphicData uri="http://schemas.openxmlformats.org/presentationml/2006/ole">
            <mc:AlternateContent xmlns:mc="http://schemas.openxmlformats.org/markup-compatibility/2006">
              <mc:Choice xmlns:v="urn:schemas-microsoft-com:vml" Requires="v">
                <p:oleObj spid="_x0000_s1092" name="Visio" r:id="rId4" imgW="13934970" imgH="4153029" progId="Visio.Drawing.15">
                  <p:embed/>
                </p:oleObj>
              </mc:Choice>
              <mc:Fallback>
                <p:oleObj name="Visio" r:id="rId4" imgW="13934970" imgH="4153029" progId="Visio.Drawing.15">
                  <p:embed/>
                  <p:pic>
                    <p:nvPicPr>
                      <p:cNvPr id="0" name=""/>
                      <p:cNvPicPr>
                        <a:picLocks noChangeAspect="1" noChangeArrowheads="1"/>
                      </p:cNvPicPr>
                      <p:nvPr/>
                    </p:nvPicPr>
                    <p:blipFill>
                      <a:blip r:embed="rId5"/>
                      <a:srcRect/>
                      <a:stretch>
                        <a:fillRect/>
                      </a:stretch>
                    </p:blipFill>
                    <p:spPr bwMode="auto">
                      <a:xfrm>
                        <a:off x="0" y="2057399"/>
                        <a:ext cx="9144000" cy="3427413"/>
                      </a:xfrm>
                      <a:prstGeom prst="rect">
                        <a:avLst/>
                      </a:prstGeom>
                      <a:noFill/>
                    </p:spPr>
                  </p:pic>
                </p:oleObj>
              </mc:Fallback>
            </mc:AlternateContent>
          </a:graphicData>
        </a:graphic>
      </p:graphicFrame>
    </p:spTree>
    <p:extLst>
      <p:ext uri="{BB962C8B-B14F-4D97-AF65-F5344CB8AC3E}">
        <p14:creationId xmlns:p14="http://schemas.microsoft.com/office/powerpoint/2010/main" val="958454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Appendix – example figure for SP3</a:t>
            </a:r>
            <a:endParaRPr lang="zh-CN" altLang="en-US" dirty="0"/>
          </a:p>
        </p:txBody>
      </p:sp>
      <p:sp>
        <p:nvSpPr>
          <p:cNvPr id="4" name="日期占位符 3"/>
          <p:cNvSpPr>
            <a:spLocks noGrp="1"/>
          </p:cNvSpPr>
          <p:nvPr>
            <p:ph type="dt" sz="half" idx="10"/>
          </p:nvPr>
        </p:nvSpPr>
        <p:spPr/>
        <p:txBody>
          <a:bodyPr/>
          <a:lstStyle/>
          <a:p>
            <a:pPr>
              <a:defRPr/>
            </a:pPr>
            <a:r>
              <a:rPr lang="en-US" altLang="zh-CN" smtClean="0"/>
              <a:t>Nov 2021</a:t>
            </a:r>
            <a:endParaRPr lang="en-US" altLang="ko-KR" dirty="0"/>
          </a:p>
        </p:txBody>
      </p:sp>
      <p:sp>
        <p:nvSpPr>
          <p:cNvPr id="5" name="灯片编号占位符 4"/>
          <p:cNvSpPr>
            <a:spLocks noGrp="1"/>
          </p:cNvSpPr>
          <p:nvPr>
            <p:ph type="sldNum" sz="quarter" idx="12"/>
          </p:nvPr>
        </p:nvSpPr>
        <p:spPr/>
        <p:txBody>
          <a:bodyPr/>
          <a:lstStyle/>
          <a:p>
            <a:r>
              <a:rPr lang="en-US" altLang="ko-KR" smtClean="0"/>
              <a:t>Slide </a:t>
            </a:r>
            <a:fld id="{E792CD62-9AAA-4B66-A216-7F1F565D5B47}" type="slidenum">
              <a:rPr lang="en-US" altLang="ko-KR" smtClean="0"/>
              <a:pPr/>
              <a:t>16</a:t>
            </a:fld>
            <a:endParaRPr lang="en-US" altLang="ko-KR"/>
          </a:p>
        </p:txBody>
      </p:sp>
      <p:graphicFrame>
        <p:nvGraphicFramePr>
          <p:cNvPr id="7" name="对象 6"/>
          <p:cNvGraphicFramePr>
            <a:graphicFrameLocks noChangeAspect="1"/>
          </p:cNvGraphicFramePr>
          <p:nvPr>
            <p:extLst>
              <p:ext uri="{D42A27DB-BD31-4B8C-83A1-F6EECF244321}">
                <p14:modId xmlns:p14="http://schemas.microsoft.com/office/powerpoint/2010/main" val="2222997032"/>
              </p:ext>
            </p:extLst>
          </p:nvPr>
        </p:nvGraphicFramePr>
        <p:xfrm>
          <a:off x="304800" y="2184264"/>
          <a:ext cx="8458200" cy="3835536"/>
        </p:xfrm>
        <a:graphic>
          <a:graphicData uri="http://schemas.openxmlformats.org/presentationml/2006/ole">
            <mc:AlternateContent xmlns:mc="http://schemas.openxmlformats.org/markup-compatibility/2006">
              <mc:Choice xmlns:v="urn:schemas-microsoft-com:vml" Requires="v">
                <p:oleObj spid="_x0000_s2116" name="Visio" r:id="rId4" imgW="8210514" imgH="3733903" progId="Visio.Drawing.15">
                  <p:embed/>
                </p:oleObj>
              </mc:Choice>
              <mc:Fallback>
                <p:oleObj name="Visio" r:id="rId4" imgW="8210514" imgH="3733903" progId="Visio.Drawing.15">
                  <p:embed/>
                  <p:pic>
                    <p:nvPicPr>
                      <p:cNvPr id="0" name=""/>
                      <p:cNvPicPr>
                        <a:picLocks noChangeAspect="1" noChangeArrowheads="1"/>
                      </p:cNvPicPr>
                      <p:nvPr/>
                    </p:nvPicPr>
                    <p:blipFill>
                      <a:blip r:embed="rId5"/>
                      <a:srcRect/>
                      <a:stretch>
                        <a:fillRect/>
                      </a:stretch>
                    </p:blipFill>
                    <p:spPr bwMode="auto">
                      <a:xfrm>
                        <a:off x="304800" y="2184264"/>
                        <a:ext cx="8458200" cy="3835536"/>
                      </a:xfrm>
                      <a:prstGeom prst="rect">
                        <a:avLst/>
                      </a:prstGeom>
                      <a:noFill/>
                    </p:spPr>
                  </p:pic>
                </p:oleObj>
              </mc:Fallback>
            </mc:AlternateContent>
          </a:graphicData>
        </a:graphic>
      </p:graphicFrame>
    </p:spTree>
    <p:extLst>
      <p:ext uri="{BB962C8B-B14F-4D97-AF65-F5344CB8AC3E}">
        <p14:creationId xmlns:p14="http://schemas.microsoft.com/office/powerpoint/2010/main" val="4146489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09601"/>
            <a:ext cx="7772400" cy="398482"/>
          </a:xfrm>
        </p:spPr>
        <p:txBody>
          <a:bodyPr/>
          <a:lstStyle/>
          <a:p>
            <a:r>
              <a:rPr lang="en-US" altLang="ko-KR" dirty="0" smtClean="0">
                <a:ea typeface="Gulim" panose="020B0600000101010101" pitchFamily="34" charset="-127"/>
              </a:rPr>
              <a:t>Background</a:t>
            </a:r>
            <a:endParaRPr lang="ko-KR" altLang="en-US" dirty="0" smtClean="0">
              <a:ea typeface="Gulim" panose="020B0600000101010101" pitchFamily="34" charset="-127"/>
            </a:endParaRPr>
          </a:p>
        </p:txBody>
      </p:sp>
      <p:sp>
        <p:nvSpPr>
          <p:cNvPr id="4" name="날짜 개체 틀 3"/>
          <p:cNvSpPr>
            <a:spLocks noGrp="1"/>
          </p:cNvSpPr>
          <p:nvPr>
            <p:ph type="dt" sz="quarter" idx="10"/>
          </p:nvPr>
        </p:nvSpPr>
        <p:spPr/>
        <p:txBody>
          <a:bodyPr/>
          <a:lstStyle/>
          <a:p>
            <a:pPr>
              <a:defRPr/>
            </a:pPr>
            <a:r>
              <a:rPr lang="en-US" altLang="zh-CN" smtClean="0"/>
              <a:t>Nov 2021</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9" name="Content Placeholder 2"/>
          <p:cNvSpPr>
            <a:spLocks noGrp="1"/>
          </p:cNvSpPr>
          <p:nvPr>
            <p:ph idx="1"/>
          </p:nvPr>
        </p:nvSpPr>
        <p:spPr>
          <a:xfrm>
            <a:off x="152400" y="1219200"/>
            <a:ext cx="8839200" cy="5105400"/>
          </a:xfrm>
        </p:spPr>
        <p:txBody>
          <a:bodyPr/>
          <a:lstStyle/>
          <a:p>
            <a:r>
              <a:rPr lang="en-US" sz="2000" dirty="0" smtClean="0"/>
              <a:t>The NDPA control frame in the current 802.11 baseline is shown below</a:t>
            </a:r>
          </a:p>
          <a:p>
            <a:endParaRPr lang="en-US" sz="2000" dirty="0" smtClean="0">
              <a:sym typeface="Wingdings" pitchFamily="2" charset="2"/>
            </a:endParaRPr>
          </a:p>
          <a:p>
            <a:endParaRPr lang="en-US" sz="2000" dirty="0">
              <a:sym typeface="Wingdings" pitchFamily="2" charset="2"/>
            </a:endParaRPr>
          </a:p>
          <a:p>
            <a:endParaRPr lang="en-US" sz="2000" dirty="0" smtClean="0">
              <a:sym typeface="Wingdings" pitchFamily="2" charset="2"/>
            </a:endParaRPr>
          </a:p>
          <a:p>
            <a:endParaRPr lang="en-US" sz="2000" dirty="0">
              <a:sym typeface="Wingdings" pitchFamily="2" charset="2"/>
            </a:endParaRPr>
          </a:p>
          <a:p>
            <a:endParaRPr lang="en-US" sz="2000" dirty="0" smtClean="0">
              <a:sym typeface="Wingdings" pitchFamily="2" charset="2"/>
            </a:endParaRPr>
          </a:p>
          <a:p>
            <a:r>
              <a:rPr lang="en-US" sz="2000" dirty="0" smtClean="0">
                <a:sym typeface="Wingdings" pitchFamily="2" charset="2"/>
              </a:rPr>
              <a:t>The first two bits in the Sounding Dialog Token field have been used to indicate the amendment version of the NDPA frame</a:t>
            </a:r>
          </a:p>
          <a:p>
            <a:pPr lvl="1"/>
            <a:r>
              <a:rPr lang="en-CA" dirty="0" smtClean="0">
                <a:sym typeface="Wingdings" pitchFamily="2" charset="2"/>
              </a:rPr>
              <a:t>The first two bits are already consumed to indicate 4 amendments, VHT, Ranging, HE and EHT R1 (in case EHT R2 change the subfields of the STA Info field)</a:t>
            </a:r>
          </a:p>
          <a:p>
            <a:pPr lvl="1"/>
            <a:endParaRPr lang="en-CA" dirty="0">
              <a:sym typeface="Wingdings" pitchFamily="2" charset="2"/>
            </a:endParaRPr>
          </a:p>
          <a:p>
            <a:r>
              <a:rPr lang="en-CA" dirty="0" smtClean="0">
                <a:sym typeface="Wingdings" pitchFamily="2" charset="2"/>
              </a:rPr>
              <a:t>We need to come up with a new proposal to distinguish the NDPA frame for Sensing</a:t>
            </a:r>
            <a:endParaRPr lang="en-US" dirty="0" smtClean="0"/>
          </a:p>
          <a:p>
            <a:endParaRPr lang="en-US" dirty="0"/>
          </a:p>
        </p:txBody>
      </p:sp>
      <p:grpSp>
        <p:nvGrpSpPr>
          <p:cNvPr id="40" name="Group 39"/>
          <p:cNvGrpSpPr/>
          <p:nvPr/>
        </p:nvGrpSpPr>
        <p:grpSpPr>
          <a:xfrm>
            <a:off x="685800" y="1846262"/>
            <a:ext cx="7136651" cy="1125538"/>
            <a:chOff x="685800" y="1600200"/>
            <a:chExt cx="7136651" cy="1125538"/>
          </a:xfrm>
        </p:grpSpPr>
        <p:sp>
          <p:nvSpPr>
            <p:cNvPr id="8" name="TextBox 7"/>
            <p:cNvSpPr txBox="1"/>
            <p:nvPr/>
          </p:nvSpPr>
          <p:spPr>
            <a:xfrm>
              <a:off x="685800" y="2119379"/>
              <a:ext cx="669863" cy="307777"/>
            </a:xfrm>
            <a:prstGeom prst="rect">
              <a:avLst/>
            </a:prstGeom>
            <a:noFill/>
          </p:spPr>
          <p:txBody>
            <a:bodyPr wrap="none" rtlCol="0">
              <a:spAutoFit/>
            </a:bodyPr>
            <a:lstStyle/>
            <a:p>
              <a:r>
                <a:rPr lang="en-CA" sz="1400" b="1" dirty="0" smtClean="0"/>
                <a:t>NDPA</a:t>
              </a:r>
              <a:endParaRPr lang="en-CA" sz="1400" b="1" dirty="0"/>
            </a:p>
          </p:txBody>
        </p:sp>
        <p:sp>
          <p:nvSpPr>
            <p:cNvPr id="6" name="AutoShape 3"/>
            <p:cNvSpPr>
              <a:spLocks noChangeAspect="1" noChangeArrowheads="1" noTextEdit="1"/>
            </p:cNvSpPr>
            <p:nvPr/>
          </p:nvSpPr>
          <p:spPr bwMode="auto">
            <a:xfrm>
              <a:off x="1235913" y="1600200"/>
              <a:ext cx="6523038"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Rectangle 5"/>
            <p:cNvSpPr>
              <a:spLocks noChangeArrowheads="1"/>
            </p:cNvSpPr>
            <p:nvPr/>
          </p:nvSpPr>
          <p:spPr bwMode="auto">
            <a:xfrm>
              <a:off x="1750263" y="1911350"/>
              <a:ext cx="796925"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Rectangle 6"/>
            <p:cNvSpPr>
              <a:spLocks noChangeArrowheads="1"/>
            </p:cNvSpPr>
            <p:nvPr/>
          </p:nvSpPr>
          <p:spPr bwMode="auto">
            <a:xfrm>
              <a:off x="1951876" y="2128838"/>
              <a:ext cx="5429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Frame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2" name="Rectangle 7"/>
            <p:cNvSpPr>
              <a:spLocks noChangeArrowheads="1"/>
            </p:cNvSpPr>
            <p:nvPr/>
          </p:nvSpPr>
          <p:spPr bwMode="auto">
            <a:xfrm>
              <a:off x="1912188" y="2319338"/>
              <a:ext cx="5937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Control</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3" name="Rectangle 8"/>
            <p:cNvSpPr>
              <a:spLocks noChangeArrowheads="1"/>
            </p:cNvSpPr>
            <p:nvPr/>
          </p:nvSpPr>
          <p:spPr bwMode="auto">
            <a:xfrm>
              <a:off x="2547188" y="1911350"/>
              <a:ext cx="61753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Rectangle 9"/>
            <p:cNvSpPr>
              <a:spLocks noChangeArrowheads="1"/>
            </p:cNvSpPr>
            <p:nvPr/>
          </p:nvSpPr>
          <p:spPr bwMode="auto">
            <a:xfrm>
              <a:off x="2558301" y="2209800"/>
              <a:ext cx="6064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Duratio</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n</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1"/>
            <p:cNvSpPr>
              <a:spLocks noChangeArrowheads="1"/>
            </p:cNvSpPr>
            <p:nvPr/>
          </p:nvSpPr>
          <p:spPr bwMode="auto">
            <a:xfrm>
              <a:off x="3164726" y="1911350"/>
              <a:ext cx="474663"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Rectangle 12"/>
            <p:cNvSpPr>
              <a:spLocks noChangeArrowheads="1"/>
            </p:cNvSpPr>
            <p:nvPr/>
          </p:nvSpPr>
          <p:spPr bwMode="auto">
            <a:xfrm>
              <a:off x="3296488" y="22240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RA</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8" name="Rectangle 13"/>
            <p:cNvSpPr>
              <a:spLocks noChangeArrowheads="1"/>
            </p:cNvSpPr>
            <p:nvPr/>
          </p:nvSpPr>
          <p:spPr bwMode="auto">
            <a:xfrm>
              <a:off x="3639388" y="1911350"/>
              <a:ext cx="47625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14"/>
            <p:cNvSpPr>
              <a:spLocks noChangeArrowheads="1"/>
            </p:cNvSpPr>
            <p:nvPr/>
          </p:nvSpPr>
          <p:spPr bwMode="auto">
            <a:xfrm>
              <a:off x="3775913" y="2224088"/>
              <a:ext cx="2984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TA</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0" name="Rectangle 15"/>
            <p:cNvSpPr>
              <a:spLocks noChangeArrowheads="1"/>
            </p:cNvSpPr>
            <p:nvPr/>
          </p:nvSpPr>
          <p:spPr bwMode="auto">
            <a:xfrm>
              <a:off x="4115638"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16"/>
            <p:cNvSpPr>
              <a:spLocks noChangeArrowheads="1"/>
            </p:cNvSpPr>
            <p:nvPr/>
          </p:nvSpPr>
          <p:spPr bwMode="auto">
            <a:xfrm>
              <a:off x="4317251" y="2157413"/>
              <a:ext cx="633413"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Sounding </a:t>
              </a:r>
              <a:endParaRPr kumimoji="0" lang="zh-CN" altLang="zh-CN" b="0" i="0" u="none" strike="noStrike" cap="none" normalizeH="0" baseline="0" dirty="0" smtClean="0">
                <a:ln>
                  <a:noFill/>
                </a:ln>
                <a:solidFill>
                  <a:schemeClr val="tx1"/>
                </a:solidFill>
                <a:effectLst/>
              </a:endParaRPr>
            </a:p>
          </p:txBody>
        </p:sp>
        <p:sp>
          <p:nvSpPr>
            <p:cNvPr id="22" name="Rectangle 17"/>
            <p:cNvSpPr>
              <a:spLocks noChangeArrowheads="1"/>
            </p:cNvSpPr>
            <p:nvPr/>
          </p:nvSpPr>
          <p:spPr bwMode="auto">
            <a:xfrm>
              <a:off x="4163263" y="2316163"/>
              <a:ext cx="831850"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Dialog Token</a:t>
              </a:r>
              <a:endParaRPr kumimoji="0" lang="zh-CN" altLang="zh-CN" b="0" i="0" u="none" strike="noStrike" cap="none" normalizeH="0" baseline="0" dirty="0" smtClean="0">
                <a:ln>
                  <a:noFill/>
                </a:ln>
                <a:solidFill>
                  <a:schemeClr val="tx1"/>
                </a:solidFill>
                <a:effectLst/>
              </a:endParaRPr>
            </a:p>
          </p:txBody>
        </p:sp>
        <p:sp>
          <p:nvSpPr>
            <p:cNvPr id="23" name="Rectangle 18"/>
            <p:cNvSpPr>
              <a:spLocks noChangeArrowheads="1"/>
            </p:cNvSpPr>
            <p:nvPr/>
          </p:nvSpPr>
          <p:spPr bwMode="auto">
            <a:xfrm>
              <a:off x="5017338"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Rectangle 19"/>
            <p:cNvSpPr>
              <a:spLocks noChangeArrowheads="1"/>
            </p:cNvSpPr>
            <p:nvPr/>
          </p:nvSpPr>
          <p:spPr bwMode="auto">
            <a:xfrm>
              <a:off x="5111001" y="2224088"/>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STA Info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5" name="Rectangle 20"/>
            <p:cNvSpPr>
              <a:spLocks noChangeArrowheads="1"/>
            </p:cNvSpPr>
            <p:nvPr/>
          </p:nvSpPr>
          <p:spPr bwMode="auto">
            <a:xfrm>
              <a:off x="5753938" y="2224088"/>
              <a:ext cx="1587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1</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6" name="Rectangle 21"/>
            <p:cNvSpPr>
              <a:spLocks noChangeArrowheads="1"/>
            </p:cNvSpPr>
            <p:nvPr/>
          </p:nvSpPr>
          <p:spPr bwMode="auto">
            <a:xfrm>
              <a:off x="5919038" y="1911350"/>
              <a:ext cx="36988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Rectangle 22"/>
            <p:cNvSpPr>
              <a:spLocks noChangeArrowheads="1"/>
            </p:cNvSpPr>
            <p:nvPr/>
          </p:nvSpPr>
          <p:spPr bwMode="auto">
            <a:xfrm>
              <a:off x="6049213" y="2224088"/>
              <a:ext cx="1968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8" name="Rectangle 23"/>
            <p:cNvSpPr>
              <a:spLocks noChangeArrowheads="1"/>
            </p:cNvSpPr>
            <p:nvPr/>
          </p:nvSpPr>
          <p:spPr bwMode="auto">
            <a:xfrm>
              <a:off x="6288926"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Rectangle 24"/>
            <p:cNvSpPr>
              <a:spLocks noChangeArrowheads="1"/>
            </p:cNvSpPr>
            <p:nvPr/>
          </p:nvSpPr>
          <p:spPr bwMode="auto">
            <a:xfrm>
              <a:off x="6384176" y="2224088"/>
              <a:ext cx="8413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STA Info n</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25"/>
            <p:cNvSpPr>
              <a:spLocks noChangeArrowheads="1"/>
            </p:cNvSpPr>
            <p:nvPr/>
          </p:nvSpPr>
          <p:spPr bwMode="auto">
            <a:xfrm>
              <a:off x="7190626" y="1911350"/>
              <a:ext cx="56038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26"/>
            <p:cNvSpPr>
              <a:spLocks noChangeArrowheads="1"/>
            </p:cNvSpPr>
            <p:nvPr/>
          </p:nvSpPr>
          <p:spPr bwMode="auto">
            <a:xfrm>
              <a:off x="7358901" y="2236788"/>
              <a:ext cx="2730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FCS</a:t>
              </a:r>
              <a:endParaRPr kumimoji="0" lang="zh-CN" altLang="zh-CN" b="0" i="0" u="none" strike="noStrike" cap="none" normalizeH="0" baseline="0" dirty="0" smtClean="0">
                <a:ln>
                  <a:noFill/>
                </a:ln>
                <a:solidFill>
                  <a:schemeClr val="tx1"/>
                </a:solidFill>
                <a:effectLst/>
              </a:endParaRPr>
            </a:p>
          </p:txBody>
        </p:sp>
        <p:sp>
          <p:nvSpPr>
            <p:cNvPr id="32" name="Rectangle 27"/>
            <p:cNvSpPr>
              <a:spLocks noChangeArrowheads="1"/>
            </p:cNvSpPr>
            <p:nvPr/>
          </p:nvSpPr>
          <p:spPr bwMode="auto">
            <a:xfrm>
              <a:off x="1329576" y="165735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3" name="Rectangle 28"/>
            <p:cNvSpPr>
              <a:spLocks noChangeArrowheads="1"/>
            </p:cNvSpPr>
            <p:nvPr/>
          </p:nvSpPr>
          <p:spPr bwMode="auto">
            <a:xfrm>
              <a:off x="1734388" y="165735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4" name="Rectangle 29"/>
            <p:cNvSpPr>
              <a:spLocks noChangeArrowheads="1"/>
            </p:cNvSpPr>
            <p:nvPr/>
          </p:nvSpPr>
          <p:spPr bwMode="auto">
            <a:xfrm>
              <a:off x="2134438" y="1657350"/>
              <a:ext cx="354806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2                2           6          6               1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/4</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30"/>
            <p:cNvSpPr>
              <a:spLocks noChangeArrowheads="1"/>
            </p:cNvSpPr>
            <p:nvPr/>
          </p:nvSpPr>
          <p:spPr bwMode="auto">
            <a:xfrm>
              <a:off x="5460251" y="1657350"/>
              <a:ext cx="1190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7" name="Rectangle 32"/>
            <p:cNvSpPr>
              <a:spLocks noChangeArrowheads="1"/>
            </p:cNvSpPr>
            <p:nvPr/>
          </p:nvSpPr>
          <p:spPr bwMode="auto">
            <a:xfrm>
              <a:off x="6785813" y="1657350"/>
              <a:ext cx="6508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33"/>
            <p:cNvSpPr>
              <a:spLocks noChangeArrowheads="1"/>
            </p:cNvSpPr>
            <p:nvPr/>
          </p:nvSpPr>
          <p:spPr bwMode="auto">
            <a:xfrm>
              <a:off x="6658813" y="165735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2/4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665906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60" y="609600"/>
            <a:ext cx="8991600" cy="533400"/>
          </a:xfrm>
        </p:spPr>
        <p:txBody>
          <a:bodyPr/>
          <a:lstStyle/>
          <a:p>
            <a:r>
              <a:rPr lang="en-CA" altLang="zh-CN" sz="2400" dirty="0" smtClean="0">
                <a:solidFill>
                  <a:schemeClr val="tx1"/>
                </a:solidFill>
              </a:rPr>
              <a:t>Option 1: Setting the Sounding Dialog Token Number to all 1’s </a:t>
            </a:r>
            <a:endParaRPr lang="zh-CN" altLang="en-US" sz="2400" dirty="0">
              <a:solidFill>
                <a:schemeClr val="tx1"/>
              </a:solidFill>
            </a:endParaRPr>
          </a:p>
        </p:txBody>
      </p:sp>
      <p:sp>
        <p:nvSpPr>
          <p:cNvPr id="3" name="Content Placeholder 2"/>
          <p:cNvSpPr>
            <a:spLocks noGrp="1"/>
          </p:cNvSpPr>
          <p:nvPr>
            <p:ph idx="1"/>
          </p:nvPr>
        </p:nvSpPr>
        <p:spPr>
          <a:xfrm>
            <a:off x="59960" y="4114800"/>
            <a:ext cx="8969740" cy="2081244"/>
          </a:xfrm>
        </p:spPr>
        <p:txBody>
          <a:bodyPr/>
          <a:lstStyle/>
          <a:p>
            <a:r>
              <a:rPr lang="en-CA" altLang="zh-CN" sz="2000" dirty="0" smtClean="0"/>
              <a:t>If we denote the bit index for the 6 bit Sounding Dialog Token Number as B2 to B7, we propose to set all the bits from </a:t>
            </a:r>
            <a:r>
              <a:rPr lang="en-CA" altLang="zh-CN" sz="2000" i="1" dirty="0" smtClean="0">
                <a:solidFill>
                  <a:srgbClr val="CC00FF"/>
                </a:solidFill>
              </a:rPr>
              <a:t>B2 to B7 in Sounding Dialog Token Field to all 1’s, while B0 and B1 are set to zero</a:t>
            </a:r>
            <a:r>
              <a:rPr lang="en-CA" altLang="zh-CN" sz="2000" dirty="0" smtClean="0"/>
              <a:t>.</a:t>
            </a:r>
          </a:p>
          <a:p>
            <a:pPr lvl="1"/>
            <a:r>
              <a:rPr lang="en-CA" altLang="zh-CN" sz="1500" dirty="0" smtClean="0"/>
              <a:t>Sounding Dialog Token Number corresponds to the Measurement Instance ID for Sensing</a:t>
            </a:r>
          </a:p>
          <a:p>
            <a:pPr lvl="1"/>
            <a:r>
              <a:rPr lang="en-CA" altLang="zh-CN" sz="1500" dirty="0" smtClean="0"/>
              <a:t>NDPA can be regarded as a VHT NDPA by the legacy devices, but through the examination of AIDs in the STA Info fields and the FCS, it is easily ignored by the legacy devices</a:t>
            </a:r>
          </a:p>
          <a:p>
            <a:pPr lvl="1"/>
            <a:r>
              <a:rPr lang="en-CA" altLang="zh-CN" sz="1500" dirty="0" smtClean="0"/>
              <a:t>We leave all 1’s case in Sounding Dialog Token Number as a special indication for the presence of the additional 2 byte NDPA variant field, immediately following the Sounding Dialog Token field</a:t>
            </a:r>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
        <p:nvSpPr>
          <p:cNvPr id="8" name="TextBox 7"/>
          <p:cNvSpPr txBox="1"/>
          <p:nvPr/>
        </p:nvSpPr>
        <p:spPr>
          <a:xfrm>
            <a:off x="2881027" y="3761601"/>
            <a:ext cx="3597588" cy="276999"/>
          </a:xfrm>
          <a:prstGeom prst="rect">
            <a:avLst/>
          </a:prstGeom>
          <a:noFill/>
        </p:spPr>
        <p:txBody>
          <a:bodyPr wrap="none" rtlCol="0">
            <a:spAutoFit/>
          </a:bodyPr>
          <a:lstStyle/>
          <a:p>
            <a:r>
              <a:rPr lang="en-CA" altLang="zh-CN" b="1" dirty="0" smtClean="0"/>
              <a:t>Current 802.11 NDPA  Sounding</a:t>
            </a:r>
            <a:r>
              <a:rPr lang="en-CA" altLang="zh-CN" b="1" dirty="0"/>
              <a:t> </a:t>
            </a:r>
            <a:r>
              <a:rPr lang="en-CA" altLang="zh-CN" b="1" dirty="0" smtClean="0"/>
              <a:t>Dialog Token Field</a:t>
            </a:r>
            <a:endParaRPr lang="zh-CN" altLang="en-US" b="1" dirty="0"/>
          </a:p>
        </p:txBody>
      </p:sp>
      <p:graphicFrame>
        <p:nvGraphicFramePr>
          <p:cNvPr id="9" name="表格 5"/>
          <p:cNvGraphicFramePr>
            <a:graphicFrameLocks noGrp="1"/>
          </p:cNvGraphicFramePr>
          <p:nvPr>
            <p:extLst>
              <p:ext uri="{D42A27DB-BD31-4B8C-83A1-F6EECF244321}">
                <p14:modId xmlns:p14="http://schemas.microsoft.com/office/powerpoint/2010/main" val="1545679659"/>
              </p:ext>
            </p:extLst>
          </p:nvPr>
        </p:nvGraphicFramePr>
        <p:xfrm>
          <a:off x="4739208" y="1170801"/>
          <a:ext cx="3491423" cy="1660772"/>
        </p:xfrm>
        <a:graphic>
          <a:graphicData uri="http://schemas.openxmlformats.org/drawingml/2006/table">
            <a:tbl>
              <a:tblPr firstRow="1" bandRow="1">
                <a:tableStyleId>{5C22544A-7EE6-4342-B048-85BDC9FD1C3A}</a:tableStyleId>
              </a:tblPr>
              <a:tblGrid>
                <a:gridCol w="784705"/>
                <a:gridCol w="648072"/>
                <a:gridCol w="2058646"/>
              </a:tblGrid>
              <a:tr h="415933">
                <a:tc>
                  <a:txBody>
                    <a:bodyPr/>
                    <a:lstStyle/>
                    <a:p>
                      <a:pPr algn="ctr"/>
                      <a:r>
                        <a:rPr lang="en-US" altLang="zh-CN" sz="1200" dirty="0" smtClean="0"/>
                        <a:t>Ranging (B0)</a:t>
                      </a:r>
                      <a:endParaRPr lang="zh-CN" altLang="en-US" sz="1200" dirty="0"/>
                    </a:p>
                  </a:txBody>
                  <a:tcPr/>
                </a:tc>
                <a:tc>
                  <a:txBody>
                    <a:bodyPr/>
                    <a:lstStyle/>
                    <a:p>
                      <a:pPr algn="ctr"/>
                      <a:r>
                        <a:rPr lang="en-US" altLang="zh-CN" sz="1200" dirty="0" smtClean="0"/>
                        <a:t>HE (B1)</a:t>
                      </a:r>
                      <a:endParaRPr lang="zh-CN" altLang="en-US" sz="1200" dirty="0"/>
                    </a:p>
                  </a:txBody>
                  <a:tcPr/>
                </a:tc>
                <a:tc>
                  <a:txBody>
                    <a:bodyPr/>
                    <a:lstStyle/>
                    <a:p>
                      <a:pPr algn="ctr"/>
                      <a:r>
                        <a:rPr lang="en-US" altLang="zh-CN" sz="1200" dirty="0" smtClean="0"/>
                        <a:t>Description</a:t>
                      </a:r>
                      <a:endParaRPr lang="zh-CN" altLang="en-US" sz="1200" dirty="0"/>
                    </a:p>
                  </a:txBody>
                  <a:tcPr/>
                </a:tc>
              </a:tr>
              <a:tr h="300893">
                <a:tc>
                  <a:txBody>
                    <a:bodyPr/>
                    <a:lstStyle/>
                    <a:p>
                      <a:pPr algn="ctr"/>
                      <a:r>
                        <a:rPr lang="en-US" altLang="zh-CN" sz="1100" dirty="0" smtClean="0"/>
                        <a:t>0</a:t>
                      </a:r>
                      <a:endParaRPr lang="zh-CN" altLang="en-US" sz="1100" dirty="0"/>
                    </a:p>
                  </a:txBody>
                  <a:tcPr/>
                </a:tc>
                <a:tc>
                  <a:txBody>
                    <a:bodyPr/>
                    <a:lstStyle/>
                    <a:p>
                      <a:pPr algn="ctr"/>
                      <a:r>
                        <a:rPr lang="en-US" altLang="zh-CN" sz="1100" dirty="0" smtClean="0"/>
                        <a:t>0</a:t>
                      </a:r>
                      <a:endParaRPr lang="zh-CN" altLang="en-US" sz="1100" dirty="0"/>
                    </a:p>
                  </a:txBody>
                  <a:tcPr/>
                </a:tc>
                <a:tc>
                  <a:txBody>
                    <a:bodyPr/>
                    <a:lstStyle/>
                    <a:p>
                      <a:pPr algn="ctr"/>
                      <a:r>
                        <a:rPr lang="en-US" altLang="zh-CN" sz="1100" dirty="0" smtClean="0"/>
                        <a:t>VHT NDPA</a:t>
                      </a:r>
                      <a:endParaRPr lang="zh-CN" altLang="en-US" sz="1100" dirty="0"/>
                    </a:p>
                  </a:txBody>
                  <a:tcPr/>
                </a:tc>
              </a:tr>
              <a:tr h="300893">
                <a:tc>
                  <a:txBody>
                    <a:bodyPr/>
                    <a:lstStyle/>
                    <a:p>
                      <a:pPr algn="ctr"/>
                      <a:r>
                        <a:rPr lang="en-US" altLang="zh-CN" sz="1100" dirty="0" smtClean="0"/>
                        <a:t>0</a:t>
                      </a:r>
                      <a:endParaRPr lang="zh-CN" altLang="en-US" sz="1100" dirty="0"/>
                    </a:p>
                  </a:txBody>
                  <a:tcPr/>
                </a:tc>
                <a:tc>
                  <a:txBody>
                    <a:bodyPr/>
                    <a:lstStyle/>
                    <a:p>
                      <a:pPr algn="ctr"/>
                      <a:r>
                        <a:rPr lang="en-US" altLang="zh-CN" sz="1100" dirty="0" smtClean="0"/>
                        <a:t>1</a:t>
                      </a:r>
                      <a:endParaRPr lang="zh-CN" altLang="en-US" sz="1100" dirty="0"/>
                    </a:p>
                  </a:txBody>
                  <a:tcPr/>
                </a:tc>
                <a:tc>
                  <a:txBody>
                    <a:bodyPr/>
                    <a:lstStyle/>
                    <a:p>
                      <a:pPr algn="ctr"/>
                      <a:r>
                        <a:rPr lang="en-US" altLang="zh-CN" sz="1100" dirty="0" smtClean="0"/>
                        <a:t>HE NDPA</a:t>
                      </a:r>
                      <a:endParaRPr lang="zh-CN" altLang="en-US" sz="1100" dirty="0"/>
                    </a:p>
                  </a:txBody>
                  <a:tcPr/>
                </a:tc>
              </a:tr>
              <a:tr h="300893">
                <a:tc>
                  <a:txBody>
                    <a:bodyPr/>
                    <a:lstStyle/>
                    <a:p>
                      <a:pPr algn="ctr"/>
                      <a:r>
                        <a:rPr lang="en-US" altLang="zh-CN" sz="1100" dirty="0" smtClean="0"/>
                        <a:t>1</a:t>
                      </a:r>
                      <a:endParaRPr lang="zh-CN" altLang="en-US" sz="1100" dirty="0"/>
                    </a:p>
                  </a:txBody>
                  <a:tcPr/>
                </a:tc>
                <a:tc>
                  <a:txBody>
                    <a:bodyPr/>
                    <a:lstStyle/>
                    <a:p>
                      <a:pPr algn="ctr"/>
                      <a:r>
                        <a:rPr lang="en-US" altLang="zh-CN" sz="1100" dirty="0" smtClean="0"/>
                        <a:t>0</a:t>
                      </a:r>
                      <a:endParaRPr lang="zh-CN" altLang="en-US" sz="1100" dirty="0"/>
                    </a:p>
                  </a:txBody>
                  <a:tcPr/>
                </a:tc>
                <a:tc>
                  <a:txBody>
                    <a:bodyPr/>
                    <a:lstStyle/>
                    <a:p>
                      <a:pPr algn="ctr"/>
                      <a:r>
                        <a:rPr lang="en-US" altLang="zh-CN" sz="1100" dirty="0" smtClean="0"/>
                        <a:t>Ranging NDPA</a:t>
                      </a:r>
                      <a:endParaRPr lang="zh-CN" altLang="en-US" sz="1100" dirty="0"/>
                    </a:p>
                  </a:txBody>
                  <a:tcPr/>
                </a:tc>
              </a:tr>
              <a:tr h="300893">
                <a:tc>
                  <a:txBody>
                    <a:bodyPr/>
                    <a:lstStyle/>
                    <a:p>
                      <a:pPr algn="ctr"/>
                      <a:r>
                        <a:rPr lang="en-US" altLang="zh-CN" sz="1100" dirty="0" smtClean="0"/>
                        <a:t>1</a:t>
                      </a:r>
                      <a:endParaRPr lang="zh-CN" altLang="en-US" sz="1100" dirty="0"/>
                    </a:p>
                  </a:txBody>
                  <a:tcPr/>
                </a:tc>
                <a:tc>
                  <a:txBody>
                    <a:bodyPr/>
                    <a:lstStyle/>
                    <a:p>
                      <a:pPr algn="ctr"/>
                      <a:r>
                        <a:rPr lang="en-US" altLang="zh-CN" sz="1100" dirty="0" smtClean="0"/>
                        <a:t>1</a:t>
                      </a:r>
                      <a:endParaRPr lang="zh-CN" altLang="en-US" sz="1100" dirty="0"/>
                    </a:p>
                  </a:txBody>
                  <a:tcPr/>
                </a:tc>
                <a:tc>
                  <a:txBody>
                    <a:bodyPr/>
                    <a:lstStyle/>
                    <a:p>
                      <a:pPr algn="ctr"/>
                      <a:r>
                        <a:rPr lang="en-CA" altLang="zh-CN" sz="1100" dirty="0" smtClean="0"/>
                        <a:t>EHT</a:t>
                      </a:r>
                      <a:r>
                        <a:rPr lang="en-CA" altLang="zh-CN" sz="1100" baseline="0" dirty="0" smtClean="0"/>
                        <a:t> NDPA (R1)</a:t>
                      </a:r>
                      <a:endParaRPr lang="zh-CN" altLang="en-US" sz="1100" dirty="0"/>
                    </a:p>
                  </a:txBody>
                  <a:tcPr/>
                </a:tc>
              </a:tr>
            </a:tbl>
          </a:graphicData>
        </a:graphic>
      </p:graphicFrame>
      <p:grpSp>
        <p:nvGrpSpPr>
          <p:cNvPr id="58" name="Group 57"/>
          <p:cNvGrpSpPr/>
          <p:nvPr/>
        </p:nvGrpSpPr>
        <p:grpSpPr>
          <a:xfrm>
            <a:off x="1066800" y="1247001"/>
            <a:ext cx="3024188" cy="2328863"/>
            <a:chOff x="1066800" y="1219200"/>
            <a:chExt cx="3024188" cy="2328863"/>
          </a:xfrm>
        </p:grpSpPr>
        <p:sp>
          <p:nvSpPr>
            <p:cNvPr id="12" name="AutoShape 3"/>
            <p:cNvSpPr>
              <a:spLocks noChangeAspect="1" noChangeArrowheads="1" noTextEdit="1"/>
            </p:cNvSpPr>
            <p:nvPr/>
          </p:nvSpPr>
          <p:spPr bwMode="auto">
            <a:xfrm>
              <a:off x="1066800" y="1219200"/>
              <a:ext cx="3024188" cy="232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Rectangle 5"/>
            <p:cNvSpPr>
              <a:spLocks noChangeArrowheads="1"/>
            </p:cNvSpPr>
            <p:nvPr/>
          </p:nvSpPr>
          <p:spPr bwMode="auto">
            <a:xfrm>
              <a:off x="1512888" y="2811463"/>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Rectangle 6"/>
            <p:cNvSpPr>
              <a:spLocks noChangeArrowheads="1"/>
            </p:cNvSpPr>
            <p:nvPr/>
          </p:nvSpPr>
          <p:spPr bwMode="auto">
            <a:xfrm>
              <a:off x="1627188" y="2986088"/>
              <a:ext cx="5349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Ranging</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5" name="Rectangle 7"/>
            <p:cNvSpPr>
              <a:spLocks noChangeArrowheads="1"/>
            </p:cNvSpPr>
            <p:nvPr/>
          </p:nvSpPr>
          <p:spPr bwMode="auto">
            <a:xfrm>
              <a:off x="1173163" y="3338513"/>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6" name="Rectangle 8"/>
            <p:cNvSpPr>
              <a:spLocks noChangeArrowheads="1"/>
            </p:cNvSpPr>
            <p:nvPr/>
          </p:nvSpPr>
          <p:spPr bwMode="auto">
            <a:xfrm>
              <a:off x="1387475" y="3338513"/>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7" name="Rectangle 9"/>
            <p:cNvSpPr>
              <a:spLocks noChangeArrowheads="1"/>
            </p:cNvSpPr>
            <p:nvPr/>
          </p:nvSpPr>
          <p:spPr bwMode="auto">
            <a:xfrm>
              <a:off x="1892300" y="3338513"/>
              <a:ext cx="172803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dirty="0" smtClean="0">
                  <a:ln>
                    <a:noFill/>
                  </a:ln>
                  <a:solidFill>
                    <a:srgbClr val="000000"/>
                  </a:solidFill>
                  <a:effectLst/>
                  <a:latin typeface="Times New Roman" panose="02020603050405020304" pitchFamily="18" charset="0"/>
                </a:rPr>
                <a:t>1                  </a:t>
              </a: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0"/>
            <p:cNvSpPr>
              <a:spLocks noChangeArrowheads="1"/>
            </p:cNvSpPr>
            <p:nvPr/>
          </p:nvSpPr>
          <p:spPr bwMode="auto">
            <a:xfrm>
              <a:off x="2185988" y="2811463"/>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11"/>
            <p:cNvSpPr>
              <a:spLocks noChangeArrowheads="1"/>
            </p:cNvSpPr>
            <p:nvPr/>
          </p:nvSpPr>
          <p:spPr bwMode="auto">
            <a:xfrm>
              <a:off x="2438400" y="2986088"/>
              <a:ext cx="241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0" name="Rectangle 12"/>
            <p:cNvSpPr>
              <a:spLocks noChangeArrowheads="1"/>
            </p:cNvSpPr>
            <p:nvPr/>
          </p:nvSpPr>
          <p:spPr bwMode="auto">
            <a:xfrm>
              <a:off x="2859088" y="2811463"/>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13"/>
            <p:cNvSpPr>
              <a:spLocks noChangeArrowheads="1"/>
            </p:cNvSpPr>
            <p:nvPr/>
          </p:nvSpPr>
          <p:spPr bwMode="auto">
            <a:xfrm>
              <a:off x="3019425" y="2903538"/>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2" name="Rectangle 14"/>
            <p:cNvSpPr>
              <a:spLocks noChangeArrowheads="1"/>
            </p:cNvSpPr>
            <p:nvPr/>
          </p:nvSpPr>
          <p:spPr bwMode="auto">
            <a:xfrm>
              <a:off x="3067050" y="3063875"/>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3" name="Rectangle 15"/>
            <p:cNvSpPr>
              <a:spLocks noChangeArrowheads="1"/>
            </p:cNvSpPr>
            <p:nvPr/>
          </p:nvSpPr>
          <p:spPr bwMode="auto">
            <a:xfrm>
              <a:off x="1160463" y="2981325"/>
              <a:ext cx="2016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11</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4" name="Rectangle 16"/>
            <p:cNvSpPr>
              <a:spLocks noChangeArrowheads="1"/>
            </p:cNvSpPr>
            <p:nvPr/>
          </p:nvSpPr>
          <p:spPr bwMode="auto">
            <a:xfrm>
              <a:off x="1295400" y="2981325"/>
              <a:ext cx="1920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az</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5" name="Rectangle 17"/>
            <p:cNvSpPr>
              <a:spLocks noChangeArrowheads="1"/>
            </p:cNvSpPr>
            <p:nvPr/>
          </p:nvSpPr>
          <p:spPr bwMode="auto">
            <a:xfrm>
              <a:off x="1512888" y="1233488"/>
              <a:ext cx="1325563"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Rectangle 18"/>
            <p:cNvSpPr>
              <a:spLocks noChangeArrowheads="1"/>
            </p:cNvSpPr>
            <p:nvPr/>
          </p:nvSpPr>
          <p:spPr bwMode="auto">
            <a:xfrm>
              <a:off x="1931988" y="1406525"/>
              <a:ext cx="5842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Reserved</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7" name="Rectangle 19"/>
            <p:cNvSpPr>
              <a:spLocks noChangeArrowheads="1"/>
            </p:cNvSpPr>
            <p:nvPr/>
          </p:nvSpPr>
          <p:spPr bwMode="auto">
            <a:xfrm>
              <a:off x="1173163" y="1758950"/>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8" name="Rectangle 20"/>
            <p:cNvSpPr>
              <a:spLocks noChangeArrowheads="1"/>
            </p:cNvSpPr>
            <p:nvPr/>
          </p:nvSpPr>
          <p:spPr bwMode="auto">
            <a:xfrm>
              <a:off x="1387475" y="1758950"/>
              <a:ext cx="86995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9" name="Rectangle 21"/>
            <p:cNvSpPr>
              <a:spLocks noChangeArrowheads="1"/>
            </p:cNvSpPr>
            <p:nvPr/>
          </p:nvSpPr>
          <p:spPr bwMode="auto">
            <a:xfrm>
              <a:off x="2160588" y="1758950"/>
              <a:ext cx="141922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2                                   6</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0" name="Rectangle 22"/>
            <p:cNvSpPr>
              <a:spLocks noChangeArrowheads="1"/>
            </p:cNvSpPr>
            <p:nvPr/>
          </p:nvSpPr>
          <p:spPr bwMode="auto">
            <a:xfrm>
              <a:off x="2838450" y="1233488"/>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23"/>
            <p:cNvSpPr>
              <a:spLocks noChangeArrowheads="1"/>
            </p:cNvSpPr>
            <p:nvPr/>
          </p:nvSpPr>
          <p:spPr bwMode="auto">
            <a:xfrm>
              <a:off x="2998788" y="1328738"/>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2" name="Rectangle 24"/>
            <p:cNvSpPr>
              <a:spLocks noChangeArrowheads="1"/>
            </p:cNvSpPr>
            <p:nvPr/>
          </p:nvSpPr>
          <p:spPr bwMode="auto">
            <a:xfrm>
              <a:off x="3046413" y="1489075"/>
              <a:ext cx="91916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3" name="Rectangle 25"/>
            <p:cNvSpPr>
              <a:spLocks noChangeArrowheads="1"/>
            </p:cNvSpPr>
            <p:nvPr/>
          </p:nvSpPr>
          <p:spPr bwMode="auto">
            <a:xfrm>
              <a:off x="1146175" y="1404938"/>
              <a:ext cx="368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VHT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4" name="Rectangle 26"/>
            <p:cNvSpPr>
              <a:spLocks noChangeArrowheads="1"/>
            </p:cNvSpPr>
            <p:nvPr/>
          </p:nvSpPr>
          <p:spPr bwMode="auto">
            <a:xfrm>
              <a:off x="1512888" y="202247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Rectangle 27"/>
            <p:cNvSpPr>
              <a:spLocks noChangeArrowheads="1"/>
            </p:cNvSpPr>
            <p:nvPr/>
          </p:nvSpPr>
          <p:spPr bwMode="auto">
            <a:xfrm>
              <a:off x="1604963" y="2197100"/>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Reserved</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6" name="Rectangle 28"/>
            <p:cNvSpPr>
              <a:spLocks noChangeArrowheads="1"/>
            </p:cNvSpPr>
            <p:nvPr/>
          </p:nvSpPr>
          <p:spPr bwMode="auto">
            <a:xfrm>
              <a:off x="1173163" y="2547938"/>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7" name="Rectangle 29"/>
            <p:cNvSpPr>
              <a:spLocks noChangeArrowheads="1"/>
            </p:cNvSpPr>
            <p:nvPr/>
          </p:nvSpPr>
          <p:spPr bwMode="auto">
            <a:xfrm>
              <a:off x="1387475" y="2547938"/>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8" name="Rectangle 30"/>
            <p:cNvSpPr>
              <a:spLocks noChangeArrowheads="1"/>
            </p:cNvSpPr>
            <p:nvPr/>
          </p:nvSpPr>
          <p:spPr bwMode="auto">
            <a:xfrm>
              <a:off x="1892300" y="2547938"/>
              <a:ext cx="165750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1                         6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9" name="Rectangle 31"/>
            <p:cNvSpPr>
              <a:spLocks noChangeArrowheads="1"/>
            </p:cNvSpPr>
            <p:nvPr/>
          </p:nvSpPr>
          <p:spPr bwMode="auto">
            <a:xfrm>
              <a:off x="2185988" y="202247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Rectangle 32"/>
            <p:cNvSpPr>
              <a:spLocks noChangeArrowheads="1"/>
            </p:cNvSpPr>
            <p:nvPr/>
          </p:nvSpPr>
          <p:spPr bwMode="auto">
            <a:xfrm>
              <a:off x="2438400" y="2197100"/>
              <a:ext cx="241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1" name="Rectangle 33"/>
            <p:cNvSpPr>
              <a:spLocks noChangeArrowheads="1"/>
            </p:cNvSpPr>
            <p:nvPr/>
          </p:nvSpPr>
          <p:spPr bwMode="auto">
            <a:xfrm>
              <a:off x="2859088" y="2022475"/>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Rectangle 34"/>
            <p:cNvSpPr>
              <a:spLocks noChangeArrowheads="1"/>
            </p:cNvSpPr>
            <p:nvPr/>
          </p:nvSpPr>
          <p:spPr bwMode="auto">
            <a:xfrm>
              <a:off x="3019425" y="2114550"/>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3" name="Rectangle 35"/>
            <p:cNvSpPr>
              <a:spLocks noChangeArrowheads="1"/>
            </p:cNvSpPr>
            <p:nvPr/>
          </p:nvSpPr>
          <p:spPr bwMode="auto">
            <a:xfrm>
              <a:off x="3067050" y="2274888"/>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4" name="Rectangle 36"/>
            <p:cNvSpPr>
              <a:spLocks noChangeArrowheads="1"/>
            </p:cNvSpPr>
            <p:nvPr/>
          </p:nvSpPr>
          <p:spPr bwMode="auto">
            <a:xfrm>
              <a:off x="1193800" y="2192338"/>
              <a:ext cx="26035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grpSp>
      <p:grpSp>
        <p:nvGrpSpPr>
          <p:cNvPr id="57" name="Group 56"/>
          <p:cNvGrpSpPr/>
          <p:nvPr/>
        </p:nvGrpSpPr>
        <p:grpSpPr>
          <a:xfrm>
            <a:off x="4801202" y="2999601"/>
            <a:ext cx="3002558" cy="719138"/>
            <a:chOff x="4801202" y="3090115"/>
            <a:chExt cx="3002558" cy="719138"/>
          </a:xfrm>
        </p:grpSpPr>
        <p:sp>
          <p:nvSpPr>
            <p:cNvPr id="45" name="Rectangle 5"/>
            <p:cNvSpPr>
              <a:spLocks noChangeArrowheads="1"/>
            </p:cNvSpPr>
            <p:nvPr/>
          </p:nvSpPr>
          <p:spPr bwMode="auto">
            <a:xfrm>
              <a:off x="52351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Rectangle 6"/>
            <p:cNvSpPr>
              <a:spLocks noChangeArrowheads="1"/>
            </p:cNvSpPr>
            <p:nvPr/>
          </p:nvSpPr>
          <p:spPr bwMode="auto">
            <a:xfrm>
              <a:off x="5473690" y="3264740"/>
              <a:ext cx="16511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47" name="Rectangle 7"/>
            <p:cNvSpPr>
              <a:spLocks noChangeArrowheads="1"/>
            </p:cNvSpPr>
            <p:nvPr/>
          </p:nvSpPr>
          <p:spPr bwMode="auto">
            <a:xfrm>
              <a:off x="4895460" y="3617165"/>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8" name="Rectangle 8"/>
            <p:cNvSpPr>
              <a:spLocks noChangeArrowheads="1"/>
            </p:cNvSpPr>
            <p:nvPr/>
          </p:nvSpPr>
          <p:spPr bwMode="auto">
            <a:xfrm>
              <a:off x="5109772" y="3617165"/>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9" name="Rectangle 9"/>
            <p:cNvSpPr>
              <a:spLocks noChangeArrowheads="1"/>
            </p:cNvSpPr>
            <p:nvPr/>
          </p:nvSpPr>
          <p:spPr bwMode="auto">
            <a:xfrm>
              <a:off x="5614597" y="3617165"/>
              <a:ext cx="165750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dirty="0" smtClean="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0" name="Rectangle 10"/>
            <p:cNvSpPr>
              <a:spLocks noChangeArrowheads="1"/>
            </p:cNvSpPr>
            <p:nvPr/>
          </p:nvSpPr>
          <p:spPr bwMode="auto">
            <a:xfrm>
              <a:off x="59082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Rectangle 11"/>
            <p:cNvSpPr>
              <a:spLocks noChangeArrowheads="1"/>
            </p:cNvSpPr>
            <p:nvPr/>
          </p:nvSpPr>
          <p:spPr bwMode="auto">
            <a:xfrm>
              <a:off x="6160697" y="3264740"/>
              <a:ext cx="16511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B1</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2" name="Rectangle 12"/>
            <p:cNvSpPr>
              <a:spLocks noChangeArrowheads="1"/>
            </p:cNvSpPr>
            <p:nvPr/>
          </p:nvSpPr>
          <p:spPr bwMode="auto">
            <a:xfrm>
              <a:off x="6581385" y="3090115"/>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Rectangle 13"/>
            <p:cNvSpPr>
              <a:spLocks noChangeArrowheads="1"/>
            </p:cNvSpPr>
            <p:nvPr/>
          </p:nvSpPr>
          <p:spPr bwMode="auto">
            <a:xfrm>
              <a:off x="6741722" y="3182190"/>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54" name="Rectangle 14"/>
            <p:cNvSpPr>
              <a:spLocks noChangeArrowheads="1"/>
            </p:cNvSpPr>
            <p:nvPr/>
          </p:nvSpPr>
          <p:spPr bwMode="auto">
            <a:xfrm>
              <a:off x="6789347" y="3342527"/>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55" name="Rectangle 15"/>
            <p:cNvSpPr>
              <a:spLocks noChangeArrowheads="1"/>
            </p:cNvSpPr>
            <p:nvPr/>
          </p:nvSpPr>
          <p:spPr bwMode="auto">
            <a:xfrm>
              <a:off x="4801202" y="3260459"/>
              <a:ext cx="307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b="0" i="0" u="none" strike="noStrike" cap="none" normalizeH="0" baseline="0" dirty="0" smtClean="0">
                  <a:ln>
                    <a:noFill/>
                  </a:ln>
                  <a:solidFill>
                    <a:schemeClr val="tx1"/>
                  </a:solidFill>
                  <a:effectLst/>
                  <a:latin typeface="Arial" panose="020B0604020202020204" pitchFamily="34" charset="0"/>
                </a:rPr>
                <a:t>EHT</a:t>
              </a:r>
              <a:endParaRPr kumimoji="0" lang="zh-CN" altLang="zh-CN" b="0" i="0" u="none" strike="noStrike" cap="none" normalizeH="0" baseline="0" dirty="0" smtClean="0">
                <a:ln>
                  <a:noFill/>
                </a:ln>
                <a:solidFill>
                  <a:schemeClr val="tx1"/>
                </a:solidFill>
                <a:effectLst/>
                <a:latin typeface="Arial" panose="020B0604020202020204" pitchFamily="34" charset="0"/>
              </a:endParaRPr>
            </a:p>
          </p:txBody>
        </p:sp>
      </p:grpSp>
      <p:sp>
        <p:nvSpPr>
          <p:cNvPr id="7" name="TextBox 6"/>
          <p:cNvSpPr txBox="1"/>
          <p:nvPr/>
        </p:nvSpPr>
        <p:spPr>
          <a:xfrm>
            <a:off x="6517831" y="2750384"/>
            <a:ext cx="364202" cy="276999"/>
          </a:xfrm>
          <a:prstGeom prst="rect">
            <a:avLst/>
          </a:prstGeom>
          <a:noFill/>
        </p:spPr>
        <p:txBody>
          <a:bodyPr wrap="none" rtlCol="0">
            <a:spAutoFit/>
          </a:bodyPr>
          <a:lstStyle/>
          <a:p>
            <a:r>
              <a:rPr lang="en-CA" altLang="zh-CN" dirty="0" smtClean="0"/>
              <a:t>B2</a:t>
            </a:r>
            <a:endParaRPr lang="zh-CN" altLang="en-US" dirty="0"/>
          </a:p>
        </p:txBody>
      </p:sp>
      <p:sp>
        <p:nvSpPr>
          <p:cNvPr id="56" name="TextBox 55"/>
          <p:cNvSpPr txBox="1"/>
          <p:nvPr/>
        </p:nvSpPr>
        <p:spPr>
          <a:xfrm>
            <a:off x="7530294" y="2767466"/>
            <a:ext cx="364202" cy="276999"/>
          </a:xfrm>
          <a:prstGeom prst="rect">
            <a:avLst/>
          </a:prstGeom>
          <a:noFill/>
        </p:spPr>
        <p:txBody>
          <a:bodyPr wrap="none" rtlCol="0">
            <a:spAutoFit/>
          </a:bodyPr>
          <a:lstStyle/>
          <a:p>
            <a:r>
              <a:rPr lang="en-CA" altLang="zh-CN" dirty="0" smtClean="0"/>
              <a:t>B7</a:t>
            </a:r>
            <a:endParaRPr lang="zh-CN" altLang="en-US" dirty="0"/>
          </a:p>
        </p:txBody>
      </p:sp>
    </p:spTree>
    <p:extLst>
      <p:ext uri="{BB962C8B-B14F-4D97-AF65-F5344CB8AC3E}">
        <p14:creationId xmlns:p14="http://schemas.microsoft.com/office/powerpoint/2010/main" val="492554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r>
              <a:rPr lang="en-CA" altLang="zh-CN" dirty="0" smtClean="0">
                <a:solidFill>
                  <a:schemeClr val="tx1"/>
                </a:solidFill>
              </a:rPr>
              <a:t>New NDPA Frame Format</a:t>
            </a:r>
            <a:endParaRPr lang="zh-CN" altLang="en-US" dirty="0">
              <a:solidFill>
                <a:schemeClr val="tx1"/>
              </a:solidFill>
            </a:endParaRPr>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
        <p:nvSpPr>
          <p:cNvPr id="39" name="Content Placeholder 2"/>
          <p:cNvSpPr>
            <a:spLocks noGrp="1"/>
          </p:cNvSpPr>
          <p:nvPr>
            <p:ph idx="1"/>
          </p:nvPr>
        </p:nvSpPr>
        <p:spPr>
          <a:xfrm>
            <a:off x="168015" y="3048000"/>
            <a:ext cx="8839200" cy="3139830"/>
          </a:xfrm>
        </p:spPr>
        <p:txBody>
          <a:bodyPr/>
          <a:lstStyle/>
          <a:p>
            <a:r>
              <a:rPr lang="en-CA" altLang="zh-CN" sz="1600" dirty="0" smtClean="0">
                <a:solidFill>
                  <a:srgbClr val="CC00FF"/>
                </a:solidFill>
              </a:rPr>
              <a:t>Among those 8 bits in Sounding Dialog Token field, the first two bits are zeros and the remaining 6 bits are ones</a:t>
            </a:r>
          </a:p>
          <a:p>
            <a:r>
              <a:rPr lang="en-CA" altLang="zh-CN" sz="1600" dirty="0" smtClean="0"/>
              <a:t>16 bits from B0 to B15 in NDPA Variant field can be used for the indication of </a:t>
            </a:r>
            <a:r>
              <a:rPr lang="en-CA" altLang="zh-CN" sz="1600" dirty="0"/>
              <a:t>NDPA Version </a:t>
            </a:r>
            <a:r>
              <a:rPr lang="en-CA" altLang="zh-CN" sz="1600" dirty="0" smtClean="0"/>
              <a:t>ID, Measurement </a:t>
            </a:r>
            <a:r>
              <a:rPr lang="en-CA" altLang="zh-CN" sz="1600" dirty="0"/>
              <a:t>Instance </a:t>
            </a:r>
            <a:r>
              <a:rPr lang="en-CA" altLang="zh-CN" sz="1600" dirty="0" smtClean="0"/>
              <a:t>ID and some possible common information in the future amendments except for B11</a:t>
            </a:r>
          </a:p>
          <a:p>
            <a:pPr lvl="1"/>
            <a:r>
              <a:rPr lang="en-CA" altLang="zh-CN" sz="1400" dirty="0" smtClean="0"/>
              <a:t>B11 needs to be set to 1 as the Disambiguation subfield to avoid the wrong detection of AID </a:t>
            </a:r>
          </a:p>
          <a:p>
            <a:pPr lvl="1"/>
            <a:r>
              <a:rPr lang="en-CA" altLang="zh-CN" sz="1400" dirty="0" smtClean="0"/>
              <a:t>Some bits among the remaining bits can indicate NDPA Frame Version ID for Sensing, future amendments like EHT R2, EHT+, etc. </a:t>
            </a:r>
          </a:p>
          <a:p>
            <a:pPr lvl="1"/>
            <a:r>
              <a:rPr lang="en-CA" altLang="zh-CN" sz="1400" dirty="0" smtClean="0"/>
              <a:t>Some bits shall be set to Measurement Instance ID subfield</a:t>
            </a:r>
            <a:endParaRPr lang="en-CA" altLang="zh-CN" sz="1400" dirty="0"/>
          </a:p>
          <a:p>
            <a:pPr lvl="1"/>
            <a:r>
              <a:rPr lang="en-CA" altLang="zh-CN" sz="1400" dirty="0" smtClean="0"/>
              <a:t>All the unused bits in the NDPA Variant field are Reserved and can be used for future purposes such as common information (e.g. BW, Preamble Puncturing pattern indication) for all the recipient STAs</a:t>
            </a:r>
          </a:p>
          <a:p>
            <a:pPr lvl="2"/>
            <a:r>
              <a:rPr lang="en-CA" altLang="zh-CN" sz="1400" dirty="0" smtClean="0"/>
              <a:t>One of the unused bits may be used to indicate the extension of the NDPA Variant </a:t>
            </a:r>
          </a:p>
        </p:txBody>
      </p:sp>
      <p:sp>
        <p:nvSpPr>
          <p:cNvPr id="42" name="Rectangle 41"/>
          <p:cNvSpPr/>
          <p:nvPr/>
        </p:nvSpPr>
        <p:spPr>
          <a:xfrm>
            <a:off x="168015" y="1625314"/>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Connector 42"/>
          <p:cNvCxnSpPr/>
          <p:nvPr/>
        </p:nvCxnSpPr>
        <p:spPr>
          <a:xfrm flipH="1">
            <a:off x="7283542" y="16643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6407671" y="1943503"/>
            <a:ext cx="1272913" cy="369332"/>
          </a:xfrm>
          <a:prstGeom prst="rect">
            <a:avLst/>
          </a:prstGeom>
          <a:noFill/>
        </p:spPr>
        <p:txBody>
          <a:bodyPr wrap="none" rtlCol="0">
            <a:spAutoFit/>
          </a:bodyPr>
          <a:lstStyle/>
          <a:p>
            <a:r>
              <a:rPr lang="en-US" dirty="0" smtClean="0"/>
              <a:t>STA Info # 1</a:t>
            </a:r>
            <a:endParaRPr lang="en-US" dirty="0"/>
          </a:p>
        </p:txBody>
      </p:sp>
      <p:cxnSp>
        <p:nvCxnSpPr>
          <p:cNvPr id="45" name="Straight Connector 44"/>
          <p:cNvCxnSpPr/>
          <p:nvPr/>
        </p:nvCxnSpPr>
        <p:spPr>
          <a:xfrm flipH="1">
            <a:off x="7664542" y="1620917"/>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8502742" y="161335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7607072" y="1907314"/>
            <a:ext cx="1277722" cy="369332"/>
          </a:xfrm>
          <a:prstGeom prst="rect">
            <a:avLst/>
          </a:prstGeom>
          <a:noFill/>
        </p:spPr>
        <p:txBody>
          <a:bodyPr wrap="none" rtlCol="0">
            <a:spAutoFit/>
          </a:bodyPr>
          <a:lstStyle/>
          <a:p>
            <a:r>
              <a:rPr lang="en-US" dirty="0" smtClean="0"/>
              <a:t>STA Info # n</a:t>
            </a:r>
            <a:endParaRPr lang="en-US" dirty="0"/>
          </a:p>
        </p:txBody>
      </p:sp>
      <p:cxnSp>
        <p:nvCxnSpPr>
          <p:cNvPr id="48" name="Straight Connector 47"/>
          <p:cNvCxnSpPr/>
          <p:nvPr/>
        </p:nvCxnSpPr>
        <p:spPr>
          <a:xfrm>
            <a:off x="7379794" y="2082163"/>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8528771" y="1907314"/>
            <a:ext cx="457176" cy="276999"/>
          </a:xfrm>
          <a:prstGeom prst="rect">
            <a:avLst/>
          </a:prstGeom>
          <a:noFill/>
        </p:spPr>
        <p:txBody>
          <a:bodyPr wrap="none" rtlCol="0">
            <a:spAutoFit/>
          </a:bodyPr>
          <a:lstStyle/>
          <a:p>
            <a:r>
              <a:rPr lang="en-US" dirty="0" smtClean="0"/>
              <a:t>FCS</a:t>
            </a:r>
            <a:endParaRPr lang="en-US" dirty="0"/>
          </a:p>
        </p:txBody>
      </p:sp>
      <p:cxnSp>
        <p:nvCxnSpPr>
          <p:cNvPr id="50" name="Straight Connector 49"/>
          <p:cNvCxnSpPr/>
          <p:nvPr/>
        </p:nvCxnSpPr>
        <p:spPr>
          <a:xfrm flipH="1">
            <a:off x="6445342" y="162183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133600" y="1728272"/>
            <a:ext cx="767710" cy="738664"/>
          </a:xfrm>
          <a:prstGeom prst="rect">
            <a:avLst/>
          </a:prstGeom>
          <a:noFill/>
        </p:spPr>
        <p:txBody>
          <a:bodyPr wrap="none" rtlCol="0">
            <a:spAutoFit/>
          </a:bodyPr>
          <a:lstStyle/>
          <a:p>
            <a:pPr algn="ctr"/>
            <a:r>
              <a:rPr lang="en-CA" sz="1400" b="1" dirty="0" smtClean="0">
                <a:solidFill>
                  <a:srgbClr val="FF0000"/>
                </a:solidFill>
              </a:rPr>
              <a:t>NDPA</a:t>
            </a:r>
          </a:p>
          <a:p>
            <a:pPr algn="ctr"/>
            <a:r>
              <a:rPr lang="en-CA" sz="1400" b="1" dirty="0" smtClean="0">
                <a:solidFill>
                  <a:srgbClr val="FF0000"/>
                </a:solidFill>
              </a:rPr>
              <a:t>Version</a:t>
            </a:r>
          </a:p>
          <a:p>
            <a:pPr algn="ctr"/>
            <a:r>
              <a:rPr lang="en-CA" sz="1400" b="1" dirty="0" smtClean="0">
                <a:solidFill>
                  <a:srgbClr val="FF0000"/>
                </a:solidFill>
              </a:rPr>
              <a:t>ID</a:t>
            </a:r>
            <a:endParaRPr lang="en-US" sz="1400" b="1" dirty="0">
              <a:solidFill>
                <a:srgbClr val="FF0000"/>
              </a:solidFill>
            </a:endParaRPr>
          </a:p>
        </p:txBody>
      </p:sp>
      <p:cxnSp>
        <p:nvCxnSpPr>
          <p:cNvPr id="52" name="Straight Connector 51"/>
          <p:cNvCxnSpPr/>
          <p:nvPr/>
        </p:nvCxnSpPr>
        <p:spPr>
          <a:xfrm flipH="1">
            <a:off x="2895600" y="1624963"/>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264629" y="1856549"/>
            <a:ext cx="704039" cy="523220"/>
          </a:xfrm>
          <a:prstGeom prst="rect">
            <a:avLst/>
          </a:prstGeom>
          <a:noFill/>
        </p:spPr>
        <p:txBody>
          <a:bodyPr wrap="none" rtlCol="0">
            <a:spAutoFit/>
          </a:bodyPr>
          <a:lstStyle/>
          <a:p>
            <a:pPr algn="ctr"/>
            <a:r>
              <a:rPr lang="en-CA" sz="1400" dirty="0" smtClean="0"/>
              <a:t>MAC </a:t>
            </a:r>
          </a:p>
          <a:p>
            <a:pPr algn="ctr"/>
            <a:r>
              <a:rPr lang="en-CA" sz="1400" dirty="0" smtClean="0"/>
              <a:t>Header</a:t>
            </a:r>
            <a:endParaRPr lang="en-US" sz="1400" dirty="0" smtClean="0"/>
          </a:p>
        </p:txBody>
      </p:sp>
      <p:cxnSp>
        <p:nvCxnSpPr>
          <p:cNvPr id="54" name="Straight Connector 53"/>
          <p:cNvCxnSpPr/>
          <p:nvPr/>
        </p:nvCxnSpPr>
        <p:spPr>
          <a:xfrm flipH="1">
            <a:off x="2133600" y="16002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143000" y="1748827"/>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56" name="Straight Connector 55"/>
          <p:cNvCxnSpPr/>
          <p:nvPr/>
        </p:nvCxnSpPr>
        <p:spPr>
          <a:xfrm flipH="1">
            <a:off x="1066800" y="164642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27"/>
          <p:cNvSpPr>
            <a:spLocks noChangeArrowheads="1"/>
          </p:cNvSpPr>
          <p:nvPr/>
        </p:nvSpPr>
        <p:spPr bwMode="auto">
          <a:xfrm>
            <a:off x="414338" y="121920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8" name="Rectangle 28"/>
          <p:cNvSpPr>
            <a:spLocks noChangeArrowheads="1"/>
          </p:cNvSpPr>
          <p:nvPr/>
        </p:nvSpPr>
        <p:spPr bwMode="auto">
          <a:xfrm>
            <a:off x="866654" y="1219200"/>
            <a:ext cx="50494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9" name="Rectangle 29"/>
          <p:cNvSpPr>
            <a:spLocks noChangeArrowheads="1"/>
          </p:cNvSpPr>
          <p:nvPr/>
        </p:nvSpPr>
        <p:spPr bwMode="auto">
          <a:xfrm>
            <a:off x="1249180" y="1234190"/>
            <a:ext cx="638518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1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NDPA Variant (</a:t>
            </a:r>
            <a:r>
              <a:rPr kumimoji="0" lang="en-CA" altLang="zh-CN" sz="1300" dirty="0" smtClean="0">
                <a:solidFill>
                  <a:srgbClr val="000000"/>
                </a:solidFill>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60" name="Rectangle 33"/>
          <p:cNvSpPr>
            <a:spLocks noChangeArrowheads="1"/>
          </p:cNvSpPr>
          <p:nvPr/>
        </p:nvSpPr>
        <p:spPr bwMode="auto">
          <a:xfrm>
            <a:off x="7919777" y="12192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61" name="Straight Connector 60"/>
          <p:cNvCxnSpPr/>
          <p:nvPr/>
        </p:nvCxnSpPr>
        <p:spPr>
          <a:xfrm flipH="1">
            <a:off x="4921968" y="163893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5622279" y="1940755"/>
            <a:ext cx="854721" cy="307777"/>
          </a:xfrm>
          <a:prstGeom prst="rect">
            <a:avLst/>
          </a:prstGeom>
          <a:noFill/>
        </p:spPr>
        <p:txBody>
          <a:bodyPr wrap="none" rtlCol="0">
            <a:spAutoFit/>
          </a:bodyPr>
          <a:lstStyle/>
          <a:p>
            <a:pPr algn="ctr"/>
            <a:r>
              <a:rPr lang="en-US" sz="1400" dirty="0" smtClean="0"/>
              <a:t>Reserved</a:t>
            </a:r>
            <a:endParaRPr lang="en-US" sz="1400" dirty="0"/>
          </a:p>
        </p:txBody>
      </p:sp>
      <p:cxnSp>
        <p:nvCxnSpPr>
          <p:cNvPr id="63" name="Straight Connector 62"/>
          <p:cNvCxnSpPr/>
          <p:nvPr/>
        </p:nvCxnSpPr>
        <p:spPr bwMode="auto">
          <a:xfrm flipV="1">
            <a:off x="2133600" y="1364769"/>
            <a:ext cx="1295400" cy="2561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4" name="Straight Connector 63"/>
          <p:cNvCxnSpPr/>
          <p:nvPr/>
        </p:nvCxnSpPr>
        <p:spPr bwMode="auto">
          <a:xfrm flipH="1" flipV="1">
            <a:off x="4875213" y="1364769"/>
            <a:ext cx="1586172" cy="248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5" name="Straight Connector 64"/>
          <p:cNvCxnSpPr/>
          <p:nvPr/>
        </p:nvCxnSpPr>
        <p:spPr>
          <a:xfrm flipH="1">
            <a:off x="5622758" y="158361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4861881" y="1791210"/>
            <a:ext cx="853119" cy="523220"/>
          </a:xfrm>
          <a:prstGeom prst="rect">
            <a:avLst/>
          </a:prstGeom>
          <a:noFill/>
        </p:spPr>
        <p:txBody>
          <a:bodyPr wrap="none" rtlCol="0">
            <a:spAutoFit/>
          </a:bodyPr>
          <a:lstStyle/>
          <a:p>
            <a:r>
              <a:rPr lang="en-CA" altLang="zh-CN" sz="1400" dirty="0" smtClean="0"/>
              <a:t>Disambi-</a:t>
            </a:r>
          </a:p>
          <a:p>
            <a:r>
              <a:rPr lang="en-CA" altLang="zh-CN" sz="1400" dirty="0" smtClean="0"/>
              <a:t>guation</a:t>
            </a:r>
            <a:endParaRPr lang="zh-CN" altLang="en-US" sz="1400" dirty="0"/>
          </a:p>
        </p:txBody>
      </p:sp>
      <p:sp>
        <p:nvSpPr>
          <p:cNvPr id="67" name="TextBox 66"/>
          <p:cNvSpPr txBox="1"/>
          <p:nvPr/>
        </p:nvSpPr>
        <p:spPr>
          <a:xfrm>
            <a:off x="2111115" y="2553710"/>
            <a:ext cx="364202" cy="276999"/>
          </a:xfrm>
          <a:prstGeom prst="rect">
            <a:avLst/>
          </a:prstGeom>
          <a:noFill/>
        </p:spPr>
        <p:txBody>
          <a:bodyPr wrap="none" rtlCol="0">
            <a:spAutoFit/>
          </a:bodyPr>
          <a:lstStyle/>
          <a:p>
            <a:r>
              <a:rPr lang="en-US" dirty="0" smtClean="0"/>
              <a:t>B0</a:t>
            </a:r>
            <a:endParaRPr lang="en-US" dirty="0"/>
          </a:p>
        </p:txBody>
      </p:sp>
      <p:sp>
        <p:nvSpPr>
          <p:cNvPr id="68" name="TextBox 67"/>
          <p:cNvSpPr txBox="1"/>
          <p:nvPr/>
        </p:nvSpPr>
        <p:spPr>
          <a:xfrm>
            <a:off x="4974515" y="2553710"/>
            <a:ext cx="435440" cy="276999"/>
          </a:xfrm>
          <a:prstGeom prst="rect">
            <a:avLst/>
          </a:prstGeom>
          <a:noFill/>
        </p:spPr>
        <p:txBody>
          <a:bodyPr wrap="none" rtlCol="0">
            <a:spAutoFit/>
          </a:bodyPr>
          <a:lstStyle/>
          <a:p>
            <a:r>
              <a:rPr lang="en-US" dirty="0" smtClean="0"/>
              <a:t>B11</a:t>
            </a:r>
            <a:endParaRPr lang="en-US" dirty="0"/>
          </a:p>
        </p:txBody>
      </p:sp>
      <p:sp>
        <p:nvSpPr>
          <p:cNvPr id="69" name="TextBox 68"/>
          <p:cNvSpPr txBox="1"/>
          <p:nvPr/>
        </p:nvSpPr>
        <p:spPr>
          <a:xfrm>
            <a:off x="6112798" y="2566721"/>
            <a:ext cx="441146" cy="276999"/>
          </a:xfrm>
          <a:prstGeom prst="rect">
            <a:avLst/>
          </a:prstGeom>
          <a:noFill/>
        </p:spPr>
        <p:txBody>
          <a:bodyPr wrap="none" rtlCol="0">
            <a:spAutoFit/>
          </a:bodyPr>
          <a:lstStyle/>
          <a:p>
            <a:r>
              <a:rPr lang="en-US" dirty="0" smtClean="0"/>
              <a:t>B15</a:t>
            </a:r>
            <a:endParaRPr lang="en-US" dirty="0"/>
          </a:p>
        </p:txBody>
      </p:sp>
      <p:sp>
        <p:nvSpPr>
          <p:cNvPr id="70" name="TextBox 69"/>
          <p:cNvSpPr txBox="1"/>
          <p:nvPr/>
        </p:nvSpPr>
        <p:spPr>
          <a:xfrm>
            <a:off x="3927501" y="1938092"/>
            <a:ext cx="949299" cy="338554"/>
          </a:xfrm>
          <a:prstGeom prst="rect">
            <a:avLst/>
          </a:prstGeom>
          <a:noFill/>
        </p:spPr>
        <p:txBody>
          <a:bodyPr wrap="none" rtlCol="0">
            <a:spAutoFit/>
          </a:bodyPr>
          <a:lstStyle/>
          <a:p>
            <a:r>
              <a:rPr lang="en-CA" altLang="zh-CN" sz="1600" dirty="0" smtClean="0"/>
              <a:t>Reserved</a:t>
            </a:r>
            <a:endParaRPr lang="zh-CN" altLang="en-US" sz="1600" dirty="0"/>
          </a:p>
        </p:txBody>
      </p:sp>
      <p:cxnSp>
        <p:nvCxnSpPr>
          <p:cNvPr id="36" name="Straight Connector 35"/>
          <p:cNvCxnSpPr/>
          <p:nvPr/>
        </p:nvCxnSpPr>
        <p:spPr>
          <a:xfrm flipH="1">
            <a:off x="3946358" y="16002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849380" y="1797598"/>
            <a:ext cx="1164100" cy="523220"/>
          </a:xfrm>
          <a:prstGeom prst="rect">
            <a:avLst/>
          </a:prstGeom>
          <a:noFill/>
        </p:spPr>
        <p:txBody>
          <a:bodyPr wrap="none" rtlCol="0">
            <a:spAutoFit/>
          </a:bodyPr>
          <a:lstStyle/>
          <a:p>
            <a:pPr algn="ctr"/>
            <a:r>
              <a:rPr lang="en-US" sz="1400" dirty="0" smtClean="0"/>
              <a:t>Measurement</a:t>
            </a:r>
          </a:p>
          <a:p>
            <a:pPr algn="ctr"/>
            <a:r>
              <a:rPr lang="en-CA" sz="1400" dirty="0" smtClean="0"/>
              <a:t>Instance ID</a:t>
            </a:r>
            <a:endParaRPr lang="en-US" sz="1400" dirty="0"/>
          </a:p>
        </p:txBody>
      </p:sp>
    </p:spTree>
    <p:extLst>
      <p:ext uri="{BB962C8B-B14F-4D97-AF65-F5344CB8AC3E}">
        <p14:creationId xmlns:p14="http://schemas.microsoft.com/office/powerpoint/2010/main" val="2396446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85800"/>
            <a:ext cx="8915400" cy="303213"/>
          </a:xfrm>
        </p:spPr>
        <p:txBody>
          <a:bodyPr/>
          <a:lstStyle/>
          <a:p>
            <a:r>
              <a:rPr lang="en-CA" altLang="zh-CN" sz="2400" dirty="0" smtClean="0"/>
              <a:t>Option 1-A: Setting the B11 in the NDPA Variant Field to 1 </a:t>
            </a:r>
            <a:endParaRPr lang="zh-CN" altLang="en-US" sz="2400" dirty="0"/>
          </a:p>
        </p:txBody>
      </p:sp>
      <p:sp>
        <p:nvSpPr>
          <p:cNvPr id="3" name="Content Placeholder 2"/>
          <p:cNvSpPr>
            <a:spLocks noGrp="1"/>
          </p:cNvSpPr>
          <p:nvPr>
            <p:ph idx="1"/>
          </p:nvPr>
        </p:nvSpPr>
        <p:spPr>
          <a:xfrm>
            <a:off x="76199" y="2903577"/>
            <a:ext cx="9007215" cy="3473407"/>
          </a:xfrm>
        </p:spPr>
        <p:txBody>
          <a:bodyPr/>
          <a:lstStyle/>
          <a:p>
            <a:r>
              <a:rPr lang="en-CA" altLang="zh-CN" sz="1800" b="0" dirty="0" smtClean="0"/>
              <a:t>The B11 in the NDPA Variant field is set to 1, and indicates the NDPA Variant field</a:t>
            </a:r>
          </a:p>
          <a:p>
            <a:r>
              <a:rPr lang="en-CA" altLang="zh-CN" sz="1800" b="0" dirty="0" smtClean="0"/>
              <a:t>The first two bits of Sounding Dialog Token field are set to zero, while the remaining 6 bits of the Sounding Dialog Token field continue to play a role of the Measurement Instance ID / Sounding Instance ID, depending on the SENS or main stream 802.11 sounding </a:t>
            </a:r>
          </a:p>
          <a:p>
            <a:r>
              <a:rPr lang="en-US" altLang="zh-CN" sz="1800" b="0" dirty="0"/>
              <a:t>All the unused bits in the NDPA Variant field are Reserved and can be used for future purposes such as common information (e.g. BW, Preamble Puncturing pattern indication) for all the recipient STAs</a:t>
            </a:r>
          </a:p>
          <a:p>
            <a:pPr lvl="1"/>
            <a:r>
              <a:rPr lang="en-US" altLang="zh-CN" sz="1400" b="0" dirty="0"/>
              <a:t>One of the unused bits may be used to indicate the extension of the NDPA Variant </a:t>
            </a:r>
            <a:endParaRPr lang="en-US" altLang="zh-CN" sz="1400" b="0" dirty="0" smtClean="0"/>
          </a:p>
          <a:p>
            <a:r>
              <a:rPr lang="en-CA" altLang="zh-CN" sz="1800" b="0" dirty="0" smtClean="0"/>
              <a:t>The size of NDPA Variant field can be extended to the larger size</a:t>
            </a:r>
          </a:p>
          <a:p>
            <a:r>
              <a:rPr lang="en-CA" altLang="zh-CN" sz="1800" b="0" dirty="0" smtClean="0"/>
              <a:t>The size of the STA Info field can be extended larger than 4 bytes as well</a:t>
            </a:r>
          </a:p>
          <a:p>
            <a:pPr lvl="1"/>
            <a:r>
              <a:rPr lang="en-CA" altLang="zh-CN" sz="1400" dirty="0" smtClean="0"/>
              <a:t>In this case, the size of the STA Info field can be indicated in the NDPA Variant field</a:t>
            </a:r>
            <a:endParaRPr lang="en-US" altLang="zh-CN" sz="1400" b="0" dirty="0"/>
          </a:p>
          <a:p>
            <a:endParaRPr lang="en-CA" altLang="zh-CN" sz="1800" b="0" dirty="0" smtClean="0"/>
          </a:p>
          <a:p>
            <a:endParaRPr lang="zh-CN" altLang="en-US" sz="1800" b="0"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grpSp>
        <p:nvGrpSpPr>
          <p:cNvPr id="6" name="Group 5"/>
          <p:cNvGrpSpPr/>
          <p:nvPr/>
        </p:nvGrpSpPr>
        <p:grpSpPr>
          <a:xfrm>
            <a:off x="168015" y="1219200"/>
            <a:ext cx="8915400" cy="1624520"/>
            <a:chOff x="168015" y="1219200"/>
            <a:chExt cx="8915400" cy="1624520"/>
          </a:xfrm>
        </p:grpSpPr>
        <p:sp>
          <p:nvSpPr>
            <p:cNvPr id="7" name="Rectangle 6"/>
            <p:cNvSpPr/>
            <p:nvPr/>
          </p:nvSpPr>
          <p:spPr>
            <a:xfrm>
              <a:off x="168015" y="1625314"/>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flipH="1">
              <a:off x="7283542" y="16643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407671" y="1943503"/>
              <a:ext cx="1272913" cy="369332"/>
            </a:xfrm>
            <a:prstGeom prst="rect">
              <a:avLst/>
            </a:prstGeom>
            <a:noFill/>
          </p:spPr>
          <p:txBody>
            <a:bodyPr wrap="none" rtlCol="0">
              <a:spAutoFit/>
            </a:bodyPr>
            <a:lstStyle/>
            <a:p>
              <a:r>
                <a:rPr lang="en-US" dirty="0" smtClean="0"/>
                <a:t>STA Info # 1</a:t>
              </a:r>
              <a:endParaRPr lang="en-US" dirty="0"/>
            </a:p>
          </p:txBody>
        </p:sp>
        <p:cxnSp>
          <p:nvCxnSpPr>
            <p:cNvPr id="10" name="Straight Connector 9"/>
            <p:cNvCxnSpPr/>
            <p:nvPr/>
          </p:nvCxnSpPr>
          <p:spPr>
            <a:xfrm flipH="1">
              <a:off x="7664542" y="1620917"/>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8502742" y="161335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607072" y="1907314"/>
              <a:ext cx="1277722" cy="369332"/>
            </a:xfrm>
            <a:prstGeom prst="rect">
              <a:avLst/>
            </a:prstGeom>
            <a:noFill/>
          </p:spPr>
          <p:txBody>
            <a:bodyPr wrap="none" rtlCol="0">
              <a:spAutoFit/>
            </a:bodyPr>
            <a:lstStyle/>
            <a:p>
              <a:r>
                <a:rPr lang="en-US" dirty="0" smtClean="0"/>
                <a:t>STA Info # n</a:t>
              </a:r>
              <a:endParaRPr lang="en-US" dirty="0"/>
            </a:p>
          </p:txBody>
        </p:sp>
        <p:cxnSp>
          <p:nvCxnSpPr>
            <p:cNvPr id="13" name="Straight Connector 12"/>
            <p:cNvCxnSpPr/>
            <p:nvPr/>
          </p:nvCxnSpPr>
          <p:spPr>
            <a:xfrm>
              <a:off x="7379794" y="2082163"/>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528771" y="1907314"/>
              <a:ext cx="457176" cy="276999"/>
            </a:xfrm>
            <a:prstGeom prst="rect">
              <a:avLst/>
            </a:prstGeom>
            <a:noFill/>
          </p:spPr>
          <p:txBody>
            <a:bodyPr wrap="none" rtlCol="0">
              <a:spAutoFit/>
            </a:bodyPr>
            <a:lstStyle/>
            <a:p>
              <a:r>
                <a:rPr lang="en-US" dirty="0" smtClean="0"/>
                <a:t>FCS</a:t>
              </a:r>
              <a:endParaRPr lang="en-US" dirty="0"/>
            </a:p>
          </p:txBody>
        </p:sp>
        <p:cxnSp>
          <p:nvCxnSpPr>
            <p:cNvPr id="15" name="Straight Connector 14"/>
            <p:cNvCxnSpPr/>
            <p:nvPr/>
          </p:nvCxnSpPr>
          <p:spPr>
            <a:xfrm flipH="1">
              <a:off x="6445342" y="162183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209800" y="1728272"/>
              <a:ext cx="767710" cy="738664"/>
            </a:xfrm>
            <a:prstGeom prst="rect">
              <a:avLst/>
            </a:prstGeom>
            <a:noFill/>
          </p:spPr>
          <p:txBody>
            <a:bodyPr wrap="none" rtlCol="0">
              <a:spAutoFit/>
            </a:bodyPr>
            <a:lstStyle/>
            <a:p>
              <a:pPr algn="ctr"/>
              <a:r>
                <a:rPr lang="en-CA" sz="1400" b="1" dirty="0" smtClean="0">
                  <a:solidFill>
                    <a:srgbClr val="FF0000"/>
                  </a:solidFill>
                </a:rPr>
                <a:t>NDPA</a:t>
              </a:r>
            </a:p>
            <a:p>
              <a:pPr algn="ctr"/>
              <a:r>
                <a:rPr lang="en-CA" sz="1400" b="1" dirty="0" smtClean="0">
                  <a:solidFill>
                    <a:srgbClr val="FF0000"/>
                  </a:solidFill>
                </a:rPr>
                <a:t>Version</a:t>
              </a:r>
            </a:p>
            <a:p>
              <a:pPr algn="ctr"/>
              <a:r>
                <a:rPr lang="en-CA" sz="1400" b="1" dirty="0" smtClean="0">
                  <a:solidFill>
                    <a:srgbClr val="FF0000"/>
                  </a:solidFill>
                </a:rPr>
                <a:t>ID</a:t>
              </a:r>
              <a:endParaRPr lang="en-US" sz="1400" b="1" dirty="0">
                <a:solidFill>
                  <a:srgbClr val="FF0000"/>
                </a:solidFill>
              </a:endParaRPr>
            </a:p>
          </p:txBody>
        </p:sp>
        <p:cxnSp>
          <p:nvCxnSpPr>
            <p:cNvPr id="17" name="Straight Connector 16"/>
            <p:cNvCxnSpPr/>
            <p:nvPr/>
          </p:nvCxnSpPr>
          <p:spPr>
            <a:xfrm flipH="1">
              <a:off x="3031958" y="1624963"/>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64629" y="1856549"/>
              <a:ext cx="704039" cy="523220"/>
            </a:xfrm>
            <a:prstGeom prst="rect">
              <a:avLst/>
            </a:prstGeom>
            <a:noFill/>
          </p:spPr>
          <p:txBody>
            <a:bodyPr wrap="none" rtlCol="0">
              <a:spAutoFit/>
            </a:bodyPr>
            <a:lstStyle/>
            <a:p>
              <a:pPr algn="ctr"/>
              <a:r>
                <a:rPr lang="en-CA" sz="1400" dirty="0" smtClean="0"/>
                <a:t>MAC </a:t>
              </a:r>
            </a:p>
            <a:p>
              <a:pPr algn="ctr"/>
              <a:r>
                <a:rPr lang="en-CA" sz="1400" dirty="0" smtClean="0"/>
                <a:t>Header</a:t>
              </a:r>
              <a:endParaRPr lang="en-US" sz="1400" dirty="0" smtClean="0"/>
            </a:p>
          </p:txBody>
        </p:sp>
        <p:cxnSp>
          <p:nvCxnSpPr>
            <p:cNvPr id="19" name="Straight Connector 18"/>
            <p:cNvCxnSpPr/>
            <p:nvPr/>
          </p:nvCxnSpPr>
          <p:spPr>
            <a:xfrm flipH="1">
              <a:off x="2133600" y="16002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143000" y="1748827"/>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21" name="Straight Connector 20"/>
            <p:cNvCxnSpPr/>
            <p:nvPr/>
          </p:nvCxnSpPr>
          <p:spPr>
            <a:xfrm flipH="1">
              <a:off x="1066800" y="164642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angle 27"/>
            <p:cNvSpPr>
              <a:spLocks noChangeArrowheads="1"/>
            </p:cNvSpPr>
            <p:nvPr/>
          </p:nvSpPr>
          <p:spPr bwMode="auto">
            <a:xfrm>
              <a:off x="414338" y="121920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3" name="Rectangle 28"/>
            <p:cNvSpPr>
              <a:spLocks noChangeArrowheads="1"/>
            </p:cNvSpPr>
            <p:nvPr/>
          </p:nvSpPr>
          <p:spPr bwMode="auto">
            <a:xfrm>
              <a:off x="866654" y="1219200"/>
              <a:ext cx="50494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4" name="Rectangle 29"/>
            <p:cNvSpPr>
              <a:spLocks noChangeArrowheads="1"/>
            </p:cNvSpPr>
            <p:nvPr/>
          </p:nvSpPr>
          <p:spPr bwMode="auto">
            <a:xfrm>
              <a:off x="1249180" y="1234190"/>
              <a:ext cx="638518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1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NDPA Variant (</a:t>
              </a:r>
              <a:r>
                <a:rPr kumimoji="0" lang="en-CA" altLang="zh-CN" sz="1300" dirty="0" smtClean="0">
                  <a:solidFill>
                    <a:srgbClr val="000000"/>
                  </a:solidFill>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25" name="Rectangle 33"/>
            <p:cNvSpPr>
              <a:spLocks noChangeArrowheads="1"/>
            </p:cNvSpPr>
            <p:nvPr/>
          </p:nvSpPr>
          <p:spPr bwMode="auto">
            <a:xfrm>
              <a:off x="7919777" y="12192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27" name="Straight Connector 26"/>
            <p:cNvCxnSpPr/>
            <p:nvPr/>
          </p:nvCxnSpPr>
          <p:spPr>
            <a:xfrm flipH="1">
              <a:off x="4724400" y="163893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622279" y="1940755"/>
              <a:ext cx="854721" cy="307777"/>
            </a:xfrm>
            <a:prstGeom prst="rect">
              <a:avLst/>
            </a:prstGeom>
            <a:noFill/>
          </p:spPr>
          <p:txBody>
            <a:bodyPr wrap="none" rtlCol="0">
              <a:spAutoFit/>
            </a:bodyPr>
            <a:lstStyle/>
            <a:p>
              <a:pPr algn="ctr"/>
              <a:r>
                <a:rPr lang="en-US" sz="1400" dirty="0" smtClean="0"/>
                <a:t>Reserved</a:t>
              </a:r>
              <a:endParaRPr lang="en-US" sz="1400" dirty="0"/>
            </a:p>
          </p:txBody>
        </p:sp>
        <p:cxnSp>
          <p:nvCxnSpPr>
            <p:cNvPr id="29" name="Straight Connector 28"/>
            <p:cNvCxnSpPr/>
            <p:nvPr/>
          </p:nvCxnSpPr>
          <p:spPr bwMode="auto">
            <a:xfrm flipV="1">
              <a:off x="2133600" y="1364769"/>
              <a:ext cx="1295400" cy="2561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flipH="1" flipV="1">
              <a:off x="4875213" y="1364769"/>
              <a:ext cx="1586172" cy="248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a:xfrm flipH="1">
              <a:off x="5622758" y="158361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754380" y="1791210"/>
              <a:ext cx="853119" cy="523220"/>
            </a:xfrm>
            <a:prstGeom prst="rect">
              <a:avLst/>
            </a:prstGeom>
            <a:noFill/>
          </p:spPr>
          <p:txBody>
            <a:bodyPr wrap="none" rtlCol="0">
              <a:spAutoFit/>
            </a:bodyPr>
            <a:lstStyle/>
            <a:p>
              <a:r>
                <a:rPr lang="en-CA" altLang="zh-CN" sz="1400" dirty="0" smtClean="0"/>
                <a:t>Disambi-</a:t>
              </a:r>
            </a:p>
            <a:p>
              <a:r>
                <a:rPr lang="en-CA" altLang="zh-CN" sz="1400" dirty="0" smtClean="0"/>
                <a:t>guation</a:t>
              </a:r>
              <a:endParaRPr lang="zh-CN" altLang="en-US" sz="1400" dirty="0"/>
            </a:p>
          </p:txBody>
        </p:sp>
        <p:sp>
          <p:nvSpPr>
            <p:cNvPr id="35" name="TextBox 34"/>
            <p:cNvSpPr txBox="1"/>
            <p:nvPr/>
          </p:nvSpPr>
          <p:spPr>
            <a:xfrm>
              <a:off x="2111115" y="2553710"/>
              <a:ext cx="364202" cy="276999"/>
            </a:xfrm>
            <a:prstGeom prst="rect">
              <a:avLst/>
            </a:prstGeom>
            <a:noFill/>
          </p:spPr>
          <p:txBody>
            <a:bodyPr wrap="none" rtlCol="0">
              <a:spAutoFit/>
            </a:bodyPr>
            <a:lstStyle/>
            <a:p>
              <a:r>
                <a:rPr lang="en-US" dirty="0" smtClean="0"/>
                <a:t>B0</a:t>
              </a:r>
              <a:endParaRPr lang="en-US" dirty="0"/>
            </a:p>
          </p:txBody>
        </p:sp>
        <p:sp>
          <p:nvSpPr>
            <p:cNvPr id="36" name="TextBox 35"/>
            <p:cNvSpPr txBox="1"/>
            <p:nvPr/>
          </p:nvSpPr>
          <p:spPr>
            <a:xfrm>
              <a:off x="4974515" y="2553710"/>
              <a:ext cx="435440" cy="276999"/>
            </a:xfrm>
            <a:prstGeom prst="rect">
              <a:avLst/>
            </a:prstGeom>
            <a:noFill/>
          </p:spPr>
          <p:txBody>
            <a:bodyPr wrap="none" rtlCol="0">
              <a:spAutoFit/>
            </a:bodyPr>
            <a:lstStyle/>
            <a:p>
              <a:r>
                <a:rPr lang="en-US" dirty="0" smtClean="0"/>
                <a:t>B11</a:t>
              </a:r>
              <a:endParaRPr lang="en-US" dirty="0"/>
            </a:p>
          </p:txBody>
        </p:sp>
        <p:sp>
          <p:nvSpPr>
            <p:cNvPr id="37" name="TextBox 36"/>
            <p:cNvSpPr txBox="1"/>
            <p:nvPr/>
          </p:nvSpPr>
          <p:spPr>
            <a:xfrm>
              <a:off x="6112798" y="2566721"/>
              <a:ext cx="441146" cy="276999"/>
            </a:xfrm>
            <a:prstGeom prst="rect">
              <a:avLst/>
            </a:prstGeom>
            <a:noFill/>
          </p:spPr>
          <p:txBody>
            <a:bodyPr wrap="none" rtlCol="0">
              <a:spAutoFit/>
            </a:bodyPr>
            <a:lstStyle/>
            <a:p>
              <a:r>
                <a:rPr lang="en-US" dirty="0" smtClean="0"/>
                <a:t>B15</a:t>
              </a:r>
              <a:endParaRPr lang="en-US" dirty="0"/>
            </a:p>
          </p:txBody>
        </p:sp>
        <p:sp>
          <p:nvSpPr>
            <p:cNvPr id="38" name="TextBox 37"/>
            <p:cNvSpPr txBox="1"/>
            <p:nvPr/>
          </p:nvSpPr>
          <p:spPr>
            <a:xfrm>
              <a:off x="3401328" y="1938092"/>
              <a:ext cx="949299" cy="338554"/>
            </a:xfrm>
            <a:prstGeom prst="rect">
              <a:avLst/>
            </a:prstGeom>
            <a:noFill/>
          </p:spPr>
          <p:txBody>
            <a:bodyPr wrap="none" rtlCol="0">
              <a:spAutoFit/>
            </a:bodyPr>
            <a:lstStyle/>
            <a:p>
              <a:r>
                <a:rPr lang="en-CA" altLang="zh-CN" sz="1600" dirty="0" smtClean="0"/>
                <a:t>Reserved</a:t>
              </a:r>
              <a:endParaRPr lang="zh-CN" altLang="en-US" sz="1600" dirty="0"/>
            </a:p>
          </p:txBody>
        </p:sp>
      </p:grpSp>
    </p:spTree>
    <p:extLst>
      <p:ext uri="{BB962C8B-B14F-4D97-AF65-F5344CB8AC3E}">
        <p14:creationId xmlns:p14="http://schemas.microsoft.com/office/powerpoint/2010/main" val="3397814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9600"/>
            <a:ext cx="8991600" cy="533400"/>
          </a:xfrm>
        </p:spPr>
        <p:txBody>
          <a:bodyPr/>
          <a:lstStyle/>
          <a:p>
            <a:r>
              <a:rPr lang="en-CA" altLang="zh-CN" sz="2400" dirty="0" smtClean="0">
                <a:solidFill>
                  <a:schemeClr val="tx1"/>
                </a:solidFill>
              </a:rPr>
              <a:t>Option 2: Define a new control frame for the new sounding frame</a:t>
            </a:r>
            <a:endParaRPr lang="zh-CN" altLang="en-US" sz="2400" dirty="0">
              <a:solidFill>
                <a:schemeClr val="tx1"/>
              </a:solidFill>
            </a:endParaRPr>
          </a:p>
        </p:txBody>
      </p:sp>
      <p:sp>
        <p:nvSpPr>
          <p:cNvPr id="3" name="Content Placeholder 2"/>
          <p:cNvSpPr>
            <a:spLocks noGrp="1"/>
          </p:cNvSpPr>
          <p:nvPr>
            <p:ph idx="1"/>
          </p:nvPr>
        </p:nvSpPr>
        <p:spPr>
          <a:xfrm>
            <a:off x="52466" y="1143000"/>
            <a:ext cx="9015334" cy="5181600"/>
          </a:xfrm>
        </p:spPr>
        <p:txBody>
          <a:bodyPr/>
          <a:lstStyle/>
          <a:p>
            <a:r>
              <a:rPr lang="en-CA" altLang="zh-CN" sz="2000" dirty="0" smtClean="0"/>
              <a:t>The 4 bit Subtype subfield of the Frame Control field in the MAC header is running out of the control frame subtypes</a:t>
            </a:r>
          </a:p>
          <a:p>
            <a:r>
              <a:rPr lang="en-CA" altLang="zh-CN" sz="2000" dirty="0" smtClean="0"/>
              <a:t>However, 3 control frame subtypes 0000, 0001 and 1111 are still reserved. We can use one of these remaining 3 control frame subtypes to define a new control frame called “New NDPA” frame.</a:t>
            </a:r>
          </a:p>
          <a:p>
            <a:r>
              <a:rPr lang="en-CA" altLang="zh-CN" sz="2000" dirty="0" smtClean="0"/>
              <a:t>The example format of this new NDPA is as follow</a:t>
            </a:r>
          </a:p>
          <a:p>
            <a:endParaRPr lang="en-CA" altLang="zh-CN" sz="2000" dirty="0"/>
          </a:p>
          <a:p>
            <a:endParaRPr lang="en-CA" altLang="zh-CN" sz="2000" dirty="0" smtClean="0"/>
          </a:p>
          <a:p>
            <a:endParaRPr lang="en-CA" altLang="zh-CN" sz="2000" dirty="0"/>
          </a:p>
          <a:p>
            <a:endParaRPr lang="en-CA" altLang="zh-CN" sz="2000" dirty="0" smtClean="0"/>
          </a:p>
          <a:p>
            <a:endParaRPr lang="en-CA" altLang="zh-CN" sz="2000" dirty="0"/>
          </a:p>
          <a:p>
            <a:endParaRPr lang="en-CA" altLang="zh-CN" sz="2000" dirty="0" smtClean="0"/>
          </a:p>
          <a:p>
            <a:endParaRPr lang="en-CA" altLang="zh-CN" sz="2000" dirty="0"/>
          </a:p>
          <a:p>
            <a:endParaRPr lang="en-CA" altLang="zh-CN" sz="2000" dirty="0" smtClean="0"/>
          </a:p>
          <a:p>
            <a:endParaRPr lang="zh-CN" altLang="en-US" sz="2000"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grpSp>
        <p:nvGrpSpPr>
          <p:cNvPr id="6" name="Group 5"/>
          <p:cNvGrpSpPr/>
          <p:nvPr/>
        </p:nvGrpSpPr>
        <p:grpSpPr>
          <a:xfrm>
            <a:off x="98687" y="3581400"/>
            <a:ext cx="8915400" cy="2650814"/>
            <a:chOff x="98687" y="3581400"/>
            <a:chExt cx="8915400" cy="2650814"/>
          </a:xfrm>
        </p:grpSpPr>
        <p:grpSp>
          <p:nvGrpSpPr>
            <p:cNvPr id="33" name="Group 32"/>
            <p:cNvGrpSpPr/>
            <p:nvPr/>
          </p:nvGrpSpPr>
          <p:grpSpPr>
            <a:xfrm>
              <a:off x="98687" y="3581400"/>
              <a:ext cx="8915400" cy="1256668"/>
              <a:chOff x="83697" y="3429000"/>
              <a:chExt cx="8915400" cy="1256668"/>
            </a:xfrm>
          </p:grpSpPr>
          <p:sp>
            <p:nvSpPr>
              <p:cNvPr id="7" name="Rectangle 6"/>
              <p:cNvSpPr/>
              <p:nvPr/>
            </p:nvSpPr>
            <p:spPr>
              <a:xfrm>
                <a:off x="83697" y="3720182"/>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H="1">
                <a:off x="1500266" y="374424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91382" y="3927451"/>
                <a:ext cx="732893" cy="523220"/>
              </a:xfrm>
              <a:prstGeom prst="rect">
                <a:avLst/>
              </a:prstGeom>
              <a:noFill/>
            </p:spPr>
            <p:txBody>
              <a:bodyPr wrap="none" rtlCol="0">
                <a:spAutoFit/>
              </a:bodyPr>
              <a:lstStyle/>
              <a:p>
                <a:pPr algn="ctr"/>
                <a:r>
                  <a:rPr lang="en-US" sz="1400" dirty="0" smtClean="0">
                    <a:solidFill>
                      <a:srgbClr val="0000FF"/>
                    </a:solidFill>
                  </a:rPr>
                  <a:t>Frame</a:t>
                </a:r>
              </a:p>
              <a:p>
                <a:pPr algn="ctr"/>
                <a:r>
                  <a:rPr lang="en-CA" sz="1400" dirty="0" smtClean="0">
                    <a:solidFill>
                      <a:srgbClr val="0000FF"/>
                    </a:solidFill>
                  </a:rPr>
                  <a:t>Control</a:t>
                </a:r>
                <a:endParaRPr lang="en-US" sz="1400" dirty="0">
                  <a:solidFill>
                    <a:srgbClr val="0000FF"/>
                  </a:solidFill>
                </a:endParaRPr>
              </a:p>
            </p:txBody>
          </p:sp>
          <p:cxnSp>
            <p:nvCxnSpPr>
              <p:cNvPr id="12" name="Straight Connector 11"/>
              <p:cNvCxnSpPr/>
              <p:nvPr/>
            </p:nvCxnSpPr>
            <p:spPr>
              <a:xfrm flipH="1">
                <a:off x="7199224" y="375923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23353" y="4038371"/>
                <a:ext cx="1272913" cy="369332"/>
              </a:xfrm>
              <a:prstGeom prst="rect">
                <a:avLst/>
              </a:prstGeom>
              <a:noFill/>
            </p:spPr>
            <p:txBody>
              <a:bodyPr wrap="none" rtlCol="0">
                <a:spAutoFit/>
              </a:bodyPr>
              <a:lstStyle/>
              <a:p>
                <a:r>
                  <a:rPr lang="en-US" dirty="0" smtClean="0"/>
                  <a:t>STA Info # 1</a:t>
                </a:r>
                <a:endParaRPr lang="en-US" dirty="0"/>
              </a:p>
            </p:txBody>
          </p:sp>
          <p:cxnSp>
            <p:nvCxnSpPr>
              <p:cNvPr id="14" name="Straight Connector 13"/>
              <p:cNvCxnSpPr/>
              <p:nvPr/>
            </p:nvCxnSpPr>
            <p:spPr>
              <a:xfrm flipH="1">
                <a:off x="7580224" y="371578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8418424" y="370822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522754" y="4002182"/>
                <a:ext cx="1277722" cy="369332"/>
              </a:xfrm>
              <a:prstGeom prst="rect">
                <a:avLst/>
              </a:prstGeom>
              <a:noFill/>
            </p:spPr>
            <p:txBody>
              <a:bodyPr wrap="none" rtlCol="0">
                <a:spAutoFit/>
              </a:bodyPr>
              <a:lstStyle/>
              <a:p>
                <a:r>
                  <a:rPr lang="en-US" dirty="0" smtClean="0"/>
                  <a:t>STA Info # n</a:t>
                </a:r>
                <a:endParaRPr lang="en-US" dirty="0"/>
              </a:p>
            </p:txBody>
          </p:sp>
          <p:cxnSp>
            <p:nvCxnSpPr>
              <p:cNvPr id="17" name="Straight Connector 16"/>
              <p:cNvCxnSpPr/>
              <p:nvPr/>
            </p:nvCxnSpPr>
            <p:spPr>
              <a:xfrm>
                <a:off x="7295476" y="4177031"/>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444453" y="4002182"/>
                <a:ext cx="457176" cy="276999"/>
              </a:xfrm>
              <a:prstGeom prst="rect">
                <a:avLst/>
              </a:prstGeom>
              <a:noFill/>
            </p:spPr>
            <p:txBody>
              <a:bodyPr wrap="none" rtlCol="0">
                <a:spAutoFit/>
              </a:bodyPr>
              <a:lstStyle/>
              <a:p>
                <a:r>
                  <a:rPr lang="en-US" dirty="0" smtClean="0"/>
                  <a:t>FCS</a:t>
                </a:r>
                <a:endParaRPr lang="en-US" dirty="0"/>
              </a:p>
            </p:txBody>
          </p:sp>
          <p:cxnSp>
            <p:nvCxnSpPr>
              <p:cNvPr id="19" name="Straight Connector 18"/>
              <p:cNvCxnSpPr/>
              <p:nvPr/>
            </p:nvCxnSpPr>
            <p:spPr>
              <a:xfrm flipH="1">
                <a:off x="6361024" y="371670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561500" y="4037327"/>
                <a:ext cx="822661" cy="307777"/>
              </a:xfrm>
              <a:prstGeom prst="rect">
                <a:avLst/>
              </a:prstGeom>
              <a:noFill/>
            </p:spPr>
            <p:txBody>
              <a:bodyPr wrap="none" rtlCol="0">
                <a:spAutoFit/>
              </a:bodyPr>
              <a:lstStyle/>
              <a:p>
                <a:pPr algn="ctr"/>
                <a:r>
                  <a:rPr lang="en-CA" sz="1400" dirty="0" smtClean="0"/>
                  <a:t>Duration</a:t>
                </a:r>
                <a:endParaRPr lang="en-US" sz="1400" dirty="0" smtClean="0"/>
              </a:p>
            </p:txBody>
          </p:sp>
          <p:cxnSp>
            <p:nvCxnSpPr>
              <p:cNvPr id="23" name="Straight Connector 22"/>
              <p:cNvCxnSpPr/>
              <p:nvPr/>
            </p:nvCxnSpPr>
            <p:spPr>
              <a:xfrm flipH="1">
                <a:off x="3176240" y="3734821"/>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375345" y="4083697"/>
                <a:ext cx="409151" cy="307777"/>
              </a:xfrm>
              <a:prstGeom prst="rect">
                <a:avLst/>
              </a:prstGeom>
              <a:noFill/>
            </p:spPr>
            <p:txBody>
              <a:bodyPr wrap="none" rtlCol="0">
                <a:spAutoFit/>
              </a:bodyPr>
              <a:lstStyle/>
              <a:p>
                <a:pPr algn="ctr"/>
                <a:r>
                  <a:rPr lang="en-US" sz="1400" dirty="0" smtClean="0"/>
                  <a:t>TA</a:t>
                </a:r>
                <a:endParaRPr lang="en-US" sz="1400" dirty="0"/>
              </a:p>
            </p:txBody>
          </p:sp>
          <p:cxnSp>
            <p:nvCxnSpPr>
              <p:cNvPr id="25" name="Straight Connector 24"/>
              <p:cNvCxnSpPr/>
              <p:nvPr/>
            </p:nvCxnSpPr>
            <p:spPr>
              <a:xfrm flipH="1">
                <a:off x="3938240" y="36950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702444" y="3810505"/>
                <a:ext cx="917238" cy="738664"/>
              </a:xfrm>
              <a:prstGeom prst="rect">
                <a:avLst/>
              </a:prstGeom>
              <a:noFill/>
            </p:spPr>
            <p:txBody>
              <a:bodyPr wrap="none" rtlCol="0">
                <a:spAutoFit/>
              </a:bodyPr>
              <a:lstStyle/>
              <a:p>
                <a:pPr algn="ctr"/>
                <a:r>
                  <a:rPr lang="en-US" sz="1400" dirty="0" smtClean="0">
                    <a:solidFill>
                      <a:srgbClr val="0000FF"/>
                    </a:solidFill>
                  </a:rPr>
                  <a:t>Sounding </a:t>
                </a:r>
              </a:p>
              <a:p>
                <a:pPr algn="ctr"/>
                <a:r>
                  <a:rPr lang="en-US" sz="1400" dirty="0" smtClean="0">
                    <a:solidFill>
                      <a:srgbClr val="0000FF"/>
                    </a:solidFill>
                  </a:rPr>
                  <a:t>Dialog </a:t>
                </a:r>
              </a:p>
              <a:p>
                <a:pPr algn="ctr"/>
                <a:r>
                  <a:rPr lang="en-US" sz="1400" dirty="0" smtClean="0">
                    <a:solidFill>
                      <a:srgbClr val="0000FF"/>
                    </a:solidFill>
                  </a:rPr>
                  <a:t>Token</a:t>
                </a:r>
                <a:endParaRPr lang="en-US" sz="1400" dirty="0">
                  <a:solidFill>
                    <a:srgbClr val="0000FF"/>
                  </a:solidFill>
                </a:endParaRPr>
              </a:p>
            </p:txBody>
          </p:sp>
          <p:cxnSp>
            <p:nvCxnSpPr>
              <p:cNvPr id="27" name="Straight Connector 26"/>
              <p:cNvCxnSpPr/>
              <p:nvPr/>
            </p:nvCxnSpPr>
            <p:spPr>
              <a:xfrm flipH="1">
                <a:off x="2490440" y="374128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658588" y="4066004"/>
                <a:ext cx="397866" cy="276999"/>
              </a:xfrm>
              <a:prstGeom prst="rect">
                <a:avLst/>
              </a:prstGeom>
              <a:noFill/>
            </p:spPr>
            <p:txBody>
              <a:bodyPr wrap="none" rtlCol="0">
                <a:spAutoFit/>
              </a:bodyPr>
              <a:lstStyle/>
              <a:p>
                <a:pPr algn="ctr"/>
                <a:r>
                  <a:rPr lang="en-CA" altLang="zh-CN" dirty="0" smtClean="0"/>
                  <a:t>RA</a:t>
                </a:r>
                <a:endParaRPr lang="zh-CN" altLang="en-US" dirty="0"/>
              </a:p>
            </p:txBody>
          </p:sp>
          <p:sp>
            <p:nvSpPr>
              <p:cNvPr id="29" name="Rectangle 27"/>
              <p:cNvSpPr>
                <a:spLocks noChangeArrowheads="1"/>
              </p:cNvSpPr>
              <p:nvPr/>
            </p:nvSpPr>
            <p:spPr bwMode="auto">
              <a:xfrm>
                <a:off x="137410" y="34445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594610" y="34445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29"/>
              <p:cNvSpPr>
                <a:spLocks noChangeArrowheads="1"/>
              </p:cNvSpPr>
              <p:nvPr/>
            </p:nvSpPr>
            <p:spPr bwMode="auto">
              <a:xfrm>
                <a:off x="899410" y="3459205"/>
                <a:ext cx="6060399" cy="20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2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33"/>
              <p:cNvSpPr>
                <a:spLocks noChangeArrowheads="1"/>
              </p:cNvSpPr>
              <p:nvPr/>
            </p:nvSpPr>
            <p:spPr bwMode="auto">
              <a:xfrm>
                <a:off x="7835459" y="34290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cxnSp>
          <p:nvCxnSpPr>
            <p:cNvPr id="35" name="Straight Connector 34"/>
            <p:cNvCxnSpPr/>
            <p:nvPr/>
          </p:nvCxnSpPr>
          <p:spPr bwMode="auto">
            <a:xfrm flipH="1">
              <a:off x="3390335" y="4814394"/>
              <a:ext cx="570916" cy="34353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6339590" y="4785858"/>
              <a:ext cx="714507" cy="35155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8" name="Rectangle 37"/>
            <p:cNvSpPr/>
            <p:nvPr/>
          </p:nvSpPr>
          <p:spPr bwMode="auto">
            <a:xfrm>
              <a:off x="3071444" y="5181600"/>
              <a:ext cx="4239022"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40" name="Straight Connector 39"/>
            <p:cNvCxnSpPr>
              <a:stCxn id="38" idx="0"/>
              <a:endCxn id="38" idx="2"/>
            </p:cNvCxnSpPr>
            <p:nvPr/>
          </p:nvCxnSpPr>
          <p:spPr bwMode="auto">
            <a:xfrm>
              <a:off x="5190955" y="51816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TextBox 40"/>
            <p:cNvSpPr txBox="1"/>
            <p:nvPr/>
          </p:nvSpPr>
          <p:spPr>
            <a:xfrm>
              <a:off x="3512184" y="5406429"/>
              <a:ext cx="1207575" cy="307777"/>
            </a:xfrm>
            <a:prstGeom prst="rect">
              <a:avLst/>
            </a:prstGeom>
            <a:noFill/>
          </p:spPr>
          <p:txBody>
            <a:bodyPr wrap="none" rtlCol="0">
              <a:spAutoFit/>
            </a:bodyPr>
            <a:lstStyle/>
            <a:p>
              <a:r>
                <a:rPr lang="en-CA" altLang="zh-CN" sz="1400" dirty="0" smtClean="0">
                  <a:solidFill>
                    <a:srgbClr val="0000FF"/>
                  </a:solidFill>
                </a:rPr>
                <a:t>NDPA Variant</a:t>
              </a:r>
              <a:endParaRPr lang="zh-CN" altLang="en-US" sz="1400" dirty="0">
                <a:solidFill>
                  <a:srgbClr val="0000FF"/>
                </a:solidFill>
              </a:endParaRPr>
            </a:p>
          </p:txBody>
        </p:sp>
        <p:sp>
          <p:nvSpPr>
            <p:cNvPr id="42" name="TextBox 41"/>
            <p:cNvSpPr txBox="1"/>
            <p:nvPr/>
          </p:nvSpPr>
          <p:spPr>
            <a:xfrm>
              <a:off x="5182211" y="5344180"/>
              <a:ext cx="2262158" cy="523220"/>
            </a:xfrm>
            <a:prstGeom prst="rect">
              <a:avLst/>
            </a:prstGeom>
            <a:noFill/>
          </p:spPr>
          <p:txBody>
            <a:bodyPr wrap="none" rtlCol="0">
              <a:spAutoFit/>
            </a:bodyPr>
            <a:lstStyle/>
            <a:p>
              <a:r>
                <a:rPr lang="en-CA" altLang="zh-CN" sz="1400" dirty="0" smtClean="0">
                  <a:solidFill>
                    <a:srgbClr val="0000FF"/>
                  </a:solidFill>
                </a:rPr>
                <a:t>Measurement Instance ID / </a:t>
              </a:r>
            </a:p>
            <a:p>
              <a:r>
                <a:rPr lang="en-CA" altLang="zh-CN" sz="1400" dirty="0" smtClean="0">
                  <a:solidFill>
                    <a:srgbClr val="0000FF"/>
                  </a:solidFill>
                </a:rPr>
                <a:t>Sounding Instance ID</a:t>
              </a:r>
              <a:endParaRPr lang="zh-CN" altLang="en-US" sz="1400" dirty="0">
                <a:solidFill>
                  <a:srgbClr val="0000FF"/>
                </a:solidFill>
              </a:endParaRPr>
            </a:p>
          </p:txBody>
        </p:sp>
        <p:sp>
          <p:nvSpPr>
            <p:cNvPr id="43" name="TextBox 42"/>
            <p:cNvSpPr txBox="1"/>
            <p:nvPr/>
          </p:nvSpPr>
          <p:spPr>
            <a:xfrm>
              <a:off x="2634305" y="5931151"/>
              <a:ext cx="476412" cy="276999"/>
            </a:xfrm>
            <a:prstGeom prst="rect">
              <a:avLst/>
            </a:prstGeom>
            <a:noFill/>
          </p:spPr>
          <p:txBody>
            <a:bodyPr wrap="none" rtlCol="0">
              <a:spAutoFit/>
            </a:bodyPr>
            <a:lstStyle/>
            <a:p>
              <a:r>
                <a:rPr lang="en-CA" altLang="zh-CN" dirty="0" smtClean="0"/>
                <a:t>Bits:</a:t>
              </a:r>
              <a:endParaRPr lang="zh-CN" altLang="en-US" dirty="0"/>
            </a:p>
          </p:txBody>
        </p:sp>
        <p:sp>
          <p:nvSpPr>
            <p:cNvPr id="44" name="TextBox 43"/>
            <p:cNvSpPr txBox="1"/>
            <p:nvPr/>
          </p:nvSpPr>
          <p:spPr>
            <a:xfrm>
              <a:off x="3969272" y="5955215"/>
              <a:ext cx="261610" cy="276999"/>
            </a:xfrm>
            <a:prstGeom prst="rect">
              <a:avLst/>
            </a:prstGeom>
            <a:noFill/>
          </p:spPr>
          <p:txBody>
            <a:bodyPr wrap="none" rtlCol="0">
              <a:spAutoFit/>
            </a:bodyPr>
            <a:lstStyle/>
            <a:p>
              <a:r>
                <a:rPr lang="en-CA" altLang="zh-CN" dirty="0" smtClean="0"/>
                <a:t>8</a:t>
              </a:r>
              <a:endParaRPr lang="zh-CN" altLang="en-US" dirty="0"/>
            </a:p>
          </p:txBody>
        </p:sp>
        <p:sp>
          <p:nvSpPr>
            <p:cNvPr id="45" name="TextBox 44"/>
            <p:cNvSpPr txBox="1"/>
            <p:nvPr/>
          </p:nvSpPr>
          <p:spPr>
            <a:xfrm>
              <a:off x="6203967" y="5955215"/>
              <a:ext cx="261610" cy="276999"/>
            </a:xfrm>
            <a:prstGeom prst="rect">
              <a:avLst/>
            </a:prstGeom>
            <a:noFill/>
          </p:spPr>
          <p:txBody>
            <a:bodyPr wrap="none" rtlCol="0">
              <a:spAutoFit/>
            </a:bodyPr>
            <a:lstStyle/>
            <a:p>
              <a:r>
                <a:rPr lang="en-CA" altLang="zh-CN" dirty="0" smtClean="0"/>
                <a:t>8</a:t>
              </a:r>
              <a:endParaRPr lang="zh-CN" altLang="en-US" dirty="0"/>
            </a:p>
          </p:txBody>
        </p:sp>
      </p:grpSp>
    </p:spTree>
    <p:extLst>
      <p:ext uri="{BB962C8B-B14F-4D97-AF65-F5344CB8AC3E}">
        <p14:creationId xmlns:p14="http://schemas.microsoft.com/office/powerpoint/2010/main" val="4219342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763000" cy="5332413"/>
          </a:xfrm>
        </p:spPr>
        <p:txBody>
          <a:bodyPr/>
          <a:lstStyle/>
          <a:p>
            <a:r>
              <a:rPr lang="en-CA" altLang="zh-CN" sz="1800" dirty="0" smtClean="0"/>
              <a:t>One of the Control Frame subtypes was already defined for </a:t>
            </a:r>
            <a:r>
              <a:rPr lang="en-CA" altLang="zh-CN" sz="1800" dirty="0"/>
              <a:t>a</a:t>
            </a:r>
            <a:r>
              <a:rPr lang="en-CA" altLang="zh-CN" sz="1800" dirty="0" smtClean="0"/>
              <a:t> generation of future control frames which is the Control Frame Extension</a:t>
            </a:r>
          </a:p>
          <a:p>
            <a:r>
              <a:rPr lang="en-CA" altLang="zh-CN" sz="1800" dirty="0" smtClean="0"/>
              <a:t>We propose to use this Control Frame Extension to create a new control frame for the NDPA of future variants and Sensing</a:t>
            </a:r>
          </a:p>
          <a:p>
            <a:r>
              <a:rPr lang="en-CA" altLang="zh-CN" sz="1800" dirty="0" smtClean="0"/>
              <a:t>The 4 bit Subtype subfield of the </a:t>
            </a:r>
            <a:r>
              <a:rPr lang="en-CA" altLang="zh-CN" sz="1800" i="1" dirty="0" smtClean="0">
                <a:solidFill>
                  <a:srgbClr val="CC00FF"/>
                </a:solidFill>
              </a:rPr>
              <a:t>Frame Control Field </a:t>
            </a:r>
            <a:r>
              <a:rPr lang="en-CA" altLang="zh-CN" sz="1800" dirty="0" smtClean="0"/>
              <a:t>in the MAC header is set to 0110, which indicates the Control Frame Extension frame. The following format is an example of a new NDPA frame using the </a:t>
            </a:r>
            <a:r>
              <a:rPr lang="en-CA" altLang="zh-CN" sz="1800" dirty="0"/>
              <a:t>Control Frame Extension </a:t>
            </a:r>
            <a:endParaRPr lang="en-CA" altLang="zh-CN" sz="1800" dirty="0" smtClean="0"/>
          </a:p>
          <a:p>
            <a:pPr lvl="1"/>
            <a:r>
              <a:rPr lang="en-CA" altLang="zh-CN" sz="1600" dirty="0" smtClean="0"/>
              <a:t>One of the Extended subtypes in the </a:t>
            </a:r>
            <a:r>
              <a:rPr lang="en-CA" altLang="zh-CN" sz="1600" b="1" i="1" dirty="0" smtClean="0">
                <a:solidFill>
                  <a:srgbClr val="CC00FF"/>
                </a:solidFill>
              </a:rPr>
              <a:t>Control Frame Extension subfield </a:t>
            </a:r>
            <a:r>
              <a:rPr lang="en-CA" altLang="zh-CN" sz="1600" dirty="0" smtClean="0"/>
              <a:t>indicates the New NDPA frame type</a:t>
            </a:r>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6" name="Title 1"/>
          <p:cNvSpPr>
            <a:spLocks noGrp="1"/>
          </p:cNvSpPr>
          <p:nvPr>
            <p:ph type="title"/>
          </p:nvPr>
        </p:nvSpPr>
        <p:spPr>
          <a:xfrm>
            <a:off x="0" y="533400"/>
            <a:ext cx="9144000" cy="609600"/>
          </a:xfrm>
        </p:spPr>
        <p:txBody>
          <a:bodyPr/>
          <a:lstStyle/>
          <a:p>
            <a:pPr algn="l"/>
            <a:r>
              <a:rPr lang="en-CA" altLang="zh-CN" sz="2300" dirty="0" smtClean="0">
                <a:solidFill>
                  <a:schemeClr val="tx1"/>
                </a:solidFill>
              </a:rPr>
              <a:t>Option 2-A: Define a new control frame with Control Frame Extension</a:t>
            </a:r>
            <a:endParaRPr lang="zh-CN" altLang="en-US" sz="2300" dirty="0">
              <a:solidFill>
                <a:schemeClr val="tx1"/>
              </a:solidFill>
            </a:endParaRPr>
          </a:p>
        </p:txBody>
      </p:sp>
      <p:grpSp>
        <p:nvGrpSpPr>
          <p:cNvPr id="77" name="Group 76"/>
          <p:cNvGrpSpPr/>
          <p:nvPr/>
        </p:nvGrpSpPr>
        <p:grpSpPr>
          <a:xfrm>
            <a:off x="18738" y="3657600"/>
            <a:ext cx="8988477" cy="2735252"/>
            <a:chOff x="18738" y="3657600"/>
            <a:chExt cx="8988477" cy="2735252"/>
          </a:xfrm>
        </p:grpSpPr>
        <p:sp>
          <p:nvSpPr>
            <p:cNvPr id="8" name="Rectangle 7"/>
            <p:cNvSpPr/>
            <p:nvPr/>
          </p:nvSpPr>
          <p:spPr>
            <a:xfrm>
              <a:off x="91815" y="3948782"/>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H="1">
              <a:off x="1508384" y="397284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4509" y="4170280"/>
              <a:ext cx="753732" cy="523220"/>
            </a:xfrm>
            <a:prstGeom prst="rect">
              <a:avLst/>
            </a:prstGeom>
            <a:noFill/>
          </p:spPr>
          <p:txBody>
            <a:bodyPr wrap="none" rtlCol="0">
              <a:spAutoFit/>
            </a:bodyPr>
            <a:lstStyle/>
            <a:p>
              <a:pPr algn="ctr"/>
              <a:r>
                <a:rPr lang="en-US" sz="1400" b="1" i="1" dirty="0" smtClean="0">
                  <a:solidFill>
                    <a:srgbClr val="CC00FF"/>
                  </a:solidFill>
                </a:rPr>
                <a:t>Frame</a:t>
              </a:r>
            </a:p>
            <a:p>
              <a:pPr algn="ctr"/>
              <a:r>
                <a:rPr lang="en-CA" sz="1400" b="1" i="1" dirty="0" smtClean="0">
                  <a:solidFill>
                    <a:srgbClr val="CC00FF"/>
                  </a:solidFill>
                </a:rPr>
                <a:t>Control</a:t>
              </a:r>
              <a:endParaRPr lang="en-US" sz="1400" b="1" i="1" dirty="0">
                <a:solidFill>
                  <a:srgbClr val="CC00FF"/>
                </a:solidFill>
              </a:endParaRPr>
            </a:p>
          </p:txBody>
        </p:sp>
        <p:cxnSp>
          <p:nvCxnSpPr>
            <p:cNvPr id="13" name="Straight Connector 12"/>
            <p:cNvCxnSpPr/>
            <p:nvPr/>
          </p:nvCxnSpPr>
          <p:spPr>
            <a:xfrm flipH="1">
              <a:off x="7207342" y="398783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331471" y="4266971"/>
              <a:ext cx="1272913" cy="369332"/>
            </a:xfrm>
            <a:prstGeom prst="rect">
              <a:avLst/>
            </a:prstGeom>
            <a:noFill/>
          </p:spPr>
          <p:txBody>
            <a:bodyPr wrap="none" rtlCol="0">
              <a:spAutoFit/>
            </a:bodyPr>
            <a:lstStyle/>
            <a:p>
              <a:r>
                <a:rPr lang="en-US" dirty="0" smtClean="0"/>
                <a:t>STA Info # 1</a:t>
              </a:r>
              <a:endParaRPr lang="en-US" dirty="0"/>
            </a:p>
          </p:txBody>
        </p:sp>
        <p:cxnSp>
          <p:nvCxnSpPr>
            <p:cNvPr id="15" name="Straight Connector 14"/>
            <p:cNvCxnSpPr/>
            <p:nvPr/>
          </p:nvCxnSpPr>
          <p:spPr>
            <a:xfrm flipH="1">
              <a:off x="7588342" y="394438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8426542" y="393682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530872" y="4230782"/>
              <a:ext cx="1277722" cy="369332"/>
            </a:xfrm>
            <a:prstGeom prst="rect">
              <a:avLst/>
            </a:prstGeom>
            <a:noFill/>
          </p:spPr>
          <p:txBody>
            <a:bodyPr wrap="none" rtlCol="0">
              <a:spAutoFit/>
            </a:bodyPr>
            <a:lstStyle/>
            <a:p>
              <a:r>
                <a:rPr lang="en-US" dirty="0" smtClean="0"/>
                <a:t>STA Info # n</a:t>
              </a:r>
              <a:endParaRPr lang="en-US" dirty="0"/>
            </a:p>
          </p:txBody>
        </p:sp>
        <p:cxnSp>
          <p:nvCxnSpPr>
            <p:cNvPr id="18" name="Straight Connector 17"/>
            <p:cNvCxnSpPr/>
            <p:nvPr/>
          </p:nvCxnSpPr>
          <p:spPr>
            <a:xfrm>
              <a:off x="7303594" y="4405631"/>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452571" y="4230782"/>
              <a:ext cx="457176" cy="276999"/>
            </a:xfrm>
            <a:prstGeom prst="rect">
              <a:avLst/>
            </a:prstGeom>
            <a:noFill/>
          </p:spPr>
          <p:txBody>
            <a:bodyPr wrap="none" rtlCol="0">
              <a:spAutoFit/>
            </a:bodyPr>
            <a:lstStyle/>
            <a:p>
              <a:r>
                <a:rPr lang="en-US" dirty="0" smtClean="0"/>
                <a:t>FCS</a:t>
              </a:r>
              <a:endParaRPr lang="en-US" dirty="0"/>
            </a:p>
          </p:txBody>
        </p:sp>
        <p:cxnSp>
          <p:nvCxnSpPr>
            <p:cNvPr id="20" name="Straight Connector 19"/>
            <p:cNvCxnSpPr/>
            <p:nvPr/>
          </p:nvCxnSpPr>
          <p:spPr>
            <a:xfrm flipH="1">
              <a:off x="6369142" y="394530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569618" y="4265927"/>
              <a:ext cx="822661" cy="307777"/>
            </a:xfrm>
            <a:prstGeom prst="rect">
              <a:avLst/>
            </a:prstGeom>
            <a:noFill/>
          </p:spPr>
          <p:txBody>
            <a:bodyPr wrap="none" rtlCol="0">
              <a:spAutoFit/>
            </a:bodyPr>
            <a:lstStyle/>
            <a:p>
              <a:pPr algn="ctr"/>
              <a:r>
                <a:rPr lang="en-CA" sz="1400" dirty="0" smtClean="0"/>
                <a:t>Duration</a:t>
              </a:r>
              <a:endParaRPr lang="en-US" sz="1400" dirty="0" smtClean="0"/>
            </a:p>
          </p:txBody>
        </p:sp>
        <p:cxnSp>
          <p:nvCxnSpPr>
            <p:cNvPr id="24" name="Straight Connector 23"/>
            <p:cNvCxnSpPr/>
            <p:nvPr/>
          </p:nvCxnSpPr>
          <p:spPr>
            <a:xfrm flipH="1">
              <a:off x="3184358" y="3963421"/>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383463" y="4312297"/>
              <a:ext cx="409151" cy="307777"/>
            </a:xfrm>
            <a:prstGeom prst="rect">
              <a:avLst/>
            </a:prstGeom>
            <a:noFill/>
          </p:spPr>
          <p:txBody>
            <a:bodyPr wrap="none" rtlCol="0">
              <a:spAutoFit/>
            </a:bodyPr>
            <a:lstStyle/>
            <a:p>
              <a:pPr algn="ctr"/>
              <a:r>
                <a:rPr lang="en-US" sz="1400" dirty="0" smtClean="0"/>
                <a:t>TA</a:t>
              </a:r>
              <a:endParaRPr lang="en-US" sz="1400" dirty="0"/>
            </a:p>
          </p:txBody>
        </p:sp>
        <p:cxnSp>
          <p:nvCxnSpPr>
            <p:cNvPr id="26" name="Straight Connector 25"/>
            <p:cNvCxnSpPr/>
            <p:nvPr/>
          </p:nvCxnSpPr>
          <p:spPr>
            <a:xfrm flipH="1">
              <a:off x="3946358" y="39236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724400" y="4052731"/>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28" name="Straight Connector 27"/>
            <p:cNvCxnSpPr/>
            <p:nvPr/>
          </p:nvCxnSpPr>
          <p:spPr>
            <a:xfrm flipH="1">
              <a:off x="2498558" y="396988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666706" y="4294604"/>
              <a:ext cx="397866" cy="276999"/>
            </a:xfrm>
            <a:prstGeom prst="rect">
              <a:avLst/>
            </a:prstGeom>
            <a:noFill/>
          </p:spPr>
          <p:txBody>
            <a:bodyPr wrap="none" rtlCol="0">
              <a:spAutoFit/>
            </a:bodyPr>
            <a:lstStyle/>
            <a:p>
              <a:pPr algn="ctr"/>
              <a:r>
                <a:rPr lang="en-CA" altLang="zh-CN" dirty="0" smtClean="0"/>
                <a:t>RA</a:t>
              </a:r>
              <a:endParaRPr lang="zh-CN" altLang="en-US" dirty="0"/>
            </a:p>
          </p:txBody>
        </p:sp>
        <p:sp>
          <p:nvSpPr>
            <p:cNvPr id="30" name="Rectangle 27"/>
            <p:cNvSpPr>
              <a:spLocks noChangeArrowheads="1"/>
            </p:cNvSpPr>
            <p:nvPr/>
          </p:nvSpPr>
          <p:spPr bwMode="auto">
            <a:xfrm>
              <a:off x="76200" y="36731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28"/>
            <p:cNvSpPr>
              <a:spLocks noChangeArrowheads="1"/>
            </p:cNvSpPr>
            <p:nvPr/>
          </p:nvSpPr>
          <p:spPr bwMode="auto">
            <a:xfrm>
              <a:off x="533400" y="36731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733426" y="3688237"/>
              <a:ext cx="623450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2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33"/>
            <p:cNvSpPr>
              <a:spLocks noChangeArrowheads="1"/>
            </p:cNvSpPr>
            <p:nvPr/>
          </p:nvSpPr>
          <p:spPr bwMode="auto">
            <a:xfrm>
              <a:off x="7843577" y="36576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36" name="Straight Connector 35"/>
            <p:cNvCxnSpPr/>
            <p:nvPr/>
          </p:nvCxnSpPr>
          <p:spPr bwMode="auto">
            <a:xfrm>
              <a:off x="3946358" y="4889853"/>
              <a:ext cx="1452562" cy="30793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6369142" y="4870817"/>
              <a:ext cx="2435742" cy="32696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8" name="Rectangle 37"/>
            <p:cNvSpPr/>
            <p:nvPr/>
          </p:nvSpPr>
          <p:spPr bwMode="auto">
            <a:xfrm>
              <a:off x="5345624" y="5197786"/>
              <a:ext cx="3459259"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9" name="Straight Connector 38"/>
            <p:cNvCxnSpPr/>
            <p:nvPr/>
          </p:nvCxnSpPr>
          <p:spPr bwMode="auto">
            <a:xfrm>
              <a:off x="6599420" y="5197786"/>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0" name="TextBox 39"/>
            <p:cNvSpPr txBox="1"/>
            <p:nvPr/>
          </p:nvSpPr>
          <p:spPr>
            <a:xfrm>
              <a:off x="5345625" y="5422615"/>
              <a:ext cx="1207575" cy="307777"/>
            </a:xfrm>
            <a:prstGeom prst="rect">
              <a:avLst/>
            </a:prstGeom>
            <a:noFill/>
          </p:spPr>
          <p:txBody>
            <a:bodyPr wrap="none" rtlCol="0">
              <a:spAutoFit/>
            </a:bodyPr>
            <a:lstStyle/>
            <a:p>
              <a:r>
                <a:rPr lang="en-CA" altLang="zh-CN" sz="1400" dirty="0" smtClean="0">
                  <a:solidFill>
                    <a:srgbClr val="0000FF"/>
                  </a:solidFill>
                </a:rPr>
                <a:t>NDPA Variant</a:t>
              </a:r>
              <a:endParaRPr lang="zh-CN" altLang="en-US" sz="1400" dirty="0">
                <a:solidFill>
                  <a:srgbClr val="0000FF"/>
                </a:solidFill>
              </a:endParaRPr>
            </a:p>
          </p:txBody>
        </p:sp>
        <p:sp>
          <p:nvSpPr>
            <p:cNvPr id="42" name="TextBox 41"/>
            <p:cNvSpPr txBox="1"/>
            <p:nvPr/>
          </p:nvSpPr>
          <p:spPr>
            <a:xfrm>
              <a:off x="5238588" y="5947337"/>
              <a:ext cx="476412" cy="276999"/>
            </a:xfrm>
            <a:prstGeom prst="rect">
              <a:avLst/>
            </a:prstGeom>
            <a:noFill/>
          </p:spPr>
          <p:txBody>
            <a:bodyPr wrap="none" rtlCol="0">
              <a:spAutoFit/>
            </a:bodyPr>
            <a:lstStyle/>
            <a:p>
              <a:r>
                <a:rPr lang="en-CA" altLang="zh-CN" dirty="0" smtClean="0"/>
                <a:t>Bits:</a:t>
              </a:r>
              <a:endParaRPr lang="zh-CN" altLang="en-US" dirty="0"/>
            </a:p>
          </p:txBody>
        </p:sp>
        <p:sp>
          <p:nvSpPr>
            <p:cNvPr id="43" name="TextBox 42"/>
            <p:cNvSpPr txBox="1"/>
            <p:nvPr/>
          </p:nvSpPr>
          <p:spPr>
            <a:xfrm>
              <a:off x="5910590" y="5971401"/>
              <a:ext cx="261610" cy="276999"/>
            </a:xfrm>
            <a:prstGeom prst="rect">
              <a:avLst/>
            </a:prstGeom>
            <a:noFill/>
          </p:spPr>
          <p:txBody>
            <a:bodyPr wrap="none" rtlCol="0">
              <a:spAutoFit/>
            </a:bodyPr>
            <a:lstStyle/>
            <a:p>
              <a:r>
                <a:rPr lang="en-CA" altLang="zh-CN" dirty="0" smtClean="0"/>
                <a:t>8</a:t>
              </a:r>
              <a:endParaRPr lang="zh-CN" altLang="en-US" dirty="0"/>
            </a:p>
          </p:txBody>
        </p:sp>
        <p:sp>
          <p:nvSpPr>
            <p:cNvPr id="44" name="TextBox 43"/>
            <p:cNvSpPr txBox="1"/>
            <p:nvPr/>
          </p:nvSpPr>
          <p:spPr>
            <a:xfrm>
              <a:off x="7696200" y="5971401"/>
              <a:ext cx="261610" cy="276999"/>
            </a:xfrm>
            <a:prstGeom prst="rect">
              <a:avLst/>
            </a:prstGeom>
            <a:noFill/>
          </p:spPr>
          <p:txBody>
            <a:bodyPr wrap="none" rtlCol="0">
              <a:spAutoFit/>
            </a:bodyPr>
            <a:lstStyle/>
            <a:p>
              <a:r>
                <a:rPr lang="en-CA" altLang="zh-CN" dirty="0" smtClean="0"/>
                <a:t>8</a:t>
              </a:r>
              <a:endParaRPr lang="zh-CN" altLang="en-US" dirty="0"/>
            </a:p>
          </p:txBody>
        </p:sp>
        <p:sp>
          <p:nvSpPr>
            <p:cNvPr id="46" name="TextBox 45"/>
            <p:cNvSpPr txBox="1"/>
            <p:nvPr/>
          </p:nvSpPr>
          <p:spPr>
            <a:xfrm>
              <a:off x="6653242" y="5304020"/>
              <a:ext cx="2262158" cy="523220"/>
            </a:xfrm>
            <a:prstGeom prst="rect">
              <a:avLst/>
            </a:prstGeom>
            <a:noFill/>
          </p:spPr>
          <p:txBody>
            <a:bodyPr wrap="none" rtlCol="0">
              <a:spAutoFit/>
            </a:bodyPr>
            <a:lstStyle/>
            <a:p>
              <a:r>
                <a:rPr lang="en-CA" altLang="zh-CN" sz="1400" dirty="0" smtClean="0">
                  <a:solidFill>
                    <a:srgbClr val="0000FF"/>
                  </a:solidFill>
                </a:rPr>
                <a:t>Measurement Instance ID / </a:t>
              </a:r>
            </a:p>
            <a:p>
              <a:r>
                <a:rPr lang="en-CA" altLang="zh-CN" sz="1400" dirty="0" smtClean="0">
                  <a:solidFill>
                    <a:srgbClr val="0000FF"/>
                  </a:solidFill>
                </a:rPr>
                <a:t>Sounding Instance ID</a:t>
              </a:r>
              <a:endParaRPr lang="zh-CN" altLang="en-US" sz="1400" dirty="0">
                <a:solidFill>
                  <a:srgbClr val="0000FF"/>
                </a:solidFill>
              </a:endParaRPr>
            </a:p>
          </p:txBody>
        </p:sp>
        <p:sp>
          <p:nvSpPr>
            <p:cNvPr id="49" name="Rectangle 48"/>
            <p:cNvSpPr/>
            <p:nvPr/>
          </p:nvSpPr>
          <p:spPr bwMode="auto">
            <a:xfrm>
              <a:off x="91816" y="5334000"/>
              <a:ext cx="4698202"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51" name="Straight Connector 50"/>
            <p:cNvCxnSpPr/>
            <p:nvPr/>
          </p:nvCxnSpPr>
          <p:spPr bwMode="auto">
            <a:xfrm>
              <a:off x="91816" y="4870817"/>
              <a:ext cx="15392" cy="46318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4" name="Straight Connector 53"/>
            <p:cNvCxnSpPr/>
            <p:nvPr/>
          </p:nvCxnSpPr>
          <p:spPr bwMode="auto">
            <a:xfrm>
              <a:off x="1524426" y="4896320"/>
              <a:ext cx="3263216" cy="4376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Straight Connector 57"/>
            <p:cNvCxnSpPr/>
            <p:nvPr/>
          </p:nvCxnSpPr>
          <p:spPr bwMode="auto">
            <a:xfrm>
              <a:off x="7620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Straight Connector 58"/>
            <p:cNvCxnSpPr/>
            <p:nvPr/>
          </p:nvCxnSpPr>
          <p:spPr bwMode="auto">
            <a:xfrm>
              <a:off x="14478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p:cNvCxnSpPr/>
            <p:nvPr/>
          </p:nvCxnSpPr>
          <p:spPr bwMode="auto">
            <a:xfrm>
              <a:off x="22098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p:cNvCxnSpPr/>
            <p:nvPr/>
          </p:nvCxnSpPr>
          <p:spPr bwMode="auto">
            <a:xfrm>
              <a:off x="30480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TextBox 61"/>
            <p:cNvSpPr txBox="1"/>
            <p:nvPr/>
          </p:nvSpPr>
          <p:spPr>
            <a:xfrm>
              <a:off x="18738" y="6109900"/>
              <a:ext cx="364202" cy="276999"/>
            </a:xfrm>
            <a:prstGeom prst="rect">
              <a:avLst/>
            </a:prstGeom>
            <a:noFill/>
          </p:spPr>
          <p:txBody>
            <a:bodyPr wrap="none" rtlCol="0">
              <a:spAutoFit/>
            </a:bodyPr>
            <a:lstStyle/>
            <a:p>
              <a:r>
                <a:rPr lang="en-CA" altLang="zh-CN" dirty="0" smtClean="0"/>
                <a:t>B0</a:t>
              </a:r>
              <a:endParaRPr lang="zh-CN" altLang="en-US" dirty="0"/>
            </a:p>
          </p:txBody>
        </p:sp>
        <p:sp>
          <p:nvSpPr>
            <p:cNvPr id="63" name="TextBox 62"/>
            <p:cNvSpPr txBox="1"/>
            <p:nvPr/>
          </p:nvSpPr>
          <p:spPr>
            <a:xfrm>
              <a:off x="443524" y="6112051"/>
              <a:ext cx="364202" cy="276999"/>
            </a:xfrm>
            <a:prstGeom prst="rect">
              <a:avLst/>
            </a:prstGeom>
            <a:noFill/>
          </p:spPr>
          <p:txBody>
            <a:bodyPr wrap="none" rtlCol="0">
              <a:spAutoFit/>
            </a:bodyPr>
            <a:lstStyle/>
            <a:p>
              <a:r>
                <a:rPr lang="en-CA" altLang="zh-CN" dirty="0" smtClean="0"/>
                <a:t>B1</a:t>
              </a:r>
              <a:endParaRPr lang="zh-CN" altLang="en-US" dirty="0"/>
            </a:p>
          </p:txBody>
        </p:sp>
        <p:sp>
          <p:nvSpPr>
            <p:cNvPr id="64" name="TextBox 63"/>
            <p:cNvSpPr txBox="1"/>
            <p:nvPr/>
          </p:nvSpPr>
          <p:spPr>
            <a:xfrm>
              <a:off x="736319" y="6113702"/>
              <a:ext cx="364202" cy="276999"/>
            </a:xfrm>
            <a:prstGeom prst="rect">
              <a:avLst/>
            </a:prstGeom>
            <a:noFill/>
          </p:spPr>
          <p:txBody>
            <a:bodyPr wrap="none" rtlCol="0">
              <a:spAutoFit/>
            </a:bodyPr>
            <a:lstStyle/>
            <a:p>
              <a:r>
                <a:rPr lang="en-CA" altLang="zh-CN" dirty="0" smtClean="0"/>
                <a:t>B2</a:t>
              </a:r>
              <a:endParaRPr lang="zh-CN" altLang="en-US" dirty="0"/>
            </a:p>
          </p:txBody>
        </p:sp>
        <p:sp>
          <p:nvSpPr>
            <p:cNvPr id="65" name="TextBox 64"/>
            <p:cNvSpPr txBox="1"/>
            <p:nvPr/>
          </p:nvSpPr>
          <p:spPr>
            <a:xfrm>
              <a:off x="1161105" y="6115853"/>
              <a:ext cx="364202" cy="276999"/>
            </a:xfrm>
            <a:prstGeom prst="rect">
              <a:avLst/>
            </a:prstGeom>
            <a:noFill/>
          </p:spPr>
          <p:txBody>
            <a:bodyPr wrap="none" rtlCol="0">
              <a:spAutoFit/>
            </a:bodyPr>
            <a:lstStyle/>
            <a:p>
              <a:r>
                <a:rPr lang="en-CA" altLang="zh-CN" dirty="0" smtClean="0"/>
                <a:t>B3</a:t>
              </a:r>
              <a:endParaRPr lang="zh-CN" altLang="en-US" dirty="0"/>
            </a:p>
          </p:txBody>
        </p:sp>
        <p:sp>
          <p:nvSpPr>
            <p:cNvPr id="66" name="TextBox 65"/>
            <p:cNvSpPr txBox="1"/>
            <p:nvPr/>
          </p:nvSpPr>
          <p:spPr>
            <a:xfrm>
              <a:off x="1445516" y="6096000"/>
              <a:ext cx="364202" cy="276999"/>
            </a:xfrm>
            <a:prstGeom prst="rect">
              <a:avLst/>
            </a:prstGeom>
            <a:noFill/>
          </p:spPr>
          <p:txBody>
            <a:bodyPr wrap="none" rtlCol="0">
              <a:spAutoFit/>
            </a:bodyPr>
            <a:lstStyle/>
            <a:p>
              <a:r>
                <a:rPr lang="en-CA" altLang="zh-CN" dirty="0" smtClean="0"/>
                <a:t>B4</a:t>
              </a:r>
              <a:endParaRPr lang="zh-CN" altLang="en-US" dirty="0"/>
            </a:p>
          </p:txBody>
        </p:sp>
        <p:sp>
          <p:nvSpPr>
            <p:cNvPr id="67" name="TextBox 66"/>
            <p:cNvSpPr txBox="1"/>
            <p:nvPr/>
          </p:nvSpPr>
          <p:spPr>
            <a:xfrm>
              <a:off x="1870302" y="6098151"/>
              <a:ext cx="364202" cy="276999"/>
            </a:xfrm>
            <a:prstGeom prst="rect">
              <a:avLst/>
            </a:prstGeom>
            <a:noFill/>
          </p:spPr>
          <p:txBody>
            <a:bodyPr wrap="none" rtlCol="0">
              <a:spAutoFit/>
            </a:bodyPr>
            <a:lstStyle/>
            <a:p>
              <a:r>
                <a:rPr lang="en-CA" altLang="zh-CN" dirty="0" smtClean="0"/>
                <a:t>B7</a:t>
              </a:r>
              <a:endParaRPr lang="zh-CN" altLang="en-US" dirty="0"/>
            </a:p>
          </p:txBody>
        </p:sp>
        <p:sp>
          <p:nvSpPr>
            <p:cNvPr id="68" name="TextBox 67"/>
            <p:cNvSpPr txBox="1"/>
            <p:nvPr/>
          </p:nvSpPr>
          <p:spPr>
            <a:xfrm>
              <a:off x="2150398" y="6079933"/>
              <a:ext cx="364202" cy="276999"/>
            </a:xfrm>
            <a:prstGeom prst="rect">
              <a:avLst/>
            </a:prstGeom>
            <a:noFill/>
          </p:spPr>
          <p:txBody>
            <a:bodyPr wrap="none" rtlCol="0">
              <a:spAutoFit/>
            </a:bodyPr>
            <a:lstStyle/>
            <a:p>
              <a:r>
                <a:rPr lang="en-CA" altLang="zh-CN" dirty="0" smtClean="0"/>
                <a:t>B8</a:t>
              </a:r>
              <a:endParaRPr lang="zh-CN" altLang="en-US" dirty="0"/>
            </a:p>
          </p:txBody>
        </p:sp>
        <p:sp>
          <p:nvSpPr>
            <p:cNvPr id="69" name="TextBox 68"/>
            <p:cNvSpPr txBox="1"/>
            <p:nvPr/>
          </p:nvSpPr>
          <p:spPr>
            <a:xfrm>
              <a:off x="2667000" y="6082084"/>
              <a:ext cx="435440" cy="276999"/>
            </a:xfrm>
            <a:prstGeom prst="rect">
              <a:avLst/>
            </a:prstGeom>
            <a:noFill/>
          </p:spPr>
          <p:txBody>
            <a:bodyPr wrap="none" rtlCol="0">
              <a:spAutoFit/>
            </a:bodyPr>
            <a:lstStyle/>
            <a:p>
              <a:r>
                <a:rPr lang="en-CA" altLang="zh-CN" dirty="0" smtClean="0"/>
                <a:t>B11</a:t>
              </a:r>
              <a:endParaRPr lang="zh-CN" altLang="en-US" dirty="0"/>
            </a:p>
          </p:txBody>
        </p:sp>
        <p:sp>
          <p:nvSpPr>
            <p:cNvPr id="70" name="TextBox 69"/>
            <p:cNvSpPr txBox="1"/>
            <p:nvPr/>
          </p:nvSpPr>
          <p:spPr>
            <a:xfrm>
              <a:off x="3048000" y="6079933"/>
              <a:ext cx="441146" cy="276999"/>
            </a:xfrm>
            <a:prstGeom prst="rect">
              <a:avLst/>
            </a:prstGeom>
            <a:noFill/>
          </p:spPr>
          <p:txBody>
            <a:bodyPr wrap="none" rtlCol="0">
              <a:spAutoFit/>
            </a:bodyPr>
            <a:lstStyle/>
            <a:p>
              <a:r>
                <a:rPr lang="en-CA" altLang="zh-CN" dirty="0" smtClean="0"/>
                <a:t>B12</a:t>
              </a:r>
              <a:endParaRPr lang="zh-CN" altLang="en-US" dirty="0"/>
            </a:p>
          </p:txBody>
        </p:sp>
        <p:sp>
          <p:nvSpPr>
            <p:cNvPr id="71" name="TextBox 70"/>
            <p:cNvSpPr txBox="1"/>
            <p:nvPr/>
          </p:nvSpPr>
          <p:spPr>
            <a:xfrm>
              <a:off x="4495800" y="6082084"/>
              <a:ext cx="441146" cy="276999"/>
            </a:xfrm>
            <a:prstGeom prst="rect">
              <a:avLst/>
            </a:prstGeom>
            <a:noFill/>
          </p:spPr>
          <p:txBody>
            <a:bodyPr wrap="none" rtlCol="0">
              <a:spAutoFit/>
            </a:bodyPr>
            <a:lstStyle/>
            <a:p>
              <a:r>
                <a:rPr lang="en-CA" altLang="zh-CN" dirty="0" smtClean="0"/>
                <a:t>B15</a:t>
              </a:r>
              <a:endParaRPr lang="zh-CN" altLang="en-US" dirty="0"/>
            </a:p>
          </p:txBody>
        </p:sp>
        <p:sp>
          <p:nvSpPr>
            <p:cNvPr id="72" name="TextBox 71"/>
            <p:cNvSpPr txBox="1"/>
            <p:nvPr/>
          </p:nvSpPr>
          <p:spPr>
            <a:xfrm>
              <a:off x="91815" y="5499559"/>
              <a:ext cx="707245" cy="461665"/>
            </a:xfrm>
            <a:prstGeom prst="rect">
              <a:avLst/>
            </a:prstGeom>
            <a:noFill/>
          </p:spPr>
          <p:txBody>
            <a:bodyPr wrap="none" rtlCol="0">
              <a:spAutoFit/>
            </a:bodyPr>
            <a:lstStyle/>
            <a:p>
              <a:r>
                <a:rPr lang="en-CA" altLang="zh-CN" dirty="0" smtClean="0"/>
                <a:t>Protocol</a:t>
              </a:r>
            </a:p>
            <a:p>
              <a:r>
                <a:rPr lang="en-CA" altLang="zh-CN" dirty="0" smtClean="0"/>
                <a:t>Version</a:t>
              </a:r>
              <a:endParaRPr lang="zh-CN" altLang="en-US" dirty="0"/>
            </a:p>
          </p:txBody>
        </p:sp>
        <p:sp>
          <p:nvSpPr>
            <p:cNvPr id="73" name="TextBox 72"/>
            <p:cNvSpPr txBox="1"/>
            <p:nvPr/>
          </p:nvSpPr>
          <p:spPr>
            <a:xfrm>
              <a:off x="883077" y="5576500"/>
              <a:ext cx="491288" cy="276999"/>
            </a:xfrm>
            <a:prstGeom prst="rect">
              <a:avLst/>
            </a:prstGeom>
            <a:noFill/>
          </p:spPr>
          <p:txBody>
            <a:bodyPr wrap="none" rtlCol="0">
              <a:spAutoFit/>
            </a:bodyPr>
            <a:lstStyle/>
            <a:p>
              <a:r>
                <a:rPr lang="en-CA" altLang="zh-CN" dirty="0" smtClean="0"/>
                <a:t>Type</a:t>
              </a:r>
              <a:endParaRPr lang="zh-CN" altLang="en-US" dirty="0"/>
            </a:p>
          </p:txBody>
        </p:sp>
        <p:sp>
          <p:nvSpPr>
            <p:cNvPr id="74" name="TextBox 73"/>
            <p:cNvSpPr txBox="1"/>
            <p:nvPr/>
          </p:nvSpPr>
          <p:spPr>
            <a:xfrm>
              <a:off x="1505198" y="5577590"/>
              <a:ext cx="689612" cy="461665"/>
            </a:xfrm>
            <a:prstGeom prst="rect">
              <a:avLst/>
            </a:prstGeom>
            <a:noFill/>
          </p:spPr>
          <p:txBody>
            <a:bodyPr wrap="none" rtlCol="0">
              <a:spAutoFit/>
            </a:bodyPr>
            <a:lstStyle/>
            <a:p>
              <a:pPr algn="ctr"/>
              <a:r>
                <a:rPr lang="en-CA" altLang="zh-CN" dirty="0" smtClean="0"/>
                <a:t>Subtype</a:t>
              </a:r>
            </a:p>
            <a:p>
              <a:pPr algn="ctr"/>
              <a:r>
                <a:rPr lang="en-CA" altLang="zh-CN" dirty="0" smtClean="0"/>
                <a:t>(0110)</a:t>
              </a:r>
              <a:endParaRPr lang="zh-CN" altLang="en-US" dirty="0"/>
            </a:p>
          </p:txBody>
        </p:sp>
        <p:sp>
          <p:nvSpPr>
            <p:cNvPr id="75" name="TextBox 74"/>
            <p:cNvSpPr txBox="1"/>
            <p:nvPr/>
          </p:nvSpPr>
          <p:spPr>
            <a:xfrm>
              <a:off x="2212768" y="5410892"/>
              <a:ext cx="825868" cy="646331"/>
            </a:xfrm>
            <a:prstGeom prst="rect">
              <a:avLst/>
            </a:prstGeom>
            <a:noFill/>
          </p:spPr>
          <p:txBody>
            <a:bodyPr wrap="none" rtlCol="0">
              <a:spAutoFit/>
            </a:bodyPr>
            <a:lstStyle/>
            <a:p>
              <a:pPr algn="ctr"/>
              <a:r>
                <a:rPr lang="en-CA" altLang="zh-CN" b="1" i="1" dirty="0" smtClean="0">
                  <a:solidFill>
                    <a:srgbClr val="CC00FF"/>
                  </a:solidFill>
                </a:rPr>
                <a:t>Control</a:t>
              </a:r>
            </a:p>
            <a:p>
              <a:pPr algn="ctr"/>
              <a:r>
                <a:rPr lang="en-CA" altLang="zh-CN" b="1" i="1" dirty="0" smtClean="0">
                  <a:solidFill>
                    <a:srgbClr val="CC00FF"/>
                  </a:solidFill>
                </a:rPr>
                <a:t>Frame</a:t>
              </a:r>
            </a:p>
            <a:p>
              <a:pPr algn="ctr"/>
              <a:r>
                <a:rPr lang="en-CA" altLang="zh-CN" b="1" i="1" dirty="0" smtClean="0">
                  <a:solidFill>
                    <a:srgbClr val="CC00FF"/>
                  </a:solidFill>
                </a:rPr>
                <a:t>Extension</a:t>
              </a:r>
              <a:endParaRPr lang="zh-CN" altLang="en-US" b="1" i="1" dirty="0">
                <a:solidFill>
                  <a:srgbClr val="CC00FF"/>
                </a:solidFill>
              </a:endParaRPr>
            </a:p>
          </p:txBody>
        </p:sp>
        <p:sp>
          <p:nvSpPr>
            <p:cNvPr id="76" name="TextBox 75"/>
            <p:cNvSpPr txBox="1"/>
            <p:nvPr/>
          </p:nvSpPr>
          <p:spPr>
            <a:xfrm>
              <a:off x="3070207" y="5392635"/>
              <a:ext cx="1717436" cy="646331"/>
            </a:xfrm>
            <a:prstGeom prst="rect">
              <a:avLst/>
            </a:prstGeom>
            <a:noFill/>
          </p:spPr>
          <p:txBody>
            <a:bodyPr wrap="square" rtlCol="0">
              <a:spAutoFit/>
            </a:bodyPr>
            <a:lstStyle/>
            <a:p>
              <a:r>
                <a:rPr lang="en-CA" altLang="zh-CN" dirty="0" smtClean="0"/>
                <a:t>Power Management /</a:t>
              </a:r>
            </a:p>
            <a:p>
              <a:r>
                <a:rPr lang="en-CA" altLang="zh-CN" dirty="0" smtClean="0"/>
                <a:t>More Data / </a:t>
              </a:r>
            </a:p>
            <a:p>
              <a:r>
                <a:rPr lang="en-CA" altLang="zh-CN" dirty="0" smtClean="0"/>
                <a:t>Protected Frame / +HTC</a:t>
              </a:r>
              <a:endParaRPr lang="zh-CN" altLang="en-US" dirty="0"/>
            </a:p>
          </p:txBody>
        </p:sp>
      </p:grpSp>
    </p:spTree>
    <p:extLst>
      <p:ext uri="{BB962C8B-B14F-4D97-AF65-F5344CB8AC3E}">
        <p14:creationId xmlns:p14="http://schemas.microsoft.com/office/powerpoint/2010/main" val="3147940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Summary</a:t>
            </a:r>
          </a:p>
        </p:txBody>
      </p:sp>
      <p:sp>
        <p:nvSpPr>
          <p:cNvPr id="3" name="Content Placeholder 2"/>
          <p:cNvSpPr>
            <a:spLocks noGrp="1"/>
          </p:cNvSpPr>
          <p:nvPr>
            <p:ph idx="1"/>
          </p:nvPr>
        </p:nvSpPr>
        <p:spPr/>
        <p:txBody>
          <a:bodyPr/>
          <a:lstStyle/>
          <a:p>
            <a:r>
              <a:rPr lang="en-CA" altLang="zh-CN" dirty="0">
                <a:sym typeface="Wingdings" panose="05000000000000000000" pitchFamily="2" charset="2"/>
              </a:rPr>
              <a:t>We proposed </a:t>
            </a:r>
            <a:r>
              <a:rPr lang="en-CA" altLang="zh-CN" dirty="0" smtClean="0">
                <a:sym typeface="Wingdings" panose="05000000000000000000" pitchFamily="2" charset="2"/>
              </a:rPr>
              <a:t>three different proposals to accommodate the new NDPA frame needs</a:t>
            </a:r>
            <a:endParaRPr lang="en-CA" altLang="zh-CN" dirty="0">
              <a:sym typeface="Wingdings" panose="05000000000000000000" pitchFamily="2" charset="2"/>
            </a:endParaRPr>
          </a:p>
          <a:p>
            <a:pPr lvl="1"/>
            <a:r>
              <a:rPr lang="en-CA" altLang="zh-CN" dirty="0" smtClean="0">
                <a:sym typeface="Wingdings" panose="05000000000000000000" pitchFamily="2" charset="2"/>
              </a:rPr>
              <a:t>Option 1 and 1-A use the existing NDPA Control frame</a:t>
            </a:r>
          </a:p>
          <a:p>
            <a:pPr lvl="2"/>
            <a:r>
              <a:rPr lang="en-CA" altLang="zh-CN" dirty="0" smtClean="0">
                <a:sym typeface="Wingdings" panose="05000000000000000000" pitchFamily="2" charset="2"/>
              </a:rPr>
              <a:t>Additional NDPA Variant field is proposed</a:t>
            </a:r>
            <a:endParaRPr lang="en-CA" altLang="zh-CN" dirty="0">
              <a:sym typeface="Wingdings" panose="05000000000000000000" pitchFamily="2" charset="2"/>
            </a:endParaRPr>
          </a:p>
          <a:p>
            <a:pPr lvl="1"/>
            <a:r>
              <a:rPr lang="en-CA" altLang="zh-CN" dirty="0" smtClean="0">
                <a:sym typeface="Wingdings" panose="05000000000000000000" pitchFamily="2" charset="2"/>
              </a:rPr>
              <a:t>Options 2 and 2-A use the new Control frame subtypes</a:t>
            </a:r>
          </a:p>
          <a:p>
            <a:pPr lvl="2"/>
            <a:r>
              <a:rPr lang="en-CA" altLang="zh-CN" dirty="0" smtClean="0">
                <a:sym typeface="Wingdings" panose="05000000000000000000" pitchFamily="2" charset="2"/>
              </a:rPr>
              <a:t>Use one of the available Reserved subtype</a:t>
            </a:r>
          </a:p>
          <a:p>
            <a:pPr lvl="2"/>
            <a:r>
              <a:rPr lang="en-CA" altLang="zh-CN" dirty="0" smtClean="0">
                <a:sym typeface="Wingdings" panose="05000000000000000000" pitchFamily="2" charset="2"/>
              </a:rPr>
              <a:t>Use the Control Frame Extension subtype </a:t>
            </a:r>
            <a:endParaRPr lang="en-CA" altLang="zh-CN" dirty="0">
              <a:sym typeface="Wingdings" panose="05000000000000000000" pitchFamily="2" charset="2"/>
            </a:endParaRPr>
          </a:p>
          <a:p>
            <a:pPr marL="0" indent="0">
              <a:buNone/>
            </a:pPr>
            <a:endParaRPr lang="en-CA" dirty="0"/>
          </a:p>
          <a:p>
            <a:pPr lvl="1"/>
            <a:endParaRPr lang="en-CA"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100882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533400"/>
          </a:xfrm>
        </p:spPr>
        <p:txBody>
          <a:bodyPr/>
          <a:lstStyle/>
          <a:p>
            <a:r>
              <a:rPr lang="en-CA" altLang="zh-CN" dirty="0" smtClean="0"/>
              <a:t>Summary: Pros and Cons</a:t>
            </a:r>
            <a:endParaRPr lang="zh-CN" altLang="en-US"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graphicFrame>
        <p:nvGraphicFramePr>
          <p:cNvPr id="6" name="표 6"/>
          <p:cNvGraphicFramePr>
            <a:graphicFrameLocks noGrp="1"/>
          </p:cNvGraphicFramePr>
          <p:nvPr>
            <p:extLst>
              <p:ext uri="{D42A27DB-BD31-4B8C-83A1-F6EECF244321}">
                <p14:modId xmlns:p14="http://schemas.microsoft.com/office/powerpoint/2010/main" val="4260966856"/>
              </p:ext>
            </p:extLst>
          </p:nvPr>
        </p:nvGraphicFramePr>
        <p:xfrm>
          <a:off x="76200" y="1052058"/>
          <a:ext cx="8991599" cy="5318262"/>
        </p:xfrm>
        <a:graphic>
          <a:graphicData uri="http://schemas.openxmlformats.org/drawingml/2006/table">
            <a:tbl>
              <a:tblPr firstRow="1" bandRow="1">
                <a:tableStyleId>{5C22544A-7EE6-4342-B048-85BDC9FD1C3A}</a:tableStyleId>
              </a:tblPr>
              <a:tblGrid>
                <a:gridCol w="1581302"/>
                <a:gridCol w="3337180"/>
                <a:gridCol w="4073117"/>
              </a:tblGrid>
              <a:tr h="550177">
                <a:tc>
                  <a:txBody>
                    <a:bodyPr/>
                    <a:lstStyle/>
                    <a:p>
                      <a:pPr algn="ctr" latinLnBrk="1"/>
                      <a:endParaRPr lang="ko-KR" altLang="en-US" sz="1600" dirty="0"/>
                    </a:p>
                  </a:txBody>
                  <a:tcPr anchor="ctr"/>
                </a:tc>
                <a:tc>
                  <a:txBody>
                    <a:bodyPr/>
                    <a:lstStyle/>
                    <a:p>
                      <a:pPr algn="ctr" latinLnBrk="1"/>
                      <a:r>
                        <a:rPr lang="en-US" altLang="ko-KR" sz="1600" dirty="0" smtClean="0"/>
                        <a:t>Pros.</a:t>
                      </a:r>
                      <a:endParaRPr lang="ko-KR" altLang="en-US" sz="1600"/>
                    </a:p>
                  </a:txBody>
                  <a:tcPr anchor="ctr"/>
                </a:tc>
                <a:tc>
                  <a:txBody>
                    <a:bodyPr/>
                    <a:lstStyle/>
                    <a:p>
                      <a:pPr algn="ctr" latinLnBrk="1"/>
                      <a:r>
                        <a:rPr lang="en-US" altLang="ko-KR" sz="1600" dirty="0" smtClean="0"/>
                        <a:t>Cons. </a:t>
                      </a:r>
                      <a:endParaRPr lang="ko-KR" altLang="en-US" sz="1600" dirty="0"/>
                    </a:p>
                  </a:txBody>
                  <a:tcPr anchor="ctr"/>
                </a:tc>
              </a:tr>
              <a:tr h="927605">
                <a:tc>
                  <a:txBody>
                    <a:bodyPr/>
                    <a:lstStyle/>
                    <a:p>
                      <a:pPr algn="ctr" latinLnBrk="1"/>
                      <a:r>
                        <a:rPr lang="en-US" altLang="ko-KR" sz="1600" dirty="0" smtClean="0"/>
                        <a:t>Opt.1</a:t>
                      </a:r>
                      <a:endParaRPr lang="ko-KR" altLang="en-US" sz="1600"/>
                    </a:p>
                  </a:txBody>
                  <a:tcPr anchor="ctr"/>
                </a:tc>
                <a:tc>
                  <a:txBody>
                    <a:bodyPr/>
                    <a:lstStyle/>
                    <a:p>
                      <a:pPr algn="l" latinLnBrk="1"/>
                      <a:r>
                        <a:rPr lang="en-US" altLang="ko-KR" sz="1600" dirty="0" smtClean="0"/>
                        <a:t>Continuation from the incumbent NDPA frame and the introduction of new Control Frame is not necessary</a:t>
                      </a:r>
                      <a:endParaRPr lang="ko-KR" altLang="en-US" sz="1600" dirty="0"/>
                    </a:p>
                  </a:txBody>
                  <a:tcPr anchor="ctr"/>
                </a:tc>
                <a:tc>
                  <a:txBody>
                    <a:bodyPr/>
                    <a:lstStyle/>
                    <a:p>
                      <a:pPr algn="l" latinLnBrk="1"/>
                      <a:r>
                        <a:rPr lang="en-US" altLang="ko-KR" sz="1600" dirty="0" smtClean="0"/>
                        <a:t>Legacy devices need to decode the entire frame before ignoring the new NDPA Variant</a:t>
                      </a:r>
                      <a:r>
                        <a:rPr lang="en-US" altLang="ko-KR" sz="1600" baseline="0" dirty="0" smtClean="0"/>
                        <a:t> and 6 bit Sounding Dialog Token Number is wasted for indicating a single indication</a:t>
                      </a:r>
                      <a:endParaRPr lang="en-US" altLang="ko-KR" sz="1600" dirty="0" smtClean="0"/>
                    </a:p>
                  </a:txBody>
                  <a:tcPr anchor="ctr"/>
                </a:tc>
              </a:tr>
              <a:tr h="1080005">
                <a:tc>
                  <a:txBody>
                    <a:bodyPr/>
                    <a:lstStyle/>
                    <a:p>
                      <a:pPr algn="ctr" latinLnBrk="1"/>
                      <a:r>
                        <a:rPr lang="en-US" altLang="ko-KR" sz="1600" dirty="0" smtClean="0"/>
                        <a:t>Opt.1-A</a:t>
                      </a:r>
                      <a:endParaRPr lang="ko-KR" altLang="en-US" sz="1600" dirty="0"/>
                    </a:p>
                  </a:txBody>
                  <a:tcPr anchor="ctr"/>
                </a:tc>
                <a:tc>
                  <a:txBody>
                    <a:bodyPr/>
                    <a:lstStyle/>
                    <a:p>
                      <a:pPr algn="l" latinLnBrk="1"/>
                      <a:r>
                        <a:rPr lang="en-US" altLang="ko-KR" sz="1600" dirty="0" smtClean="0"/>
                        <a:t>The introduction of new Control Frame is not necessary and Sounding Dialog Token Number is repurposed for Measurement Instance ID</a:t>
                      </a:r>
                    </a:p>
                  </a:txBody>
                  <a:tcPr anchor="ctr"/>
                </a:tc>
                <a:tc>
                  <a:txBody>
                    <a:bodyPr/>
                    <a:lstStyle/>
                    <a:p>
                      <a:pPr algn="l" latinLnBrk="1"/>
                      <a:r>
                        <a:rPr lang="en-US" altLang="ko-KR" sz="1600" dirty="0" smtClean="0">
                          <a:solidFill>
                            <a:schemeClr val="tx1"/>
                          </a:solidFill>
                        </a:rPr>
                        <a:t>Legacy devices need to decode the entire frame before ignoring the new NDPA Variant and the detection of NDPA</a:t>
                      </a:r>
                      <a:r>
                        <a:rPr lang="en-US" altLang="ko-KR" sz="1600" baseline="0" dirty="0" smtClean="0">
                          <a:solidFill>
                            <a:schemeClr val="tx1"/>
                          </a:solidFill>
                        </a:rPr>
                        <a:t> Variant version is 1 symbol later than Opt 1</a:t>
                      </a:r>
                      <a:endParaRPr lang="ko-KR" altLang="en-US" sz="1600" dirty="0">
                        <a:solidFill>
                          <a:schemeClr val="tx1"/>
                        </a:solidFill>
                      </a:endParaRPr>
                    </a:p>
                  </a:txBody>
                  <a:tcPr anchor="ctr"/>
                </a:tc>
              </a:tr>
              <a:tr h="1219200">
                <a:tc>
                  <a:txBody>
                    <a:bodyPr/>
                    <a:lstStyle/>
                    <a:p>
                      <a:pPr algn="ctr" latinLnBrk="1"/>
                      <a:r>
                        <a:rPr lang="en-US" altLang="ko-KR" sz="1600" dirty="0" smtClean="0"/>
                        <a:t>Opt.2</a:t>
                      </a:r>
                      <a:endParaRPr lang="ko-KR" altLang="en-US" sz="1600" dirty="0"/>
                    </a:p>
                  </a:txBody>
                  <a:tcPr anchor="ctr"/>
                </a:tc>
                <a:tc>
                  <a:txBody>
                    <a:bodyPr/>
                    <a:lstStyle/>
                    <a:p>
                      <a:pPr algn="l" latinLnBrk="1"/>
                      <a:r>
                        <a:rPr lang="en-CA" altLang="ko-KR" sz="1600" dirty="0" smtClean="0"/>
                        <a:t>Most</a:t>
                      </a:r>
                      <a:r>
                        <a:rPr lang="en-CA" altLang="ko-KR" sz="1600" baseline="0" dirty="0" smtClean="0"/>
                        <a:t> straight forward method</a:t>
                      </a:r>
                      <a:endParaRPr lang="ko-KR" altLang="en-US" sz="1600" dirty="0"/>
                    </a:p>
                  </a:txBody>
                  <a:tcPr anchor="ctr"/>
                </a:tc>
                <a:tc>
                  <a:txBody>
                    <a:bodyPr/>
                    <a:lstStyle/>
                    <a:p>
                      <a:pPr algn="l" latinLnBrk="1"/>
                      <a:r>
                        <a:rPr lang="en-US" altLang="ko-KR" sz="1600" baseline="0" dirty="0" smtClean="0"/>
                        <a:t> Some vendors have been using the Reserved sub-type for the vendor’s own purpose on the vendors own risk which may create a conflict. Reserved subtypes are precious and running out quickly </a:t>
                      </a:r>
                      <a:endParaRPr lang="ko-KR" altLang="en-US" sz="1600" dirty="0"/>
                    </a:p>
                  </a:txBody>
                  <a:tcPr anchor="ctr"/>
                </a:tc>
              </a:tr>
              <a:tr h="978300">
                <a:tc>
                  <a:txBody>
                    <a:bodyPr/>
                    <a:lstStyle/>
                    <a:p>
                      <a:pPr algn="ctr" latinLnBrk="1"/>
                      <a:r>
                        <a:rPr lang="en-CA" altLang="ko-KR" sz="1600" dirty="0" smtClean="0"/>
                        <a:t>Opt</a:t>
                      </a:r>
                      <a:r>
                        <a:rPr lang="en-CA" altLang="ko-KR" sz="1600" baseline="0" dirty="0" smtClean="0"/>
                        <a:t> 2-A</a:t>
                      </a:r>
                      <a:endParaRPr lang="ko-KR" altLang="en-US" sz="1600" dirty="0"/>
                    </a:p>
                  </a:txBody>
                  <a:tcPr anchor="ctr"/>
                </a:tc>
                <a:tc>
                  <a:txBody>
                    <a:bodyPr/>
                    <a:lstStyle/>
                    <a:p>
                      <a:pPr algn="l" latinLnBrk="1"/>
                      <a:r>
                        <a:rPr lang="en-CA" altLang="ko-KR" sz="1600" dirty="0" smtClean="0"/>
                        <a:t>Cons of Opt 2 are resolved. The precious Reserved subtype in the MAC header need</a:t>
                      </a:r>
                      <a:r>
                        <a:rPr lang="en-CA" altLang="ko-KR" sz="1600" baseline="0" dirty="0" smtClean="0"/>
                        <a:t> not be consumed, and the existing Control Frame Extension subtype is used instead.</a:t>
                      </a:r>
                      <a:endParaRPr lang="ko-KR" altLang="en-US" sz="1600" dirty="0"/>
                    </a:p>
                  </a:txBody>
                  <a:tcPr anchor="ctr"/>
                </a:tc>
                <a:tc>
                  <a:txBody>
                    <a:bodyPr/>
                    <a:lstStyle/>
                    <a:p>
                      <a:pPr algn="l"/>
                      <a:endParaRPr lang="en-CA" altLang="zh-CN" dirty="0" smtClean="0"/>
                    </a:p>
                    <a:p>
                      <a:pPr algn="l"/>
                      <a:r>
                        <a:rPr lang="en-CA" altLang="zh-CN" dirty="0" smtClean="0"/>
                        <a:t>No major cons are observed</a:t>
                      </a:r>
                    </a:p>
                    <a:p>
                      <a:pPr algn="l"/>
                      <a:endParaRPr lang="en-CA" altLang="zh-CN" dirty="0" smtClean="0"/>
                    </a:p>
                    <a:p>
                      <a:pPr algn="l"/>
                      <a:endParaRPr lang="zh-CN" altLang="en-US" dirty="0"/>
                    </a:p>
                  </a:txBody>
                  <a:tcPr anchor="ctr"/>
                </a:tc>
              </a:tr>
            </a:tbl>
          </a:graphicData>
        </a:graphic>
      </p:graphicFrame>
    </p:spTree>
    <p:extLst>
      <p:ext uri="{BB962C8B-B14F-4D97-AF65-F5344CB8AC3E}">
        <p14:creationId xmlns:p14="http://schemas.microsoft.com/office/powerpoint/2010/main" val="41738300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190724</TotalTime>
  <Words>1951</Words>
  <Application>Microsoft Office PowerPoint</Application>
  <PresentationFormat>On-screen Show (4:3)</PresentationFormat>
  <Paragraphs>363</Paragraphs>
  <Slides>16</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7" baseType="lpstr">
      <vt:lpstr>Arial Unicode MS</vt:lpstr>
      <vt:lpstr>굴림</vt:lpstr>
      <vt:lpstr>굴림</vt:lpstr>
      <vt:lpstr>Malgun Gothic</vt:lpstr>
      <vt:lpstr>MS Gothic</vt:lpstr>
      <vt:lpstr>SimSun</vt:lpstr>
      <vt:lpstr>Arial</vt:lpstr>
      <vt:lpstr>Times New Roman</vt:lpstr>
      <vt:lpstr>Wingdings</vt:lpstr>
      <vt:lpstr>802-11-Submission</vt:lpstr>
      <vt:lpstr>Visio</vt:lpstr>
      <vt:lpstr>NDPA for Sensing</vt:lpstr>
      <vt:lpstr>Background</vt:lpstr>
      <vt:lpstr>Option 1: Setting the Sounding Dialog Token Number to all 1’s </vt:lpstr>
      <vt:lpstr>New NDPA Frame Format</vt:lpstr>
      <vt:lpstr>Option 1-A: Setting the B11 in the NDPA Variant Field to 1 </vt:lpstr>
      <vt:lpstr>Option 2: Define a new control frame for the new sounding frame</vt:lpstr>
      <vt:lpstr>Option 2-A: Define a new control frame with Control Frame Extension</vt:lpstr>
      <vt:lpstr>Summary</vt:lpstr>
      <vt:lpstr>Summary: Pros and Cons</vt:lpstr>
      <vt:lpstr>TGbe SP Results</vt:lpstr>
      <vt:lpstr>SP 1</vt:lpstr>
      <vt:lpstr>SP 2</vt:lpstr>
      <vt:lpstr>SP 2a</vt:lpstr>
      <vt:lpstr>SP 3</vt:lpstr>
      <vt:lpstr>Appendix – example figure for SP1</vt:lpstr>
      <vt:lpstr>Appendix – example figure for SP3</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3630</cp:revision>
  <cp:lastPrinted>2016-07-18T07:45:05Z</cp:lastPrinted>
  <dcterms:created xsi:type="dcterms:W3CDTF">2007-05-21T21:00:37Z</dcterms:created>
  <dcterms:modified xsi:type="dcterms:W3CDTF">2022-02-20T02:02:57Z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(3)1fgeE67t78EPGBTgeadeRRNxF4TF23oXgrEIw0Y0K/X8Ep1xS4oJ7UfVmDBOltN7b5kanrbR
JqflAWjkwE+9y1fCb+bO/i7aLms0U9D8vWbWKviqDzFIj7oOkld7li/ddV7z10b0Oq7k4d7D
LTvNLxCeZ2owO3S1KIOqlRfkMau73AOpVRD8J7k1YWsjHKYvcL5MduL0HgAePV3jiQfaNaDy
hmKRgJeY+bdhQavzvW</vt:lpwstr>
  </property>
  <property fmtid="{D5CDD505-2E9C-101B-9397-08002B2CF9AE}" pid="3" name="_2015_ms_pID_7253431">
    <vt:lpwstr>Wx1F0cpSBijWjFWLW7N4aBlml7v4uMhqhSYkQ0/0k4PI/BVQsJM3vU
zAgsmXTviSlDNju2+SXvctgZMcOy3mXzPpkawoT15Cnc6zIDErNoBgOmbmi5lerlqrM1ZYE5
eBMhfVycpArqZeeDxEpyM0ukB3rzD+2iGkoN00bfzwBXXov8aHArNqQlYNOMChXDH81Zf6Be
D3ctLndOR9DBtEvOALmGGT5oBzLi6J/o6sw/</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1592305024</vt:lpwstr>
  </property>
  <property fmtid="{D5CDD505-2E9C-101B-9397-08002B2CF9AE}" pid="8" name="_2015_ms_pID_7253432">
    <vt:lpwstr>qg==</vt:lpwstr>
  </property>
</Properties>
</file>