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283" r:id="rId2"/>
    <p:sldId id="751" r:id="rId3"/>
    <p:sldId id="752" r:id="rId4"/>
    <p:sldId id="754" r:id="rId5"/>
    <p:sldId id="757" r:id="rId6"/>
    <p:sldId id="755" r:id="rId7"/>
    <p:sldId id="756" r:id="rId8"/>
    <p:sldId id="701" r:id="rId9"/>
  </p:sldIdLst>
  <p:sldSz cx="9144000" cy="6858000" type="screen4x3"/>
  <p:notesSz cx="9309100" cy="7023100"/>
  <p:defaultTextStyle>
    <a:defPPr>
      <a:defRPr lang="en-US"/>
    </a:defPPr>
    <a:lvl1pPr algn="l" rtl="0" fontAlgn="base" latinLnBrk="1">
      <a:spcBef>
        <a:spcPct val="0"/>
      </a:spcBef>
      <a:spcAft>
        <a:spcPct val="0"/>
      </a:spcAft>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1pPr>
    <a:lvl2pPr marL="457200" algn="l" rtl="0" fontAlgn="base" latinLnBrk="1">
      <a:spcBef>
        <a:spcPct val="0"/>
      </a:spcBef>
      <a:spcAft>
        <a:spcPct val="0"/>
      </a:spcAft>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2pPr>
    <a:lvl3pPr marL="914400" algn="l" rtl="0" fontAlgn="base" latinLnBrk="1">
      <a:spcBef>
        <a:spcPct val="0"/>
      </a:spcBef>
      <a:spcAft>
        <a:spcPct val="0"/>
      </a:spcAft>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3pPr>
    <a:lvl4pPr marL="1371600" algn="l" rtl="0" fontAlgn="base" latinLnBrk="1">
      <a:spcBef>
        <a:spcPct val="0"/>
      </a:spcBef>
      <a:spcAft>
        <a:spcPct val="0"/>
      </a:spcAft>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4pPr>
    <a:lvl5pPr marL="1828800" algn="l" rtl="0" fontAlgn="base" latinLnBrk="1">
      <a:spcBef>
        <a:spcPct val="0"/>
      </a:spcBef>
      <a:spcAft>
        <a:spcPct val="0"/>
      </a:spcAft>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5pPr>
    <a:lvl6pPr marL="2286000" algn="l" defTabSz="914400" rtl="0" eaLnBrk="1" latinLnBrk="0" hangingPunct="1">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6pPr>
    <a:lvl7pPr marL="2743200" algn="l" defTabSz="914400" rtl="0" eaLnBrk="1" latinLnBrk="0" hangingPunct="1">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7pPr>
    <a:lvl8pPr marL="3200400" algn="l" defTabSz="914400" rtl="0" eaLnBrk="1" latinLnBrk="0" hangingPunct="1">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8pPr>
    <a:lvl9pPr marL="3657600" algn="l" defTabSz="914400" rtl="0" eaLnBrk="1" latinLnBrk="0" hangingPunct="1">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44">
          <p15:clr>
            <a:srgbClr val="A4A3A4"/>
          </p15:clr>
        </p15:guide>
        <p15:guide id="2" pos="3131">
          <p15:clr>
            <a:srgbClr val="A4A3A4"/>
          </p15:clr>
        </p15:guide>
        <p15:guide id="3" orient="horz" pos="2212">
          <p15:clr>
            <a:srgbClr val="A4A3A4"/>
          </p15:clr>
        </p15:guide>
        <p15:guide id="4" pos="293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CC00FF"/>
    <a:srgbClr val="0000FF"/>
    <a:srgbClr val="9900FF"/>
    <a:srgbClr val="A50021"/>
    <a:srgbClr val="006C31"/>
    <a:srgbClr val="00863D"/>
    <a:srgbClr val="168420"/>
    <a:srgbClr val="990099"/>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스타일 없음, 눈금 없음">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보통 스타일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보통 스타일 2 - 강조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950" autoAdjust="0"/>
    <p:restoredTop sz="95034" autoAdjust="0"/>
  </p:normalViewPr>
  <p:slideViewPr>
    <p:cSldViewPr>
      <p:cViewPr varScale="1">
        <p:scale>
          <a:sx n="64" d="100"/>
          <a:sy n="64" d="100"/>
        </p:scale>
        <p:origin x="1410" y="60"/>
      </p:cViewPr>
      <p:guideLst>
        <p:guide orient="horz" pos="2160"/>
        <p:guide pos="2880"/>
      </p:guideLst>
    </p:cSldViewPr>
  </p:slideViewPr>
  <p:outlineViewPr>
    <p:cViewPr>
      <p:scale>
        <a:sx n="33" d="100"/>
        <a:sy n="33" d="100"/>
      </p:scale>
      <p:origin x="48" y="804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4" d="100"/>
          <a:sy n="54" d="100"/>
        </p:scale>
        <p:origin x="-2754" y="-108"/>
      </p:cViewPr>
      <p:guideLst>
        <p:guide orient="horz" pos="2144"/>
        <p:guide pos="3131"/>
        <p:guide orient="horz" pos="2212"/>
        <p:guide pos="293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6179508" y="79369"/>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933735" y="79369"/>
            <a:ext cx="91602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6831325" y="6797077"/>
            <a:ext cx="165109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ea typeface="+mn-ea"/>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4290844" y="6797077"/>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latinLnBrk="0" hangingPunct="0">
              <a:defRPr kumimoji="0"/>
            </a:lvl1pPr>
          </a:lstStyle>
          <a:p>
            <a:r>
              <a:rPr lang="en-US" altLang="ko-KR"/>
              <a:t>Page </a:t>
            </a:r>
            <a:fld id="{9D68F29A-2A8F-4CE4-9C95-E32B956C45C1}" type="slidenum">
              <a:rPr lang="en-US" altLang="ko-KR"/>
              <a:pPr/>
              <a:t>‹#›</a:t>
            </a:fld>
            <a:endParaRPr lang="en-US" altLang="ko-KR"/>
          </a:p>
        </p:txBody>
      </p:sp>
      <p:sp>
        <p:nvSpPr>
          <p:cNvPr id="22534" name="Line 6"/>
          <p:cNvSpPr>
            <a:spLocks noChangeShapeType="1"/>
          </p:cNvSpPr>
          <p:nvPr/>
        </p:nvSpPr>
        <p:spPr bwMode="auto">
          <a:xfrm>
            <a:off x="930762" y="293176"/>
            <a:ext cx="744757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247" name="Rectangle 7"/>
          <p:cNvSpPr>
            <a:spLocks noChangeArrowheads="1"/>
          </p:cNvSpPr>
          <p:nvPr/>
        </p:nvSpPr>
        <p:spPr bwMode="auto">
          <a:xfrm>
            <a:off x="930761" y="6797077"/>
            <a:ext cx="718145" cy="184666"/>
          </a:xfrm>
          <a:prstGeom prst="rect">
            <a:avLst/>
          </a:prstGeom>
          <a:noFill/>
          <a:ln>
            <a:noFill/>
          </a:ln>
        </p:spPr>
        <p:txBody>
          <a:bodyPr wrap="none" lIns="0" tIns="0" rIns="0" bIns="0">
            <a:spAutoFit/>
          </a:bodyPr>
          <a:lstStyle>
            <a:lvl1pPr defTabSz="933450" eaLnBrk="0" hangingPunct="0">
              <a:defRPr kumimoji="1" sz="1200">
                <a:solidFill>
                  <a:schemeClr val="tx1"/>
                </a:solidFill>
                <a:latin typeface="Times New Roman" pitchFamily="18" charset="0"/>
                <a:ea typeface="굴림" pitchFamily="50" charset="-127"/>
              </a:defRPr>
            </a:lvl1pPr>
            <a:lvl2pPr marL="742950" indent="-285750" defTabSz="933450" eaLnBrk="0" hangingPunct="0">
              <a:defRPr kumimoji="1" sz="1200">
                <a:solidFill>
                  <a:schemeClr val="tx1"/>
                </a:solidFill>
                <a:latin typeface="Times New Roman" pitchFamily="18" charset="0"/>
                <a:ea typeface="굴림" pitchFamily="50" charset="-127"/>
              </a:defRPr>
            </a:lvl2pPr>
            <a:lvl3pPr marL="1143000" indent="-228600" defTabSz="933450" eaLnBrk="0" hangingPunct="0">
              <a:defRPr kumimoji="1" sz="1200">
                <a:solidFill>
                  <a:schemeClr val="tx1"/>
                </a:solidFill>
                <a:latin typeface="Times New Roman" pitchFamily="18" charset="0"/>
                <a:ea typeface="굴림" pitchFamily="50" charset="-127"/>
              </a:defRPr>
            </a:lvl3pPr>
            <a:lvl4pPr marL="1600200" indent="-228600" defTabSz="933450" eaLnBrk="0" hangingPunct="0">
              <a:defRPr kumimoji="1" sz="1200">
                <a:solidFill>
                  <a:schemeClr val="tx1"/>
                </a:solidFill>
                <a:latin typeface="Times New Roman" pitchFamily="18" charset="0"/>
                <a:ea typeface="굴림" pitchFamily="50" charset="-127"/>
              </a:defRPr>
            </a:lvl4pPr>
            <a:lvl5pPr marL="2057400" indent="-228600" defTabSz="933450" eaLnBrk="0" hangingPunct="0">
              <a:defRPr kumimoji="1" sz="1200">
                <a:solidFill>
                  <a:schemeClr val="tx1"/>
                </a:solidFill>
                <a:latin typeface="Times New Roman" pitchFamily="18" charset="0"/>
                <a:ea typeface="굴림" pitchFamily="50" charset="-127"/>
              </a:defRPr>
            </a:lvl5pPr>
            <a:lvl6pPr marL="25146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atinLnBrk="0">
              <a:defRPr/>
            </a:pPr>
            <a:r>
              <a:rPr kumimoji="0" lang="en-US" altLang="ko-KR">
                <a:cs typeface="Arial" charset="0"/>
              </a:rPr>
              <a:t>Submission</a:t>
            </a:r>
          </a:p>
        </p:txBody>
      </p:sp>
      <p:sp>
        <p:nvSpPr>
          <p:cNvPr id="22536" name="Line 8"/>
          <p:cNvSpPr>
            <a:spLocks noChangeShapeType="1"/>
          </p:cNvSpPr>
          <p:nvPr/>
        </p:nvSpPr>
        <p:spPr bwMode="auto">
          <a:xfrm>
            <a:off x="930762" y="6788888"/>
            <a:ext cx="7652761"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58792554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6238980" y="20407"/>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877235" y="20407"/>
            <a:ext cx="91602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t>Month Year</a:t>
            </a:r>
          </a:p>
        </p:txBody>
      </p:sp>
      <p:sp>
        <p:nvSpPr>
          <p:cNvPr id="20484" name="Rectangle 4"/>
          <p:cNvSpPr>
            <a:spLocks noGrp="1" noRot="1" noChangeAspect="1" noChangeArrowheads="1" noTextEdit="1"/>
          </p:cNvSpPr>
          <p:nvPr>
            <p:ph type="sldImg" idx="2"/>
          </p:nvPr>
        </p:nvSpPr>
        <p:spPr bwMode="auto">
          <a:xfrm>
            <a:off x="2905125" y="530225"/>
            <a:ext cx="3498850" cy="262572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1240024" y="3336301"/>
            <a:ext cx="6829052" cy="3161050"/>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6322081" y="6800352"/>
            <a:ext cx="211275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latinLnBrk="0" hangingPunct="0">
              <a:defRPr kumimoji="0">
                <a:ea typeface="+mn-ea"/>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4497339" y="6800352"/>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lvl1pPr>
          </a:lstStyle>
          <a:p>
            <a:r>
              <a:rPr lang="en-US" altLang="ko-KR"/>
              <a:t>Page </a:t>
            </a:r>
            <a:fld id="{56A4E747-0965-469B-B28B-55B02AB0B5B0}" type="slidenum">
              <a:rPr lang="en-US" altLang="ko-KR"/>
              <a:pPr/>
              <a:t>‹#›</a:t>
            </a:fld>
            <a:endParaRPr lang="en-US" altLang="ko-KR"/>
          </a:p>
        </p:txBody>
      </p:sp>
      <p:sp>
        <p:nvSpPr>
          <p:cNvPr id="8200" name="Rectangle 8"/>
          <p:cNvSpPr>
            <a:spLocks noChangeArrowheads="1"/>
          </p:cNvSpPr>
          <p:nvPr/>
        </p:nvSpPr>
        <p:spPr bwMode="auto">
          <a:xfrm>
            <a:off x="972393" y="6800352"/>
            <a:ext cx="718145" cy="184666"/>
          </a:xfrm>
          <a:prstGeom prst="rect">
            <a:avLst/>
          </a:prstGeom>
          <a:noFill/>
          <a:ln>
            <a:noFill/>
          </a:ln>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atinLnBrk="0">
              <a:defRPr/>
            </a:pPr>
            <a:r>
              <a:rPr kumimoji="0" lang="en-US" altLang="ko-KR">
                <a:cs typeface="Arial" charset="0"/>
              </a:rPr>
              <a:t>Submission</a:t>
            </a:r>
          </a:p>
        </p:txBody>
      </p:sp>
      <p:sp>
        <p:nvSpPr>
          <p:cNvPr id="20489" name="Line 9"/>
          <p:cNvSpPr>
            <a:spLocks noChangeShapeType="1"/>
          </p:cNvSpPr>
          <p:nvPr/>
        </p:nvSpPr>
        <p:spPr bwMode="auto">
          <a:xfrm>
            <a:off x="972393" y="6798715"/>
            <a:ext cx="7364314"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0490" name="Line 10"/>
          <p:cNvSpPr>
            <a:spLocks noChangeShapeType="1"/>
          </p:cNvSpPr>
          <p:nvPr/>
        </p:nvSpPr>
        <p:spPr bwMode="auto">
          <a:xfrm>
            <a:off x="871288" y="224386"/>
            <a:ext cx="75665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58635778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p:txBody>
          <a:bodyPr/>
          <a:lstStyle/>
          <a:p>
            <a:pPr>
              <a:defRPr/>
            </a:pPr>
            <a:r>
              <a:rPr lang="en-US"/>
              <a:t>doc.: IEEE 802.11-yy/xxxxr0</a:t>
            </a:r>
          </a:p>
        </p:txBody>
      </p:sp>
      <p:sp>
        <p:nvSpPr>
          <p:cNvPr id="11267" name="Rectangle 3"/>
          <p:cNvSpPr>
            <a:spLocks noGrp="1" noChangeArrowheads="1"/>
          </p:cNvSpPr>
          <p:nvPr>
            <p:ph type="dt" sz="quarter" idx="1"/>
          </p:nvPr>
        </p:nvSpPr>
        <p:spPr/>
        <p:txBody>
          <a:bodyPr/>
          <a:lstStyle/>
          <a:p>
            <a:pPr>
              <a:defRPr/>
            </a:pPr>
            <a:r>
              <a:rPr lang="en-US"/>
              <a:t>Month Year</a:t>
            </a:r>
          </a:p>
        </p:txBody>
      </p:sp>
      <p:sp>
        <p:nvSpPr>
          <p:cNvPr id="11268" name="Rectangle 6"/>
          <p:cNvSpPr>
            <a:spLocks noGrp="1" noChangeArrowheads="1"/>
          </p:cNvSpPr>
          <p:nvPr>
            <p:ph type="ftr" sz="quarter" idx="4"/>
          </p:nvPr>
        </p:nvSpPr>
        <p:spPr/>
        <p:txBody>
          <a:bodyPr/>
          <a:lstStyle/>
          <a:p>
            <a:pPr lvl="4">
              <a:defRPr/>
            </a:pPr>
            <a:r>
              <a:rPr lang="en-US"/>
              <a:t>John Doe, Some Company</a:t>
            </a:r>
          </a:p>
        </p:txBody>
      </p:sp>
      <p:sp>
        <p:nvSpPr>
          <p:cNvPr id="21509" name="Rectangle 7"/>
          <p:cNvSpPr>
            <a:spLocks noGrp="1" noChangeArrowheads="1"/>
          </p:cNvSpPr>
          <p:nvPr>
            <p:ph type="sldNum" sz="quarter" idx="5"/>
          </p:nvPr>
        </p:nvSpPr>
        <p:spPr>
          <a:xfrm>
            <a:off x="4599931" y="6800352"/>
            <a:ext cx="41517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defRPr>
            </a:lvl1pPr>
            <a:lvl2pPr marL="742950" indent="-285750" defTabSz="933450" eaLnBrk="0" hangingPunct="0">
              <a:spcBef>
                <a:spcPct val="30000"/>
              </a:spcBef>
              <a:defRPr sz="1200">
                <a:solidFill>
                  <a:schemeClr val="tx1"/>
                </a:solidFill>
                <a:latin typeface="Times New Roman" panose="02020603050405020304" pitchFamily="18" charset="0"/>
              </a:defRPr>
            </a:lvl2pPr>
            <a:lvl3pPr marL="1143000" indent="-228600" defTabSz="933450" eaLnBrk="0" hangingPunct="0">
              <a:spcBef>
                <a:spcPct val="30000"/>
              </a:spcBef>
              <a:defRPr sz="1200">
                <a:solidFill>
                  <a:schemeClr val="tx1"/>
                </a:solidFill>
                <a:latin typeface="Times New Roman" panose="02020603050405020304" pitchFamily="18" charset="0"/>
              </a:defRPr>
            </a:lvl3pPr>
            <a:lvl4pPr marL="1600200" indent="-228600" defTabSz="933450" eaLnBrk="0" hangingPunct="0">
              <a:spcBef>
                <a:spcPct val="30000"/>
              </a:spcBef>
              <a:defRPr sz="1200">
                <a:solidFill>
                  <a:schemeClr val="tx1"/>
                </a:solidFill>
                <a:latin typeface="Times New Roman" panose="02020603050405020304" pitchFamily="18" charset="0"/>
              </a:defRPr>
            </a:lvl4pPr>
            <a:lvl5pPr marL="2057400" indent="-228600" defTabSz="933450" eaLnBrk="0" hangingPunct="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ko-KR"/>
              <a:t>Page </a:t>
            </a:r>
            <a:fld id="{BE3C6F66-609F-4E52-9182-10CA20887C34}" type="slidenum">
              <a:rPr lang="en-US" altLang="ko-KR"/>
              <a:pPr>
                <a:spcBef>
                  <a:spcPct val="0"/>
                </a:spcBef>
              </a:pPr>
              <a:t>1</a:t>
            </a:fld>
            <a:endParaRPr lang="en-US" altLang="ko-KR"/>
          </a:p>
        </p:txBody>
      </p:sp>
      <p:sp>
        <p:nvSpPr>
          <p:cNvPr id="21510" name="Rectangle 2"/>
          <p:cNvSpPr>
            <a:spLocks noGrp="1" noRot="1" noChangeAspect="1" noChangeArrowheads="1" noTextEdit="1"/>
          </p:cNvSpPr>
          <p:nvPr>
            <p:ph type="sldImg"/>
          </p:nvPr>
        </p:nvSpPr>
        <p:spPr>
          <a:ln/>
        </p:spPr>
      </p:sp>
      <p:sp>
        <p:nvSpPr>
          <p:cNvPr id="2151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ko-KR" altLang="ko-KR"/>
          </a:p>
        </p:txBody>
      </p:sp>
    </p:spTree>
    <p:extLst>
      <p:ext uri="{BB962C8B-B14F-4D97-AF65-F5344CB8AC3E}">
        <p14:creationId xmlns:p14="http://schemas.microsoft.com/office/powerpoint/2010/main" val="28547332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zh-CN" altLang="en-US"/>
          </a:p>
        </p:txBody>
      </p:sp>
      <p:sp>
        <p:nvSpPr>
          <p:cNvPr id="4" name="Header Placeholder 3"/>
          <p:cNvSpPr>
            <a:spLocks noGrp="1"/>
          </p:cNvSpPr>
          <p:nvPr>
            <p:ph type="hdr" sz="quarter" idx="10"/>
          </p:nvPr>
        </p:nvSpPr>
        <p:spPr/>
        <p:txBody>
          <a:bodyPr/>
          <a:lstStyle/>
          <a:p>
            <a:pPr>
              <a:defRPr/>
            </a:pPr>
            <a:r>
              <a:rPr lang="en-US" smtClean="0"/>
              <a:t>doc.: IEEE 802.11-yy/xxxxr0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John Doe, Some Company</a:t>
            </a:r>
            <a:endParaRPr lang="en-US"/>
          </a:p>
        </p:txBody>
      </p:sp>
      <p:sp>
        <p:nvSpPr>
          <p:cNvPr id="7" name="Slide Number Placeholder 6"/>
          <p:cNvSpPr>
            <a:spLocks noGrp="1"/>
          </p:cNvSpPr>
          <p:nvPr>
            <p:ph type="sldNum" sz="quarter" idx="13"/>
          </p:nvPr>
        </p:nvSpPr>
        <p:spPr/>
        <p:txBody>
          <a:bodyPr/>
          <a:lstStyle/>
          <a:p>
            <a:r>
              <a:rPr lang="en-US" altLang="ko-KR" smtClean="0"/>
              <a:t>Page </a:t>
            </a:r>
            <a:fld id="{56A4E747-0965-469B-B28B-55B02AB0B5B0}" type="slidenum">
              <a:rPr lang="en-US" altLang="ko-KR" smtClean="0"/>
              <a:pPr/>
              <a:t>4</a:t>
            </a:fld>
            <a:endParaRPr lang="en-US" altLang="ko-KR"/>
          </a:p>
        </p:txBody>
      </p:sp>
    </p:spTree>
    <p:extLst>
      <p:ext uri="{BB962C8B-B14F-4D97-AF65-F5344CB8AC3E}">
        <p14:creationId xmlns:p14="http://schemas.microsoft.com/office/powerpoint/2010/main" val="23763279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p:txBody>
          <a:bodyPr/>
          <a:lstStyle>
            <a:lvl1pPr>
              <a:defRPr/>
            </a:lvl1pPr>
          </a:lstStyle>
          <a:p>
            <a:pPr>
              <a:defRPr/>
            </a:pPr>
            <a:r>
              <a:rPr lang="en-US" altLang="zh-CN" smtClean="0"/>
              <a:t>Nov 2021</a:t>
            </a:r>
            <a:endParaRPr lang="en-US" altLang="ko-KR"/>
          </a:p>
        </p:txBody>
      </p:sp>
      <p:sp>
        <p:nvSpPr>
          <p:cNvPr id="5" name="Rectangle 5"/>
          <p:cNvSpPr>
            <a:spLocks noGrp="1" noChangeArrowheads="1"/>
          </p:cNvSpPr>
          <p:nvPr>
            <p:ph type="ftr" sz="quarter" idx="11"/>
          </p:nvPr>
        </p:nvSpPr>
        <p:spPr/>
        <p:txBody>
          <a:bodyPr/>
          <a:lstStyle>
            <a:lvl1pPr>
              <a:defRPr/>
            </a:lvl1pPr>
          </a:lstStyle>
          <a:p>
            <a:pPr>
              <a:defRPr/>
            </a:pPr>
            <a:r>
              <a:rPr lang="en-US" altLang="ko-KR"/>
              <a:t>Junghoon Suh, et. al, Huawei</a:t>
            </a:r>
            <a:endParaRPr lang="en-US" altLang="ko-KR" dirty="0"/>
          </a:p>
        </p:txBody>
      </p:sp>
      <p:sp>
        <p:nvSpPr>
          <p:cNvPr id="6" name="Rectangle 6"/>
          <p:cNvSpPr>
            <a:spLocks noGrp="1" noChangeArrowheads="1"/>
          </p:cNvSpPr>
          <p:nvPr>
            <p:ph type="sldNum" sz="quarter" idx="12"/>
          </p:nvPr>
        </p:nvSpPr>
        <p:spPr/>
        <p:txBody>
          <a:bodyPr/>
          <a:lstStyle>
            <a:lvl1pPr>
              <a:defRPr/>
            </a:lvl1pPr>
          </a:lstStyle>
          <a:p>
            <a:r>
              <a:rPr lang="en-US" altLang="ko-KR"/>
              <a:t>Slide </a:t>
            </a:r>
            <a:fld id="{C28A0236-B5DF-490A-A892-6F233A4F337A}" type="slidenum">
              <a:rPr lang="en-US" altLang="ko-KR"/>
              <a:pPr/>
              <a:t>‹#›</a:t>
            </a:fld>
            <a:endParaRPr lang="en-US" altLang="ko-KR"/>
          </a:p>
        </p:txBody>
      </p:sp>
    </p:spTree>
    <p:extLst>
      <p:ext uri="{BB962C8B-B14F-4D97-AF65-F5344CB8AC3E}">
        <p14:creationId xmlns:p14="http://schemas.microsoft.com/office/powerpoint/2010/main" val="1506313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914400"/>
          </a:xfrm>
        </p:spPr>
        <p:txBody>
          <a:bodyPr/>
          <a:lstStyle/>
          <a:p>
            <a:r>
              <a:rPr lang="en-US"/>
              <a:t>Click to edit Master title style</a:t>
            </a:r>
          </a:p>
        </p:txBody>
      </p:sp>
      <p:sp>
        <p:nvSpPr>
          <p:cNvPr id="3" name="Content Placeholder 2"/>
          <p:cNvSpPr>
            <a:spLocks noGrp="1"/>
          </p:cNvSpPr>
          <p:nvPr>
            <p:ph idx="1"/>
          </p:nvPr>
        </p:nvSpPr>
        <p:spPr>
          <a:xfrm>
            <a:off x="685800" y="1752600"/>
            <a:ext cx="7772400" cy="43434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4"/>
          <p:cNvSpPr>
            <a:spLocks noGrp="1" noChangeArrowheads="1"/>
          </p:cNvSpPr>
          <p:nvPr>
            <p:ph type="dt" sz="half" idx="10"/>
          </p:nvPr>
        </p:nvSpPr>
        <p:spPr>
          <a:xfrm>
            <a:off x="696913" y="332601"/>
            <a:ext cx="912750" cy="276999"/>
          </a:xfrm>
        </p:spPr>
        <p:txBody>
          <a:bodyPr/>
          <a:lstStyle>
            <a:lvl1pPr marL="0" marR="0" indent="0" algn="l" defTabSz="914400" rtl="0" eaLnBrk="0" fontAlgn="base" latinLnBrk="0" hangingPunct="0">
              <a:lnSpc>
                <a:spcPct val="100000"/>
              </a:lnSpc>
              <a:spcBef>
                <a:spcPct val="0"/>
              </a:spcBef>
              <a:spcAft>
                <a:spcPct val="0"/>
              </a:spcAft>
              <a:buClrTx/>
              <a:buSzTx/>
              <a:buFontTx/>
              <a:buNone/>
              <a:tabLst/>
              <a:defRPr/>
            </a:lvl1pPr>
          </a:lstStyle>
          <a:p>
            <a:pPr>
              <a:defRPr/>
            </a:pPr>
            <a:r>
              <a:rPr lang="en-US" altLang="zh-CN" smtClean="0"/>
              <a:t>Nov 2021</a:t>
            </a:r>
            <a:endParaRPr lang="en-US" altLang="ko-KR" dirty="0"/>
          </a:p>
        </p:txBody>
      </p:sp>
      <p:sp>
        <p:nvSpPr>
          <p:cNvPr id="5" name="Rectangle 5"/>
          <p:cNvSpPr>
            <a:spLocks noGrp="1" noChangeArrowheads="1"/>
          </p:cNvSpPr>
          <p:nvPr>
            <p:ph type="ftr" sz="quarter" idx="11"/>
          </p:nvPr>
        </p:nvSpPr>
        <p:spPr/>
        <p:txBody>
          <a:bodyPr/>
          <a:lstStyle>
            <a:lvl1pPr>
              <a:defRPr/>
            </a:lvl1pPr>
          </a:lstStyle>
          <a:p>
            <a:pPr>
              <a:defRPr/>
            </a:pPr>
            <a:r>
              <a:rPr lang="en-US" altLang="ko-KR"/>
              <a:t>Junghoon Suh, et. al, Huawei</a:t>
            </a:r>
            <a:endParaRPr lang="en-US" altLang="ko-KR" dirty="0"/>
          </a:p>
        </p:txBody>
      </p:sp>
      <p:sp>
        <p:nvSpPr>
          <p:cNvPr id="6" name="Rectangle 6"/>
          <p:cNvSpPr>
            <a:spLocks noGrp="1" noChangeArrowheads="1"/>
          </p:cNvSpPr>
          <p:nvPr>
            <p:ph type="sldNum" sz="quarter" idx="12"/>
          </p:nvPr>
        </p:nvSpPr>
        <p:spPr/>
        <p:txBody>
          <a:bodyPr/>
          <a:lstStyle>
            <a:lvl1pPr>
              <a:defRPr/>
            </a:lvl1pPr>
          </a:lstStyle>
          <a:p>
            <a:r>
              <a:rPr lang="en-US" altLang="ko-KR"/>
              <a:t>Slide </a:t>
            </a:r>
            <a:fld id="{E792CD62-9AAA-4B66-A216-7F1F565D5B47}" type="slidenum">
              <a:rPr lang="en-US" altLang="ko-KR"/>
              <a:pPr/>
              <a:t>‹#›</a:t>
            </a:fld>
            <a:endParaRPr lang="en-US" altLang="ko-KR"/>
          </a:p>
        </p:txBody>
      </p:sp>
    </p:spTree>
    <p:extLst>
      <p:ext uri="{BB962C8B-B14F-4D97-AF65-F5344CB8AC3E}">
        <p14:creationId xmlns:p14="http://schemas.microsoft.com/office/powerpoint/2010/main" val="216941131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ko-KR"/>
              <a:t>Click to edit Master title style</a:t>
            </a:r>
          </a:p>
        </p:txBody>
      </p:sp>
      <p:sp>
        <p:nvSpPr>
          <p:cNvPr id="1027" name="Rectangle 3"/>
          <p:cNvSpPr>
            <a:spLocks noGrp="1" noChangeArrowheads="1"/>
          </p:cNvSpPr>
          <p:nvPr>
            <p:ph type="body" idx="1"/>
          </p:nvPr>
        </p:nvSpPr>
        <p:spPr bwMode="auto">
          <a:xfrm>
            <a:off x="685800" y="1752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ko-KR"/>
              <a:t>Click to edit Master text styles</a:t>
            </a:r>
          </a:p>
          <a:p>
            <a:pPr lvl="1"/>
            <a:r>
              <a:rPr lang="en-US" altLang="ko-KR"/>
              <a:t>Second level</a:t>
            </a:r>
          </a:p>
          <a:p>
            <a:pPr lvl="2"/>
            <a:r>
              <a:rPr lang="en-US" altLang="ko-KR"/>
              <a:t>Third level</a:t>
            </a:r>
          </a:p>
          <a:p>
            <a:pPr lvl="3"/>
            <a:r>
              <a:rPr lang="en-US" altLang="ko-KR"/>
              <a:t>Fourth level</a:t>
            </a:r>
          </a:p>
          <a:p>
            <a:pPr lvl="4"/>
            <a:r>
              <a:rPr lang="en-US" altLang="ko-KR"/>
              <a:t>Fifth level</a:t>
            </a:r>
          </a:p>
        </p:txBody>
      </p:sp>
      <p:sp>
        <p:nvSpPr>
          <p:cNvPr id="1028" name="Rectangle 4"/>
          <p:cNvSpPr>
            <a:spLocks noGrp="1" noChangeArrowheads="1"/>
          </p:cNvSpPr>
          <p:nvPr>
            <p:ph type="dt" sz="half" idx="2"/>
          </p:nvPr>
        </p:nvSpPr>
        <p:spPr bwMode="auto">
          <a:xfrm>
            <a:off x="696913" y="332601"/>
            <a:ext cx="87844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altLang="zh-CN" smtClean="0"/>
              <a:t>Nov 2021</a:t>
            </a:r>
            <a:endParaRPr lang="en-US" dirty="0"/>
          </a:p>
        </p:txBody>
      </p:sp>
      <p:sp>
        <p:nvSpPr>
          <p:cNvPr id="1029" name="Rectangle 5"/>
          <p:cNvSpPr>
            <a:spLocks noGrp="1" noChangeArrowheads="1"/>
          </p:cNvSpPr>
          <p:nvPr>
            <p:ph type="ftr" sz="quarter" idx="3"/>
          </p:nvPr>
        </p:nvSpPr>
        <p:spPr bwMode="auto">
          <a:xfrm>
            <a:off x="6734134" y="6475413"/>
            <a:ext cx="180979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kumimoji="0">
                <a:ea typeface="+mn-ea"/>
                <a:cs typeface="+mn-cs"/>
              </a:defRPr>
            </a:lvl1pPr>
          </a:lstStyle>
          <a:p>
            <a:pPr>
              <a:defRPr/>
            </a:pPr>
            <a:r>
              <a:rPr lang="en-US" altLang="ko-KR" dirty="0"/>
              <a:t>Junghoon Suh, et. al, Huawei</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kumimoji="0"/>
            </a:lvl1pPr>
          </a:lstStyle>
          <a:p>
            <a:r>
              <a:rPr lang="en-US" altLang="ko-KR"/>
              <a:t>Slide </a:t>
            </a:r>
            <a:fld id="{CE1EFD5B-DAAE-4F28-8ABE-8E333BF19C97}" type="slidenum">
              <a:rPr lang="en-US" altLang="ko-KR"/>
              <a:pPr/>
              <a:t>‹#›</a:t>
            </a:fld>
            <a:endParaRPr lang="en-US" altLang="ko-KR"/>
          </a:p>
        </p:txBody>
      </p:sp>
      <p:sp>
        <p:nvSpPr>
          <p:cNvPr id="1031" name="Rectangle 7"/>
          <p:cNvSpPr>
            <a:spLocks noChangeArrowheads="1"/>
          </p:cNvSpPr>
          <p:nvPr/>
        </p:nvSpPr>
        <p:spPr bwMode="auto">
          <a:xfrm>
            <a:off x="6249112" y="381000"/>
            <a:ext cx="2195858" cy="215444"/>
          </a:xfrm>
          <a:prstGeom prst="rect">
            <a:avLst/>
          </a:prstGeom>
          <a:noFill/>
          <a:ln>
            <a:noFill/>
          </a:ln>
        </p:spPr>
        <p:txBody>
          <a:bodyPr wrap="none" lIns="0" tIns="0" rIns="0" bIns="0" anchor="b">
            <a:spAutoFit/>
          </a:bodyPr>
          <a:lstStyle>
            <a:lvl1pPr marL="342900" indent="-342900"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457200" eaLnBrk="0" hangingPunct="0">
              <a:defRPr kumimoji="1" sz="1200">
                <a:solidFill>
                  <a:schemeClr val="tx1"/>
                </a:solidFill>
                <a:latin typeface="Times New Roman" pitchFamily="18" charset="0"/>
                <a:ea typeface="굴림" pitchFamily="50" charset="-127"/>
              </a:defRPr>
            </a:lvl5pPr>
            <a:lvl6pPr marL="9144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1371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18288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22860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4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4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802.11-21/1896r1</a:t>
            </a:r>
            <a:endParaRPr kumimoji="0" lang="en-GB" sz="14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1032" name="Line 8"/>
          <p:cNvSpPr>
            <a:spLocks noChangeShapeType="1"/>
          </p:cNvSpPr>
          <p:nvPr/>
        </p:nvSpPr>
        <p:spPr bwMode="auto">
          <a:xfrm>
            <a:off x="673100" y="604205"/>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atinLnBrk="0">
              <a:defRPr/>
            </a:pPr>
            <a:r>
              <a:rPr kumimoji="0" lang="en-US" altLang="ko-KR">
                <a:cs typeface="Arial"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Lst>
  <p:hf hdr="0" ft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3" y="332601"/>
            <a:ext cx="968214" cy="276999"/>
          </a:xfrm>
        </p:spPr>
        <p:txBody>
          <a:bodyPr/>
          <a:lstStyle/>
          <a:p>
            <a:pPr>
              <a:defRPr/>
            </a:pPr>
            <a:r>
              <a:rPr lang="en-US" altLang="zh-CN" smtClean="0"/>
              <a:t>Nov 2021</a:t>
            </a:r>
            <a:endParaRPr lang="en-US" altLang="ko-KR" dirty="0"/>
          </a:p>
        </p:txBody>
      </p:sp>
      <p:sp>
        <p:nvSpPr>
          <p:cNvPr id="410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anose="02020603050405020304" pitchFamily="18" charset="0"/>
              </a:defRPr>
            </a:lvl1pPr>
            <a:lvl2pPr marL="742950" indent="-285750" eaLnBrk="0" hangingPunct="0">
              <a:spcBef>
                <a:spcPct val="20000"/>
              </a:spcBef>
              <a:buChar char="–"/>
              <a:defRPr sz="2000">
                <a:solidFill>
                  <a:schemeClr val="tx1"/>
                </a:solidFill>
                <a:latin typeface="Times New Roman" panose="02020603050405020304" pitchFamily="18" charset="0"/>
              </a:defRPr>
            </a:lvl2pPr>
            <a:lvl3pPr marL="1143000" indent="-228600" eaLnBrk="0" hangingPunct="0">
              <a:spcBef>
                <a:spcPct val="20000"/>
              </a:spcBef>
              <a:buChar char="•"/>
              <a:defRPr>
                <a:solidFill>
                  <a:schemeClr val="tx1"/>
                </a:solidFill>
                <a:latin typeface="Times New Roman" panose="02020603050405020304" pitchFamily="18" charset="0"/>
              </a:defRPr>
            </a:lvl3pPr>
            <a:lvl4pPr marL="1600200" indent="-228600" eaLnBrk="0" hangingPunct="0">
              <a:spcBef>
                <a:spcPct val="20000"/>
              </a:spcBef>
              <a:buChar char="–"/>
              <a:defRPr sz="1600">
                <a:solidFill>
                  <a:schemeClr val="tx1"/>
                </a:solidFill>
                <a:latin typeface="Times New Roman" panose="02020603050405020304" pitchFamily="18" charset="0"/>
              </a:defRPr>
            </a:lvl4pPr>
            <a:lvl5pPr marL="2057400" indent="-228600" eaLnBrk="0" hangingPunct="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a:t>Slide </a:t>
            </a:r>
            <a:fld id="{B32CC73A-E011-458C-B5ED-8C393FEEF80B}" type="slidenum">
              <a:rPr lang="en-US" altLang="ko-KR" sz="1200" b="0"/>
              <a:pPr>
                <a:spcBef>
                  <a:spcPct val="0"/>
                </a:spcBef>
                <a:buFontTx/>
                <a:buNone/>
              </a:pPr>
              <a:t>1</a:t>
            </a:fld>
            <a:endParaRPr lang="en-US" altLang="ko-KR" sz="1200" b="0"/>
          </a:p>
        </p:txBody>
      </p:sp>
      <p:sp>
        <p:nvSpPr>
          <p:cNvPr id="4101" name="Rectangle 2"/>
          <p:cNvSpPr>
            <a:spLocks noGrp="1" noChangeArrowheads="1"/>
          </p:cNvSpPr>
          <p:nvPr>
            <p:ph type="title"/>
          </p:nvPr>
        </p:nvSpPr>
        <p:spPr>
          <a:xfrm>
            <a:off x="152400" y="685800"/>
            <a:ext cx="8839200" cy="1143000"/>
          </a:xfrm>
        </p:spPr>
        <p:txBody>
          <a:bodyPr/>
          <a:lstStyle/>
          <a:p>
            <a:r>
              <a:rPr lang="en-US" dirty="0" smtClean="0"/>
              <a:t>NDPA for Sensing</a:t>
            </a:r>
            <a:endParaRPr lang="en-US" altLang="ko-KR" dirty="0">
              <a:ea typeface="Gulim" panose="020B0600000101010101" pitchFamily="34" charset="-127"/>
            </a:endParaRPr>
          </a:p>
        </p:txBody>
      </p:sp>
      <p:sp>
        <p:nvSpPr>
          <p:cNvPr id="4102" name="Rectangle 6"/>
          <p:cNvSpPr>
            <a:spLocks noGrp="1" noChangeArrowheads="1"/>
          </p:cNvSpPr>
          <p:nvPr>
            <p:ph type="body" idx="1"/>
          </p:nvPr>
        </p:nvSpPr>
        <p:spPr>
          <a:xfrm>
            <a:off x="685800" y="2135185"/>
            <a:ext cx="7772400" cy="381000"/>
          </a:xfrm>
        </p:spPr>
        <p:txBody>
          <a:bodyPr/>
          <a:lstStyle/>
          <a:p>
            <a:pPr algn="ctr">
              <a:buFontTx/>
              <a:buNone/>
            </a:pPr>
            <a:r>
              <a:rPr lang="en-US" altLang="ko-KR" sz="2000" dirty="0">
                <a:ea typeface="Gulim" panose="020B0600000101010101" pitchFamily="34" charset="-127"/>
              </a:rPr>
              <a:t>Date:</a:t>
            </a:r>
            <a:r>
              <a:rPr lang="en-US" altLang="ko-KR" sz="2000" b="0" dirty="0">
                <a:ea typeface="Gulim" panose="020B0600000101010101" pitchFamily="34" charset="-127"/>
              </a:rPr>
              <a:t> </a:t>
            </a:r>
            <a:r>
              <a:rPr lang="en-US" altLang="ko-KR" sz="2000" b="0" dirty="0" smtClean="0">
                <a:ea typeface="Gulim" panose="020B0600000101010101" pitchFamily="34" charset="-127"/>
              </a:rPr>
              <a:t>2021-11-15</a:t>
            </a:r>
            <a:endParaRPr lang="en-US" altLang="ko-KR" sz="2000" b="0" dirty="0">
              <a:ea typeface="Gulim" panose="020B0600000101010101" pitchFamily="34" charset="-127"/>
            </a:endParaRPr>
          </a:p>
        </p:txBody>
      </p:sp>
      <p:sp>
        <p:nvSpPr>
          <p:cNvPr id="4103" name="Rectangle 12"/>
          <p:cNvSpPr>
            <a:spLocks noChangeArrowheads="1"/>
          </p:cNvSpPr>
          <p:nvPr/>
        </p:nvSpPr>
        <p:spPr bwMode="auto">
          <a:xfrm>
            <a:off x="533400" y="274478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spcBef>
                <a:spcPct val="20000"/>
              </a:spcBef>
              <a:buChar char="•"/>
              <a:defRPr sz="2400" b="1">
                <a:solidFill>
                  <a:schemeClr val="tx1"/>
                </a:solidFill>
                <a:latin typeface="Times New Roman" panose="02020603050405020304" pitchFamily="18" charset="0"/>
              </a:defRPr>
            </a:lvl1pPr>
            <a:lvl2pPr marL="742950" indent="-285750" eaLnBrk="0" hangingPunct="0">
              <a:spcBef>
                <a:spcPct val="20000"/>
              </a:spcBef>
              <a:buChar char="–"/>
              <a:defRPr sz="2000">
                <a:solidFill>
                  <a:schemeClr val="tx1"/>
                </a:solidFill>
                <a:latin typeface="Times New Roman" panose="02020603050405020304" pitchFamily="18" charset="0"/>
              </a:defRPr>
            </a:lvl2pPr>
            <a:lvl3pPr marL="1143000" indent="-228600" eaLnBrk="0" hangingPunct="0">
              <a:spcBef>
                <a:spcPct val="20000"/>
              </a:spcBef>
              <a:buChar char="•"/>
              <a:defRPr>
                <a:solidFill>
                  <a:schemeClr val="tx1"/>
                </a:solidFill>
                <a:latin typeface="Times New Roman" panose="02020603050405020304" pitchFamily="18" charset="0"/>
              </a:defRPr>
            </a:lvl3pPr>
            <a:lvl4pPr marL="1600200" indent="-228600" eaLnBrk="0" hangingPunct="0">
              <a:spcBef>
                <a:spcPct val="20000"/>
              </a:spcBef>
              <a:buChar char="–"/>
              <a:defRPr sz="1600">
                <a:solidFill>
                  <a:schemeClr val="tx1"/>
                </a:solidFill>
                <a:latin typeface="Times New Roman" panose="02020603050405020304" pitchFamily="18" charset="0"/>
              </a:defRPr>
            </a:lvl4pPr>
            <a:lvl5pPr marL="2057400" indent="-228600" eaLnBrk="0" hangingPunct="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latinLnBrk="0">
              <a:buFontTx/>
              <a:buNone/>
            </a:pPr>
            <a:r>
              <a:rPr kumimoji="0" lang="en-US" altLang="ko-KR" sz="2000"/>
              <a:t>Authors:</a:t>
            </a:r>
            <a:endParaRPr kumimoji="0" lang="en-US" altLang="ko-KR" sz="2000" b="0"/>
          </a:p>
        </p:txBody>
      </p:sp>
      <p:graphicFrame>
        <p:nvGraphicFramePr>
          <p:cNvPr id="11" name="Table 12"/>
          <p:cNvGraphicFramePr>
            <a:graphicFrameLocks noGrp="1"/>
          </p:cNvGraphicFramePr>
          <p:nvPr>
            <p:extLst>
              <p:ext uri="{D42A27DB-BD31-4B8C-83A1-F6EECF244321}">
                <p14:modId xmlns:p14="http://schemas.microsoft.com/office/powerpoint/2010/main" val="1653325605"/>
              </p:ext>
            </p:extLst>
          </p:nvPr>
        </p:nvGraphicFramePr>
        <p:xfrm>
          <a:off x="762000" y="3278185"/>
          <a:ext cx="7620000" cy="2570609"/>
        </p:xfrm>
        <a:graphic>
          <a:graphicData uri="http://schemas.openxmlformats.org/drawingml/2006/table">
            <a:tbl>
              <a:tblPr/>
              <a:tblGrid>
                <a:gridCol w="1524000">
                  <a:extLst>
                    <a:ext uri="{9D8B030D-6E8A-4147-A177-3AD203B41FA5}">
                      <a16:colId xmlns:a16="http://schemas.microsoft.com/office/drawing/2014/main" xmlns="" val="20000"/>
                    </a:ext>
                  </a:extLst>
                </a:gridCol>
                <a:gridCol w="1203325">
                  <a:extLst>
                    <a:ext uri="{9D8B030D-6E8A-4147-A177-3AD203B41FA5}">
                      <a16:colId xmlns:a16="http://schemas.microsoft.com/office/drawing/2014/main" xmlns="" val="20001"/>
                    </a:ext>
                  </a:extLst>
                </a:gridCol>
                <a:gridCol w="1684338">
                  <a:extLst>
                    <a:ext uri="{9D8B030D-6E8A-4147-A177-3AD203B41FA5}">
                      <a16:colId xmlns:a16="http://schemas.microsoft.com/office/drawing/2014/main" xmlns="" val="20002"/>
                    </a:ext>
                  </a:extLst>
                </a:gridCol>
                <a:gridCol w="1150937">
                  <a:extLst>
                    <a:ext uri="{9D8B030D-6E8A-4147-A177-3AD203B41FA5}">
                      <a16:colId xmlns:a16="http://schemas.microsoft.com/office/drawing/2014/main" xmlns="" val="20003"/>
                    </a:ext>
                  </a:extLst>
                </a:gridCol>
                <a:gridCol w="2057400">
                  <a:extLst>
                    <a:ext uri="{9D8B030D-6E8A-4147-A177-3AD203B41FA5}">
                      <a16:colId xmlns:a16="http://schemas.microsoft.com/office/drawing/2014/main" xmlns="" val="20004"/>
                    </a:ext>
                  </a:extLst>
                </a:gridCol>
              </a:tblGrid>
              <a:tr h="457540">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anose="02020603050405020304" pitchFamily="18" charset="0"/>
                          <a:ea typeface="Gulim" panose="020B0600000101010101" pitchFamily="34" charset="-127"/>
                        </a:rPr>
                        <a:t>Name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a:ln>
                            <a:noFill/>
                          </a:ln>
                          <a:solidFill>
                            <a:schemeClr val="tx1"/>
                          </a:solidFill>
                          <a:effectLst/>
                          <a:latin typeface="Times New Roman" panose="02020603050405020304" pitchFamily="18" charset="0"/>
                          <a:ea typeface="Gulim" panose="020B0600000101010101" pitchFamily="34" charset="-127"/>
                        </a:rPr>
                        <a:t>Affiliation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a:ln>
                            <a:noFill/>
                          </a:ln>
                          <a:solidFill>
                            <a:schemeClr val="tx1"/>
                          </a:solidFill>
                          <a:effectLst/>
                          <a:latin typeface="Times New Roman" panose="02020603050405020304" pitchFamily="18" charset="0"/>
                          <a:ea typeface="Gulim" panose="020B0600000101010101" pitchFamily="34" charset="-127"/>
                        </a:rPr>
                        <a:t>Address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a:ln>
                            <a:noFill/>
                          </a:ln>
                          <a:solidFill>
                            <a:schemeClr val="tx1"/>
                          </a:solidFill>
                          <a:effectLst/>
                          <a:latin typeface="Times New Roman" panose="02020603050405020304" pitchFamily="18" charset="0"/>
                          <a:ea typeface="Gulim" panose="020B0600000101010101" pitchFamily="34" charset="-127"/>
                        </a:rPr>
                        <a:t>Phone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a:ln>
                            <a:noFill/>
                          </a:ln>
                          <a:solidFill>
                            <a:schemeClr val="tx1"/>
                          </a:solidFill>
                          <a:effectLst/>
                          <a:latin typeface="Times New Roman" panose="02020603050405020304" pitchFamily="18" charset="0"/>
                          <a:ea typeface="Gulim" panose="020B0600000101010101" pitchFamily="34" charset="-127"/>
                        </a:rPr>
                        <a:t>Email</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0"/>
                  </a:ext>
                </a:extLst>
              </a:tr>
              <a:tr h="322648">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Junghoon Suh</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7">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Huawei</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7">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 </a:t>
                      </a:r>
                      <a:endParaRPr kumimoji="0" lang="en-US" altLang="ko-KR" sz="1100" b="0" i="0" u="none" strike="noStrike" cap="none" normalizeH="0" baseline="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1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junghoon.suh@huawei.com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1"/>
                  </a:ext>
                </a:extLst>
              </a:tr>
              <a:tr h="322648">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CA"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Yan Xin</a:t>
                      </a:r>
                      <a:endPar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en-US"/>
                    </a:p>
                  </a:txBody>
                  <a:tcPr/>
                </a:tc>
                <a:tc vMerge="1">
                  <a:txBody>
                    <a:bodyPr/>
                    <a:lstStyle/>
                    <a:p>
                      <a:endParaRPr lang="en-US"/>
                    </a:p>
                  </a:txBody>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 </a:t>
                      </a:r>
                      <a:endParaRPr kumimoji="0" lang="en-US" altLang="ko-KR" sz="1100" b="0" i="0" u="none" strike="noStrike" cap="none" normalizeH="0" baseline="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2"/>
                  </a:ext>
                </a:extLst>
              </a:tr>
              <a:tr h="322648">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CA"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Osama AboulMagd</a:t>
                      </a:r>
                      <a:endPar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en-US"/>
                    </a:p>
                  </a:txBody>
                  <a:tcPr/>
                </a:tc>
                <a:tc vMerge="1">
                  <a:txBody>
                    <a:bodyPr/>
                    <a:lstStyle/>
                    <a:p>
                      <a:endParaRPr lang="en-US"/>
                    </a:p>
                  </a:txBody>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 </a:t>
                      </a:r>
                      <a:endParaRPr kumimoji="0" lang="en-US" altLang="ko-KR" sz="11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3"/>
                  </a:ext>
                </a:extLst>
              </a:tr>
              <a:tr h="322648">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Edward Au</a:t>
                      </a:r>
                      <a:endPar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en-US"/>
                    </a:p>
                  </a:txBody>
                  <a:tcPr/>
                </a:tc>
                <a:tc vMerge="1">
                  <a:txBody>
                    <a:bodyPr/>
                    <a:lstStyle/>
                    <a:p>
                      <a:endParaRPr lang="en-US"/>
                    </a:p>
                  </a:txBody>
                  <a:tcPr/>
                </a:tc>
                <a:tc rowSpan="2">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 </a:t>
                      </a:r>
                      <a:endParaRPr kumimoji="0" lang="en-US" altLang="ko-KR" sz="11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4"/>
                  </a:ext>
                </a:extLst>
              </a:tr>
              <a:tr h="87498">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altLang="ko-KR" sz="1200" b="0" i="0" u="none" strike="noStrike" cap="none" normalizeH="0" baseline="0" dirty="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Mengshi Hu</a:t>
                      </a:r>
                      <a:endPar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5"/>
                  </a:ext>
                </a:extLst>
              </a:tr>
              <a:tr h="314991">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a:txBody>
                    <a:bodyPr/>
                    <a:lstStyle/>
                    <a:p>
                      <a:endParaRPr lang="zh-CN" altLang="en-US"/>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endParaRPr lang="zh-CN" altLang="en-US"/>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1998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altLang="ko-KR" sz="1200" b="0" i="0" u="none" strike="noStrike" cap="none" normalizeH="0" baseline="0" dirty="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Ross Jian Yu</a:t>
                      </a:r>
                      <a:endPar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zh-CN" altLang="en-US"/>
                    </a:p>
                  </a:txBody>
                  <a:tcPr/>
                </a:tc>
                <a:tc vMerge="1">
                  <a:txBody>
                    <a:bodyPr/>
                    <a:lstStyle/>
                    <a:p>
                      <a:endParaRPr lang="zh-CN"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제목 1"/>
          <p:cNvSpPr>
            <a:spLocks noGrp="1"/>
          </p:cNvSpPr>
          <p:nvPr>
            <p:ph type="title"/>
          </p:nvPr>
        </p:nvSpPr>
        <p:spPr>
          <a:xfrm>
            <a:off x="685800" y="609601"/>
            <a:ext cx="7772400" cy="398482"/>
          </a:xfrm>
        </p:spPr>
        <p:txBody>
          <a:bodyPr/>
          <a:lstStyle/>
          <a:p>
            <a:r>
              <a:rPr lang="en-US" altLang="ko-KR" dirty="0" smtClean="0">
                <a:ea typeface="Gulim" panose="020B0600000101010101" pitchFamily="34" charset="-127"/>
              </a:rPr>
              <a:t>Background</a:t>
            </a:r>
            <a:endParaRPr lang="ko-KR" altLang="en-US" dirty="0" smtClean="0">
              <a:ea typeface="Gulim" panose="020B0600000101010101" pitchFamily="34" charset="-127"/>
            </a:endParaRPr>
          </a:p>
        </p:txBody>
      </p:sp>
      <p:sp>
        <p:nvSpPr>
          <p:cNvPr id="4" name="날짜 개체 틀 3"/>
          <p:cNvSpPr>
            <a:spLocks noGrp="1"/>
          </p:cNvSpPr>
          <p:nvPr>
            <p:ph type="dt" sz="quarter" idx="10"/>
          </p:nvPr>
        </p:nvSpPr>
        <p:spPr/>
        <p:txBody>
          <a:bodyPr/>
          <a:lstStyle/>
          <a:p>
            <a:pPr>
              <a:defRPr/>
            </a:pPr>
            <a:r>
              <a:rPr lang="en-US" altLang="zh-CN" smtClean="0"/>
              <a:t>Nov 2021</a:t>
            </a:r>
            <a:endParaRPr lang="en-US" altLang="ko-KR"/>
          </a:p>
        </p:txBody>
      </p:sp>
      <p:sp>
        <p:nvSpPr>
          <p:cNvPr id="5126" name="슬라이드 번호 개체 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anose="02020603050405020304" pitchFamily="18" charset="0"/>
              </a:defRPr>
            </a:lvl1pPr>
            <a:lvl2pPr marL="742950" indent="-285750" eaLnBrk="0" hangingPunct="0">
              <a:spcBef>
                <a:spcPct val="20000"/>
              </a:spcBef>
              <a:buChar char="–"/>
              <a:defRPr sz="2000">
                <a:solidFill>
                  <a:schemeClr val="tx1"/>
                </a:solidFill>
                <a:latin typeface="Times New Roman" panose="02020603050405020304" pitchFamily="18" charset="0"/>
              </a:defRPr>
            </a:lvl2pPr>
            <a:lvl3pPr marL="1143000" indent="-228600" eaLnBrk="0" hangingPunct="0">
              <a:spcBef>
                <a:spcPct val="20000"/>
              </a:spcBef>
              <a:buChar char="•"/>
              <a:defRPr>
                <a:solidFill>
                  <a:schemeClr val="tx1"/>
                </a:solidFill>
                <a:latin typeface="Times New Roman" panose="02020603050405020304" pitchFamily="18" charset="0"/>
              </a:defRPr>
            </a:lvl3pPr>
            <a:lvl4pPr marL="1600200" indent="-228600" eaLnBrk="0" hangingPunct="0">
              <a:spcBef>
                <a:spcPct val="20000"/>
              </a:spcBef>
              <a:buChar char="–"/>
              <a:defRPr sz="1600">
                <a:solidFill>
                  <a:schemeClr val="tx1"/>
                </a:solidFill>
                <a:latin typeface="Times New Roman" panose="02020603050405020304" pitchFamily="18" charset="0"/>
              </a:defRPr>
            </a:lvl4pPr>
            <a:lvl5pPr marL="2057400" indent="-228600" eaLnBrk="0" hangingPunct="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a:t>Slide </a:t>
            </a:r>
            <a:fld id="{5128BAC4-F7E3-4930-9F5B-4136CA8B6505}" type="slidenum">
              <a:rPr lang="en-US" altLang="ko-KR" sz="1200" b="0"/>
              <a:pPr>
                <a:spcBef>
                  <a:spcPct val="0"/>
                </a:spcBef>
                <a:buFontTx/>
                <a:buNone/>
              </a:pPr>
              <a:t>2</a:t>
            </a:fld>
            <a:endParaRPr lang="en-US" altLang="ko-KR" sz="1200" b="0"/>
          </a:p>
        </p:txBody>
      </p:sp>
      <p:sp>
        <p:nvSpPr>
          <p:cNvPr id="9" name="Content Placeholder 2"/>
          <p:cNvSpPr>
            <a:spLocks noGrp="1"/>
          </p:cNvSpPr>
          <p:nvPr>
            <p:ph idx="1"/>
          </p:nvPr>
        </p:nvSpPr>
        <p:spPr>
          <a:xfrm>
            <a:off x="152400" y="1219200"/>
            <a:ext cx="8839200" cy="5105400"/>
          </a:xfrm>
        </p:spPr>
        <p:txBody>
          <a:bodyPr/>
          <a:lstStyle/>
          <a:p>
            <a:r>
              <a:rPr lang="en-US" sz="2000" dirty="0" smtClean="0"/>
              <a:t>The NDPA control frame in the current 802.11 baseline is shown below</a:t>
            </a:r>
          </a:p>
          <a:p>
            <a:endParaRPr lang="en-US" sz="2000" dirty="0" smtClean="0">
              <a:sym typeface="Wingdings" pitchFamily="2" charset="2"/>
            </a:endParaRPr>
          </a:p>
          <a:p>
            <a:endParaRPr lang="en-US" sz="2000" dirty="0">
              <a:sym typeface="Wingdings" pitchFamily="2" charset="2"/>
            </a:endParaRPr>
          </a:p>
          <a:p>
            <a:endParaRPr lang="en-US" sz="2000" dirty="0" smtClean="0">
              <a:sym typeface="Wingdings" pitchFamily="2" charset="2"/>
            </a:endParaRPr>
          </a:p>
          <a:p>
            <a:endParaRPr lang="en-US" sz="2000" dirty="0">
              <a:sym typeface="Wingdings" pitchFamily="2" charset="2"/>
            </a:endParaRPr>
          </a:p>
          <a:p>
            <a:endParaRPr lang="en-US" sz="2000" dirty="0" smtClean="0">
              <a:sym typeface="Wingdings" pitchFamily="2" charset="2"/>
            </a:endParaRPr>
          </a:p>
          <a:p>
            <a:r>
              <a:rPr lang="en-US" sz="2000" dirty="0" smtClean="0">
                <a:sym typeface="Wingdings" pitchFamily="2" charset="2"/>
              </a:rPr>
              <a:t>The first two bits in the Sounding Dialog Token field have been used to indicate the amendment version of the NDPA frame</a:t>
            </a:r>
          </a:p>
          <a:p>
            <a:pPr lvl="1"/>
            <a:r>
              <a:rPr lang="en-CA" dirty="0" smtClean="0">
                <a:sym typeface="Wingdings" pitchFamily="2" charset="2"/>
              </a:rPr>
              <a:t>The first two bits are already consumed to indicate 4 amendments, VHT, Ranging, HE and EHT R1 (in case EHT R2 change the subfields of the STA Info field)</a:t>
            </a:r>
          </a:p>
          <a:p>
            <a:pPr lvl="1"/>
            <a:endParaRPr lang="en-CA" dirty="0">
              <a:sym typeface="Wingdings" pitchFamily="2" charset="2"/>
            </a:endParaRPr>
          </a:p>
          <a:p>
            <a:r>
              <a:rPr lang="en-CA" dirty="0" smtClean="0">
                <a:sym typeface="Wingdings" pitchFamily="2" charset="2"/>
              </a:rPr>
              <a:t>We need to come up with a new proposal to distinguish the NDPA frame for Sensing</a:t>
            </a:r>
            <a:endParaRPr lang="en-US" dirty="0" smtClean="0"/>
          </a:p>
          <a:p>
            <a:endParaRPr lang="en-US" dirty="0"/>
          </a:p>
        </p:txBody>
      </p:sp>
      <p:grpSp>
        <p:nvGrpSpPr>
          <p:cNvPr id="40" name="Group 39"/>
          <p:cNvGrpSpPr/>
          <p:nvPr/>
        </p:nvGrpSpPr>
        <p:grpSpPr>
          <a:xfrm>
            <a:off x="685800" y="1846262"/>
            <a:ext cx="7136651" cy="1125538"/>
            <a:chOff x="685800" y="1600200"/>
            <a:chExt cx="7136651" cy="1125538"/>
          </a:xfrm>
        </p:grpSpPr>
        <p:sp>
          <p:nvSpPr>
            <p:cNvPr id="8" name="TextBox 7"/>
            <p:cNvSpPr txBox="1"/>
            <p:nvPr/>
          </p:nvSpPr>
          <p:spPr>
            <a:xfrm>
              <a:off x="685800" y="2119379"/>
              <a:ext cx="669863" cy="307777"/>
            </a:xfrm>
            <a:prstGeom prst="rect">
              <a:avLst/>
            </a:prstGeom>
            <a:noFill/>
          </p:spPr>
          <p:txBody>
            <a:bodyPr wrap="none" rtlCol="0">
              <a:spAutoFit/>
            </a:bodyPr>
            <a:lstStyle/>
            <a:p>
              <a:r>
                <a:rPr lang="en-CA" sz="1400" b="1" dirty="0" smtClean="0"/>
                <a:t>NDPA</a:t>
              </a:r>
              <a:endParaRPr lang="en-CA" sz="1400" b="1" dirty="0"/>
            </a:p>
          </p:txBody>
        </p:sp>
        <p:sp>
          <p:nvSpPr>
            <p:cNvPr id="6" name="AutoShape 3"/>
            <p:cNvSpPr>
              <a:spLocks noChangeAspect="1" noChangeArrowheads="1" noTextEdit="1"/>
            </p:cNvSpPr>
            <p:nvPr/>
          </p:nvSpPr>
          <p:spPr bwMode="auto">
            <a:xfrm>
              <a:off x="1235913" y="1600200"/>
              <a:ext cx="6523038" cy="1125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0" name="Rectangle 5"/>
            <p:cNvSpPr>
              <a:spLocks noChangeArrowheads="1"/>
            </p:cNvSpPr>
            <p:nvPr/>
          </p:nvSpPr>
          <p:spPr bwMode="auto">
            <a:xfrm>
              <a:off x="1750263" y="1911350"/>
              <a:ext cx="796925" cy="800100"/>
            </a:xfrm>
            <a:prstGeom prst="rect">
              <a:avLst/>
            </a:prstGeom>
            <a:noFill/>
            <a:ln w="12700" cap="sq">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11" name="Rectangle 6"/>
            <p:cNvSpPr>
              <a:spLocks noChangeArrowheads="1"/>
            </p:cNvSpPr>
            <p:nvPr/>
          </p:nvSpPr>
          <p:spPr bwMode="auto">
            <a:xfrm>
              <a:off x="1951876" y="2128838"/>
              <a:ext cx="5429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300" b="0" i="0" u="none" strike="noStrike" cap="none" normalizeH="0" baseline="0" smtClean="0">
                  <a:ln>
                    <a:noFill/>
                  </a:ln>
                  <a:solidFill>
                    <a:srgbClr val="000000"/>
                  </a:solidFill>
                  <a:effectLst/>
                  <a:latin typeface="Times New Roman" panose="02020603050405020304" pitchFamily="18" charset="0"/>
                </a:rPr>
                <a:t>Frame </a:t>
              </a:r>
              <a:endParaRPr kumimoji="0" lang="zh-CN" altLang="zh-CN" sz="1800" b="0" i="0" u="none" strike="noStrike" cap="none" normalizeH="0" baseline="0" smtClean="0">
                <a:ln>
                  <a:noFill/>
                </a:ln>
                <a:solidFill>
                  <a:schemeClr val="tx1"/>
                </a:solidFill>
                <a:effectLst/>
                <a:latin typeface="Arial" panose="020B0604020202020204" pitchFamily="34" charset="0"/>
              </a:endParaRPr>
            </a:p>
          </p:txBody>
        </p:sp>
        <p:sp>
          <p:nvSpPr>
            <p:cNvPr id="12" name="Rectangle 7"/>
            <p:cNvSpPr>
              <a:spLocks noChangeArrowheads="1"/>
            </p:cNvSpPr>
            <p:nvPr/>
          </p:nvSpPr>
          <p:spPr bwMode="auto">
            <a:xfrm>
              <a:off x="1912188" y="2319338"/>
              <a:ext cx="593725" cy="23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300" b="0" i="0" u="none" strike="noStrike" cap="none" normalizeH="0" baseline="0" smtClean="0">
                  <a:ln>
                    <a:noFill/>
                  </a:ln>
                  <a:solidFill>
                    <a:srgbClr val="000000"/>
                  </a:solidFill>
                  <a:effectLst/>
                  <a:latin typeface="Times New Roman" panose="02020603050405020304" pitchFamily="18" charset="0"/>
                </a:rPr>
                <a:t>Control</a:t>
              </a:r>
              <a:endParaRPr kumimoji="0" lang="zh-CN" altLang="zh-CN" sz="1800" b="0" i="0" u="none" strike="noStrike" cap="none" normalizeH="0" baseline="0" smtClean="0">
                <a:ln>
                  <a:noFill/>
                </a:ln>
                <a:solidFill>
                  <a:schemeClr val="tx1"/>
                </a:solidFill>
                <a:effectLst/>
                <a:latin typeface="Arial" panose="020B0604020202020204" pitchFamily="34" charset="0"/>
              </a:endParaRPr>
            </a:p>
          </p:txBody>
        </p:sp>
        <p:sp>
          <p:nvSpPr>
            <p:cNvPr id="13" name="Rectangle 8"/>
            <p:cNvSpPr>
              <a:spLocks noChangeArrowheads="1"/>
            </p:cNvSpPr>
            <p:nvPr/>
          </p:nvSpPr>
          <p:spPr bwMode="auto">
            <a:xfrm>
              <a:off x="2547188" y="1911350"/>
              <a:ext cx="617538" cy="800100"/>
            </a:xfrm>
            <a:prstGeom prst="rect">
              <a:avLst/>
            </a:prstGeom>
            <a:noFill/>
            <a:ln w="12700" cap="sq">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14" name="Rectangle 9"/>
            <p:cNvSpPr>
              <a:spLocks noChangeArrowheads="1"/>
            </p:cNvSpPr>
            <p:nvPr/>
          </p:nvSpPr>
          <p:spPr bwMode="auto">
            <a:xfrm>
              <a:off x="2558301" y="2209800"/>
              <a:ext cx="606425"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300" b="0" i="0" u="none" strike="noStrike" cap="none" normalizeH="0" baseline="0" dirty="0" smtClean="0">
                  <a:ln>
                    <a:noFill/>
                  </a:ln>
                  <a:solidFill>
                    <a:srgbClr val="000000"/>
                  </a:solidFill>
                  <a:effectLst/>
                  <a:latin typeface="Times New Roman" panose="02020603050405020304" pitchFamily="18" charset="0"/>
                </a:rPr>
                <a:t>Duratio</a:t>
              </a:r>
              <a:r>
                <a:rPr kumimoji="0" lang="en-CA" altLang="zh-CN" sz="1300" b="0" i="0" u="none" strike="noStrike" cap="none" normalizeH="0" baseline="0" dirty="0" smtClean="0">
                  <a:ln>
                    <a:noFill/>
                  </a:ln>
                  <a:solidFill>
                    <a:srgbClr val="000000"/>
                  </a:solidFill>
                  <a:effectLst/>
                  <a:latin typeface="Times New Roman" panose="02020603050405020304" pitchFamily="18" charset="0"/>
                </a:rPr>
                <a:t>n</a:t>
              </a:r>
              <a:endParaRPr kumimoji="0" lang="zh-CN" altLang="zh-CN" sz="1800" b="0" i="0" u="none" strike="noStrike" cap="none" normalizeH="0" baseline="0" dirty="0" smtClean="0">
                <a:ln>
                  <a:noFill/>
                </a:ln>
                <a:solidFill>
                  <a:schemeClr val="tx1"/>
                </a:solidFill>
                <a:effectLst/>
                <a:latin typeface="Arial" panose="020B0604020202020204" pitchFamily="34" charset="0"/>
              </a:endParaRPr>
            </a:p>
          </p:txBody>
        </p:sp>
        <p:sp>
          <p:nvSpPr>
            <p:cNvPr id="16" name="Rectangle 11"/>
            <p:cNvSpPr>
              <a:spLocks noChangeArrowheads="1"/>
            </p:cNvSpPr>
            <p:nvPr/>
          </p:nvSpPr>
          <p:spPr bwMode="auto">
            <a:xfrm>
              <a:off x="3164726" y="1911350"/>
              <a:ext cx="474663" cy="800100"/>
            </a:xfrm>
            <a:prstGeom prst="rect">
              <a:avLst/>
            </a:prstGeom>
            <a:noFill/>
            <a:ln w="12700" cap="sq">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17" name="Rectangle 12"/>
            <p:cNvSpPr>
              <a:spLocks noChangeArrowheads="1"/>
            </p:cNvSpPr>
            <p:nvPr/>
          </p:nvSpPr>
          <p:spPr bwMode="auto">
            <a:xfrm>
              <a:off x="3296488" y="2224088"/>
              <a:ext cx="3079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300" b="0" i="0" u="none" strike="noStrike" cap="none" normalizeH="0" baseline="0" smtClean="0">
                  <a:ln>
                    <a:noFill/>
                  </a:ln>
                  <a:solidFill>
                    <a:srgbClr val="000000"/>
                  </a:solidFill>
                  <a:effectLst/>
                  <a:latin typeface="Times New Roman" panose="02020603050405020304" pitchFamily="18" charset="0"/>
                </a:rPr>
                <a:t>RA</a:t>
              </a:r>
              <a:endParaRPr kumimoji="0" lang="zh-CN" altLang="zh-CN" sz="1800" b="0" i="0" u="none" strike="noStrike" cap="none" normalizeH="0" baseline="0" smtClean="0">
                <a:ln>
                  <a:noFill/>
                </a:ln>
                <a:solidFill>
                  <a:schemeClr val="tx1"/>
                </a:solidFill>
                <a:effectLst/>
                <a:latin typeface="Arial" panose="020B0604020202020204" pitchFamily="34" charset="0"/>
              </a:endParaRPr>
            </a:p>
          </p:txBody>
        </p:sp>
        <p:sp>
          <p:nvSpPr>
            <p:cNvPr id="18" name="Rectangle 13"/>
            <p:cNvSpPr>
              <a:spLocks noChangeArrowheads="1"/>
            </p:cNvSpPr>
            <p:nvPr/>
          </p:nvSpPr>
          <p:spPr bwMode="auto">
            <a:xfrm>
              <a:off x="3639388" y="1911350"/>
              <a:ext cx="476250" cy="800100"/>
            </a:xfrm>
            <a:prstGeom prst="rect">
              <a:avLst/>
            </a:prstGeom>
            <a:noFill/>
            <a:ln w="12700" cap="sq">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19" name="Rectangle 14"/>
            <p:cNvSpPr>
              <a:spLocks noChangeArrowheads="1"/>
            </p:cNvSpPr>
            <p:nvPr/>
          </p:nvSpPr>
          <p:spPr bwMode="auto">
            <a:xfrm>
              <a:off x="3775913" y="2224088"/>
              <a:ext cx="29845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300" b="0" i="0" u="none" strike="noStrike" cap="none" normalizeH="0" baseline="0" smtClean="0">
                  <a:ln>
                    <a:noFill/>
                  </a:ln>
                  <a:solidFill>
                    <a:srgbClr val="000000"/>
                  </a:solidFill>
                  <a:effectLst/>
                  <a:latin typeface="Times New Roman" panose="02020603050405020304" pitchFamily="18" charset="0"/>
                </a:rPr>
                <a:t>TA</a:t>
              </a:r>
              <a:endParaRPr kumimoji="0" lang="zh-CN" altLang="zh-CN" sz="1800" b="0" i="0" u="none" strike="noStrike" cap="none" normalizeH="0" baseline="0" smtClean="0">
                <a:ln>
                  <a:noFill/>
                </a:ln>
                <a:solidFill>
                  <a:schemeClr val="tx1"/>
                </a:solidFill>
                <a:effectLst/>
                <a:latin typeface="Arial" panose="020B0604020202020204" pitchFamily="34" charset="0"/>
              </a:endParaRPr>
            </a:p>
          </p:txBody>
        </p:sp>
        <p:sp>
          <p:nvSpPr>
            <p:cNvPr id="20" name="Rectangle 15"/>
            <p:cNvSpPr>
              <a:spLocks noChangeArrowheads="1"/>
            </p:cNvSpPr>
            <p:nvPr/>
          </p:nvSpPr>
          <p:spPr bwMode="auto">
            <a:xfrm>
              <a:off x="4115638" y="1911350"/>
              <a:ext cx="901700" cy="800100"/>
            </a:xfrm>
            <a:prstGeom prst="rect">
              <a:avLst/>
            </a:prstGeom>
            <a:noFill/>
            <a:ln w="12700" cap="sq">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21" name="Rectangle 16"/>
            <p:cNvSpPr>
              <a:spLocks noChangeArrowheads="1"/>
            </p:cNvSpPr>
            <p:nvPr/>
          </p:nvSpPr>
          <p:spPr bwMode="auto">
            <a:xfrm>
              <a:off x="4317251" y="2157413"/>
              <a:ext cx="633413" cy="188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b="0" i="0" u="none" strike="noStrike" cap="none" normalizeH="0" baseline="0" dirty="0" smtClean="0">
                  <a:ln>
                    <a:noFill/>
                  </a:ln>
                  <a:solidFill>
                    <a:srgbClr val="000000"/>
                  </a:solidFill>
                  <a:effectLst/>
                  <a:latin typeface="Times New Roman" panose="02020603050405020304" pitchFamily="18" charset="0"/>
                </a:rPr>
                <a:t>Sounding </a:t>
              </a:r>
              <a:endParaRPr kumimoji="0" lang="zh-CN" altLang="zh-CN" b="0" i="0" u="none" strike="noStrike" cap="none" normalizeH="0" baseline="0" dirty="0" smtClean="0">
                <a:ln>
                  <a:noFill/>
                </a:ln>
                <a:solidFill>
                  <a:schemeClr val="tx1"/>
                </a:solidFill>
                <a:effectLst/>
              </a:endParaRPr>
            </a:p>
          </p:txBody>
        </p:sp>
        <p:sp>
          <p:nvSpPr>
            <p:cNvPr id="22" name="Rectangle 17"/>
            <p:cNvSpPr>
              <a:spLocks noChangeArrowheads="1"/>
            </p:cNvSpPr>
            <p:nvPr/>
          </p:nvSpPr>
          <p:spPr bwMode="auto">
            <a:xfrm>
              <a:off x="4163263" y="2316163"/>
              <a:ext cx="831850" cy="188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b="0" i="0" u="none" strike="noStrike" cap="none" normalizeH="0" baseline="0" dirty="0" smtClean="0">
                  <a:ln>
                    <a:noFill/>
                  </a:ln>
                  <a:solidFill>
                    <a:srgbClr val="000000"/>
                  </a:solidFill>
                  <a:effectLst/>
                  <a:latin typeface="Times New Roman" panose="02020603050405020304" pitchFamily="18" charset="0"/>
                </a:rPr>
                <a:t>Dialog Token</a:t>
              </a:r>
              <a:endParaRPr kumimoji="0" lang="zh-CN" altLang="zh-CN" b="0" i="0" u="none" strike="noStrike" cap="none" normalizeH="0" baseline="0" dirty="0" smtClean="0">
                <a:ln>
                  <a:noFill/>
                </a:ln>
                <a:solidFill>
                  <a:schemeClr val="tx1"/>
                </a:solidFill>
                <a:effectLst/>
              </a:endParaRPr>
            </a:p>
          </p:txBody>
        </p:sp>
        <p:sp>
          <p:nvSpPr>
            <p:cNvPr id="23" name="Rectangle 18"/>
            <p:cNvSpPr>
              <a:spLocks noChangeArrowheads="1"/>
            </p:cNvSpPr>
            <p:nvPr/>
          </p:nvSpPr>
          <p:spPr bwMode="auto">
            <a:xfrm>
              <a:off x="5017338" y="1911350"/>
              <a:ext cx="901700" cy="800100"/>
            </a:xfrm>
            <a:prstGeom prst="rect">
              <a:avLst/>
            </a:prstGeom>
            <a:noFill/>
            <a:ln w="12700" cap="sq">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24" name="Rectangle 19"/>
            <p:cNvSpPr>
              <a:spLocks noChangeArrowheads="1"/>
            </p:cNvSpPr>
            <p:nvPr/>
          </p:nvSpPr>
          <p:spPr bwMode="auto">
            <a:xfrm>
              <a:off x="5111001" y="2224088"/>
              <a:ext cx="7620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300" b="0" i="0" u="none" strike="noStrike" cap="none" normalizeH="0" baseline="0" smtClean="0">
                  <a:ln>
                    <a:noFill/>
                  </a:ln>
                  <a:solidFill>
                    <a:srgbClr val="000000"/>
                  </a:solidFill>
                  <a:effectLst/>
                  <a:latin typeface="Times New Roman" panose="02020603050405020304" pitchFamily="18" charset="0"/>
                </a:rPr>
                <a:t>STA Info </a:t>
              </a:r>
              <a:endParaRPr kumimoji="0" lang="zh-CN" altLang="zh-CN" sz="1800" b="0" i="0" u="none" strike="noStrike" cap="none" normalizeH="0" baseline="0" smtClean="0">
                <a:ln>
                  <a:noFill/>
                </a:ln>
                <a:solidFill>
                  <a:schemeClr val="tx1"/>
                </a:solidFill>
                <a:effectLst/>
                <a:latin typeface="Arial" panose="020B0604020202020204" pitchFamily="34" charset="0"/>
              </a:endParaRPr>
            </a:p>
          </p:txBody>
        </p:sp>
        <p:sp>
          <p:nvSpPr>
            <p:cNvPr id="25" name="Rectangle 20"/>
            <p:cNvSpPr>
              <a:spLocks noChangeArrowheads="1"/>
            </p:cNvSpPr>
            <p:nvPr/>
          </p:nvSpPr>
          <p:spPr bwMode="auto">
            <a:xfrm>
              <a:off x="5753938" y="2224088"/>
              <a:ext cx="15875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300" b="0" i="0" u="none" strike="noStrike" cap="none" normalizeH="0" baseline="0" smtClean="0">
                  <a:ln>
                    <a:noFill/>
                  </a:ln>
                  <a:solidFill>
                    <a:srgbClr val="000000"/>
                  </a:solidFill>
                  <a:effectLst/>
                  <a:latin typeface="Times New Roman" panose="02020603050405020304" pitchFamily="18" charset="0"/>
                </a:rPr>
                <a:t>1</a:t>
              </a:r>
              <a:endParaRPr kumimoji="0" lang="zh-CN" altLang="zh-CN" sz="1800" b="0" i="0" u="none" strike="noStrike" cap="none" normalizeH="0" baseline="0" smtClean="0">
                <a:ln>
                  <a:noFill/>
                </a:ln>
                <a:solidFill>
                  <a:schemeClr val="tx1"/>
                </a:solidFill>
                <a:effectLst/>
                <a:latin typeface="Arial" panose="020B0604020202020204" pitchFamily="34" charset="0"/>
              </a:endParaRPr>
            </a:p>
          </p:txBody>
        </p:sp>
        <p:sp>
          <p:nvSpPr>
            <p:cNvPr id="26" name="Rectangle 21"/>
            <p:cNvSpPr>
              <a:spLocks noChangeArrowheads="1"/>
            </p:cNvSpPr>
            <p:nvPr/>
          </p:nvSpPr>
          <p:spPr bwMode="auto">
            <a:xfrm>
              <a:off x="5919038" y="1911350"/>
              <a:ext cx="369888" cy="800100"/>
            </a:xfrm>
            <a:prstGeom prst="rect">
              <a:avLst/>
            </a:prstGeom>
            <a:noFill/>
            <a:ln w="12700" cap="sq">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27" name="Rectangle 22"/>
            <p:cNvSpPr>
              <a:spLocks noChangeArrowheads="1"/>
            </p:cNvSpPr>
            <p:nvPr/>
          </p:nvSpPr>
          <p:spPr bwMode="auto">
            <a:xfrm>
              <a:off x="6049213" y="2224088"/>
              <a:ext cx="19685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300" b="0" i="0" u="none" strike="noStrike" cap="none" normalizeH="0" baseline="0" smtClean="0">
                  <a:ln>
                    <a:noFill/>
                  </a:ln>
                  <a:solidFill>
                    <a:srgbClr val="000000"/>
                  </a:solidFill>
                  <a:effectLst/>
                  <a:latin typeface="Times New Roman" panose="02020603050405020304" pitchFamily="18" charset="0"/>
                </a:rPr>
                <a:t>...</a:t>
              </a:r>
              <a:endParaRPr kumimoji="0" lang="zh-CN" altLang="zh-CN" sz="1800" b="0" i="0" u="none" strike="noStrike" cap="none" normalizeH="0" baseline="0" smtClean="0">
                <a:ln>
                  <a:noFill/>
                </a:ln>
                <a:solidFill>
                  <a:schemeClr val="tx1"/>
                </a:solidFill>
                <a:effectLst/>
                <a:latin typeface="Arial" panose="020B0604020202020204" pitchFamily="34" charset="0"/>
              </a:endParaRPr>
            </a:p>
          </p:txBody>
        </p:sp>
        <p:sp>
          <p:nvSpPr>
            <p:cNvPr id="28" name="Rectangle 23"/>
            <p:cNvSpPr>
              <a:spLocks noChangeArrowheads="1"/>
            </p:cNvSpPr>
            <p:nvPr/>
          </p:nvSpPr>
          <p:spPr bwMode="auto">
            <a:xfrm>
              <a:off x="6288926" y="1911350"/>
              <a:ext cx="901700" cy="800100"/>
            </a:xfrm>
            <a:prstGeom prst="rect">
              <a:avLst/>
            </a:prstGeom>
            <a:noFill/>
            <a:ln w="12700" cap="sq">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29" name="Rectangle 24"/>
            <p:cNvSpPr>
              <a:spLocks noChangeArrowheads="1"/>
            </p:cNvSpPr>
            <p:nvPr/>
          </p:nvSpPr>
          <p:spPr bwMode="auto">
            <a:xfrm>
              <a:off x="6384176" y="2224088"/>
              <a:ext cx="8413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300" b="0" i="0" u="none" strike="noStrike" cap="none" normalizeH="0" baseline="0" dirty="0" smtClean="0">
                  <a:ln>
                    <a:noFill/>
                  </a:ln>
                  <a:solidFill>
                    <a:srgbClr val="000000"/>
                  </a:solidFill>
                  <a:effectLst/>
                  <a:latin typeface="Times New Roman" panose="02020603050405020304" pitchFamily="18" charset="0"/>
                </a:rPr>
                <a:t>STA Info n</a:t>
              </a:r>
              <a:endParaRPr kumimoji="0" lang="zh-CN" altLang="zh-CN" sz="1800" b="0" i="0" u="none" strike="noStrike" cap="none" normalizeH="0" baseline="0" dirty="0" smtClean="0">
                <a:ln>
                  <a:noFill/>
                </a:ln>
                <a:solidFill>
                  <a:schemeClr val="tx1"/>
                </a:solidFill>
                <a:effectLst/>
                <a:latin typeface="Arial" panose="020B0604020202020204" pitchFamily="34" charset="0"/>
              </a:endParaRPr>
            </a:p>
          </p:txBody>
        </p:sp>
        <p:sp>
          <p:nvSpPr>
            <p:cNvPr id="30" name="Rectangle 25"/>
            <p:cNvSpPr>
              <a:spLocks noChangeArrowheads="1"/>
            </p:cNvSpPr>
            <p:nvPr/>
          </p:nvSpPr>
          <p:spPr bwMode="auto">
            <a:xfrm>
              <a:off x="7190626" y="1911350"/>
              <a:ext cx="560388" cy="800100"/>
            </a:xfrm>
            <a:prstGeom prst="rect">
              <a:avLst/>
            </a:prstGeom>
            <a:noFill/>
            <a:ln w="12700" cap="sq">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31" name="Rectangle 26"/>
            <p:cNvSpPr>
              <a:spLocks noChangeArrowheads="1"/>
            </p:cNvSpPr>
            <p:nvPr/>
          </p:nvSpPr>
          <p:spPr bwMode="auto">
            <a:xfrm>
              <a:off x="7358901" y="2236788"/>
              <a:ext cx="2730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b="0" i="0" u="none" strike="noStrike" cap="none" normalizeH="0" baseline="0" dirty="0" smtClean="0">
                  <a:ln>
                    <a:noFill/>
                  </a:ln>
                  <a:solidFill>
                    <a:srgbClr val="000000"/>
                  </a:solidFill>
                  <a:effectLst/>
                  <a:latin typeface="Times New Roman" panose="02020603050405020304" pitchFamily="18" charset="0"/>
                </a:rPr>
                <a:t>FCS</a:t>
              </a:r>
              <a:endParaRPr kumimoji="0" lang="zh-CN" altLang="zh-CN" b="0" i="0" u="none" strike="noStrike" cap="none" normalizeH="0" baseline="0" dirty="0" smtClean="0">
                <a:ln>
                  <a:noFill/>
                </a:ln>
                <a:solidFill>
                  <a:schemeClr val="tx1"/>
                </a:solidFill>
                <a:effectLst/>
              </a:endParaRPr>
            </a:p>
          </p:txBody>
        </p:sp>
        <p:sp>
          <p:nvSpPr>
            <p:cNvPr id="32" name="Rectangle 27"/>
            <p:cNvSpPr>
              <a:spLocks noChangeArrowheads="1"/>
            </p:cNvSpPr>
            <p:nvPr/>
          </p:nvSpPr>
          <p:spPr bwMode="auto">
            <a:xfrm>
              <a:off x="1329576" y="1657350"/>
              <a:ext cx="5048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300" b="0" i="0" u="none" strike="noStrike" cap="none" normalizeH="0" baseline="0" smtClean="0">
                  <a:ln>
                    <a:noFill/>
                  </a:ln>
                  <a:solidFill>
                    <a:srgbClr val="000000"/>
                  </a:solidFill>
                  <a:effectLst/>
                  <a:latin typeface="Times New Roman" panose="02020603050405020304" pitchFamily="18" charset="0"/>
                </a:rPr>
                <a:t>Octets</a:t>
              </a:r>
              <a:endParaRPr kumimoji="0" lang="zh-CN" altLang="zh-CN" sz="1800" b="0" i="0" u="none" strike="noStrike" cap="none" normalizeH="0" baseline="0" smtClean="0">
                <a:ln>
                  <a:noFill/>
                </a:ln>
                <a:solidFill>
                  <a:schemeClr val="tx1"/>
                </a:solidFill>
                <a:effectLst/>
                <a:latin typeface="Arial" panose="020B0604020202020204" pitchFamily="34" charset="0"/>
              </a:endParaRPr>
            </a:p>
          </p:txBody>
        </p:sp>
        <p:sp>
          <p:nvSpPr>
            <p:cNvPr id="33" name="Rectangle 28"/>
            <p:cNvSpPr>
              <a:spLocks noChangeArrowheads="1"/>
            </p:cNvSpPr>
            <p:nvPr/>
          </p:nvSpPr>
          <p:spPr bwMode="auto">
            <a:xfrm>
              <a:off x="1734388" y="1657350"/>
              <a:ext cx="5048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300" b="0" i="0" u="none" strike="noStrike" cap="none" normalizeH="0" baseline="0" smtClean="0">
                  <a:ln>
                    <a:noFill/>
                  </a:ln>
                  <a:solidFill>
                    <a:srgbClr val="000000"/>
                  </a:solidFill>
                  <a:effectLst/>
                  <a:latin typeface="Times New Roman" panose="02020603050405020304" pitchFamily="18" charset="0"/>
                </a:rPr>
                <a:t>:         </a:t>
              </a:r>
              <a:endParaRPr kumimoji="0" lang="zh-CN" altLang="zh-CN" sz="1800" b="0" i="0" u="none" strike="noStrike" cap="none" normalizeH="0" baseline="0" smtClean="0">
                <a:ln>
                  <a:noFill/>
                </a:ln>
                <a:solidFill>
                  <a:schemeClr val="tx1"/>
                </a:solidFill>
                <a:effectLst/>
                <a:latin typeface="Arial" panose="020B0604020202020204" pitchFamily="34" charset="0"/>
              </a:endParaRPr>
            </a:p>
          </p:txBody>
        </p:sp>
        <p:sp>
          <p:nvSpPr>
            <p:cNvPr id="34" name="Rectangle 29"/>
            <p:cNvSpPr>
              <a:spLocks noChangeArrowheads="1"/>
            </p:cNvSpPr>
            <p:nvPr/>
          </p:nvSpPr>
          <p:spPr bwMode="auto">
            <a:xfrm>
              <a:off x="2134438" y="1657350"/>
              <a:ext cx="3548063"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300" b="0" i="0" u="none" strike="noStrike" cap="none" normalizeH="0" baseline="0" dirty="0" smtClean="0">
                  <a:ln>
                    <a:noFill/>
                  </a:ln>
                  <a:solidFill>
                    <a:srgbClr val="000000"/>
                  </a:solidFill>
                  <a:effectLst/>
                  <a:latin typeface="Times New Roman" panose="02020603050405020304" pitchFamily="18" charset="0"/>
                </a:rPr>
                <a:t>2                2           6          6               1                </a:t>
              </a:r>
              <a:r>
                <a:rPr kumimoji="0" lang="en-CA" altLang="zh-CN" sz="1300" b="0" i="0" u="none" strike="noStrike" cap="none" normalizeH="0" baseline="0" dirty="0" smtClean="0">
                  <a:ln>
                    <a:noFill/>
                  </a:ln>
                  <a:solidFill>
                    <a:srgbClr val="000000"/>
                  </a:solidFill>
                  <a:effectLst/>
                  <a:latin typeface="Times New Roman" panose="02020603050405020304" pitchFamily="18" charset="0"/>
                </a:rPr>
                <a:t>2</a:t>
              </a:r>
              <a:r>
                <a:rPr kumimoji="0" lang="zh-CN" altLang="zh-CN" sz="1300" b="0" i="0" u="none" strike="noStrike" cap="none" normalizeH="0" baseline="0" dirty="0" smtClean="0">
                  <a:ln>
                    <a:noFill/>
                  </a:ln>
                  <a:solidFill>
                    <a:srgbClr val="000000"/>
                  </a:solidFill>
                  <a:effectLst/>
                  <a:latin typeface="Times New Roman" panose="02020603050405020304" pitchFamily="18" charset="0"/>
                </a:rPr>
                <a:t> </a:t>
              </a:r>
              <a:r>
                <a:rPr kumimoji="0" lang="en-CA" altLang="zh-CN" sz="1300" b="0" i="0" u="none" strike="noStrike" cap="none" normalizeH="0" baseline="0" dirty="0" smtClean="0">
                  <a:ln>
                    <a:noFill/>
                  </a:ln>
                  <a:solidFill>
                    <a:srgbClr val="000000"/>
                  </a:solidFill>
                  <a:effectLst/>
                  <a:latin typeface="Times New Roman" panose="02020603050405020304" pitchFamily="18" charset="0"/>
                </a:rPr>
                <a:t>/4</a:t>
              </a:r>
              <a:endParaRPr kumimoji="0" lang="zh-CN" altLang="zh-CN" sz="1800" b="0" i="0" u="none" strike="noStrike" cap="none" normalizeH="0" baseline="0" dirty="0" smtClean="0">
                <a:ln>
                  <a:noFill/>
                </a:ln>
                <a:solidFill>
                  <a:schemeClr val="tx1"/>
                </a:solidFill>
                <a:effectLst/>
                <a:latin typeface="Arial" panose="020B0604020202020204" pitchFamily="34" charset="0"/>
              </a:endParaRPr>
            </a:p>
          </p:txBody>
        </p:sp>
        <p:sp>
          <p:nvSpPr>
            <p:cNvPr id="35" name="Rectangle 30"/>
            <p:cNvSpPr>
              <a:spLocks noChangeArrowheads="1"/>
            </p:cNvSpPr>
            <p:nvPr/>
          </p:nvSpPr>
          <p:spPr bwMode="auto">
            <a:xfrm>
              <a:off x="5460251" y="1657350"/>
              <a:ext cx="11906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300" b="0" i="0" u="none" strike="noStrike" cap="none" normalizeH="0" baseline="0" smtClean="0">
                  <a:ln>
                    <a:noFill/>
                  </a:ln>
                  <a:solidFill>
                    <a:srgbClr val="000000"/>
                  </a:solidFill>
                  <a:effectLst/>
                  <a:latin typeface="Times New Roman" panose="02020603050405020304" pitchFamily="18" charset="0"/>
                </a:rPr>
                <a:t>/</a:t>
              </a:r>
              <a:endParaRPr kumimoji="0" lang="zh-CN" altLang="zh-CN" sz="1800" b="0" i="0" u="none" strike="noStrike" cap="none" normalizeH="0" baseline="0" smtClean="0">
                <a:ln>
                  <a:noFill/>
                </a:ln>
                <a:solidFill>
                  <a:schemeClr val="tx1"/>
                </a:solidFill>
                <a:effectLst/>
                <a:latin typeface="Arial" panose="020B0604020202020204" pitchFamily="34" charset="0"/>
              </a:endParaRPr>
            </a:p>
          </p:txBody>
        </p:sp>
        <p:sp>
          <p:nvSpPr>
            <p:cNvPr id="37" name="Rectangle 32"/>
            <p:cNvSpPr>
              <a:spLocks noChangeArrowheads="1"/>
            </p:cNvSpPr>
            <p:nvPr/>
          </p:nvSpPr>
          <p:spPr bwMode="auto">
            <a:xfrm>
              <a:off x="6785813" y="1657350"/>
              <a:ext cx="65088"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300" b="0" i="0" u="none" strike="noStrike" cap="none" normalizeH="0" baseline="0" dirty="0" smtClean="0">
                  <a:ln>
                    <a:noFill/>
                  </a:ln>
                  <a:solidFill>
                    <a:srgbClr val="000000"/>
                  </a:solidFill>
                  <a:effectLst/>
                  <a:latin typeface="Times New Roman" panose="02020603050405020304" pitchFamily="18" charset="0"/>
                </a:rPr>
                <a:t>/</a:t>
              </a:r>
              <a:endParaRPr kumimoji="0" lang="zh-CN" altLang="zh-CN" sz="1800" b="0" i="0" u="none" strike="noStrike" cap="none" normalizeH="0" baseline="0" dirty="0" smtClean="0">
                <a:ln>
                  <a:noFill/>
                </a:ln>
                <a:solidFill>
                  <a:schemeClr val="tx1"/>
                </a:solidFill>
                <a:effectLst/>
                <a:latin typeface="Arial" panose="020B0604020202020204" pitchFamily="34" charset="0"/>
              </a:endParaRPr>
            </a:p>
          </p:txBody>
        </p:sp>
        <p:sp>
          <p:nvSpPr>
            <p:cNvPr id="38" name="Rectangle 33"/>
            <p:cNvSpPr>
              <a:spLocks noChangeArrowheads="1"/>
            </p:cNvSpPr>
            <p:nvPr/>
          </p:nvSpPr>
          <p:spPr bwMode="auto">
            <a:xfrm>
              <a:off x="6658813" y="1657350"/>
              <a:ext cx="1163638"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CA" altLang="zh-CN" sz="1300" dirty="0" smtClean="0">
                  <a:solidFill>
                    <a:srgbClr val="000000"/>
                  </a:solidFill>
                  <a:latin typeface="Times New Roman" panose="02020603050405020304" pitchFamily="18" charset="0"/>
                </a:rPr>
                <a:t>2/4</a:t>
              </a:r>
              <a:r>
                <a:rPr kumimoji="0" lang="zh-CN" altLang="zh-CN" sz="1300" b="0" i="0" u="none" strike="noStrike" cap="none" normalizeH="0" baseline="0" dirty="0" smtClean="0">
                  <a:ln>
                    <a:noFill/>
                  </a:ln>
                  <a:solidFill>
                    <a:srgbClr val="000000"/>
                  </a:solidFill>
                  <a:effectLst/>
                  <a:latin typeface="Times New Roman" panose="02020603050405020304" pitchFamily="18" charset="0"/>
                </a:rPr>
                <a:t>              4    </a:t>
              </a:r>
              <a:endParaRPr kumimoji="0" lang="zh-CN" altLang="zh-CN" sz="1800" b="0" i="0" u="none" strike="noStrike" cap="none" normalizeH="0" baseline="0" dirty="0" smtClean="0">
                <a:ln>
                  <a:noFill/>
                </a:ln>
                <a:solidFill>
                  <a:schemeClr val="tx1"/>
                </a:solidFill>
                <a:effectLst/>
                <a:latin typeface="Arial" panose="020B0604020202020204" pitchFamily="34" charset="0"/>
              </a:endParaRPr>
            </a:p>
          </p:txBody>
        </p:sp>
      </p:grpSp>
    </p:spTree>
    <p:extLst>
      <p:ext uri="{BB962C8B-B14F-4D97-AF65-F5344CB8AC3E}">
        <p14:creationId xmlns:p14="http://schemas.microsoft.com/office/powerpoint/2010/main" val="266590680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960" y="609600"/>
            <a:ext cx="8991600" cy="533400"/>
          </a:xfrm>
        </p:spPr>
        <p:txBody>
          <a:bodyPr/>
          <a:lstStyle/>
          <a:p>
            <a:r>
              <a:rPr lang="en-CA" altLang="zh-CN" sz="2400" dirty="0" smtClean="0">
                <a:solidFill>
                  <a:schemeClr val="tx1"/>
                </a:solidFill>
              </a:rPr>
              <a:t>Option 1: Setting the Sounding Dialog Token Number to all 1’s </a:t>
            </a:r>
            <a:endParaRPr lang="zh-CN" altLang="en-US" sz="2400" dirty="0">
              <a:solidFill>
                <a:schemeClr val="tx1"/>
              </a:solidFill>
            </a:endParaRPr>
          </a:p>
        </p:txBody>
      </p:sp>
      <p:sp>
        <p:nvSpPr>
          <p:cNvPr id="3" name="Content Placeholder 2"/>
          <p:cNvSpPr>
            <a:spLocks noGrp="1"/>
          </p:cNvSpPr>
          <p:nvPr>
            <p:ph idx="1"/>
          </p:nvPr>
        </p:nvSpPr>
        <p:spPr>
          <a:xfrm>
            <a:off x="59960" y="4114800"/>
            <a:ext cx="8969740" cy="2081244"/>
          </a:xfrm>
        </p:spPr>
        <p:txBody>
          <a:bodyPr/>
          <a:lstStyle/>
          <a:p>
            <a:r>
              <a:rPr lang="en-CA" altLang="zh-CN" sz="2000" dirty="0" smtClean="0"/>
              <a:t>If we denote the bit index for the 6 bit Sounding Dialog Token Number as B2 to B7, we propose to set all the bits from </a:t>
            </a:r>
            <a:r>
              <a:rPr lang="en-CA" altLang="zh-CN" sz="2000" i="1" dirty="0" smtClean="0">
                <a:solidFill>
                  <a:srgbClr val="CC00FF"/>
                </a:solidFill>
              </a:rPr>
              <a:t>B2 to B7 in Sounding Dialog Token Field to all 1’s, while B0 and B1 are set to zero</a:t>
            </a:r>
            <a:r>
              <a:rPr lang="en-CA" altLang="zh-CN" sz="2000" dirty="0" smtClean="0"/>
              <a:t>.</a:t>
            </a:r>
          </a:p>
          <a:p>
            <a:pPr lvl="1"/>
            <a:r>
              <a:rPr lang="en-CA" altLang="zh-CN" sz="1500" dirty="0" smtClean="0"/>
              <a:t>Sounding Dialog Token Number corresponds to the Measurement Instance ID for Sensing</a:t>
            </a:r>
          </a:p>
          <a:p>
            <a:pPr lvl="1"/>
            <a:r>
              <a:rPr lang="en-CA" altLang="zh-CN" sz="1500" dirty="0" smtClean="0"/>
              <a:t>NDPA can be regarded as a VHT NDPA by the legacy devices, but through the examination of AIDs in the STA Info fields and the FCS, it is easily ignored by the legacy devices</a:t>
            </a:r>
          </a:p>
          <a:p>
            <a:pPr lvl="1"/>
            <a:r>
              <a:rPr lang="en-CA" altLang="zh-CN" sz="1500" dirty="0" smtClean="0"/>
              <a:t>We leave all 1’s case in Sounding Dialog Token Number as a special indication for the presence of the additional 2 byte NDPA variant field, immediately following the Sounding Dialog Token field</a:t>
            </a:r>
          </a:p>
        </p:txBody>
      </p:sp>
      <p:sp>
        <p:nvSpPr>
          <p:cNvPr id="4" name="Date Placeholder 3"/>
          <p:cNvSpPr>
            <a:spLocks noGrp="1"/>
          </p:cNvSpPr>
          <p:nvPr>
            <p:ph type="dt" sz="half" idx="10"/>
          </p:nvPr>
        </p:nvSpPr>
        <p:spPr/>
        <p:txBody>
          <a:bodyPr/>
          <a:lstStyle/>
          <a:p>
            <a:pPr>
              <a:defRPr/>
            </a:pPr>
            <a:r>
              <a:rPr lang="en-US" altLang="zh-CN" smtClean="0"/>
              <a:t>Nov 2021</a:t>
            </a:r>
            <a:endParaRPr lang="en-US" altLang="ko-KR" dirty="0"/>
          </a:p>
        </p:txBody>
      </p:sp>
      <p:sp>
        <p:nvSpPr>
          <p:cNvPr id="6" name="Slide Number Placeholder 5"/>
          <p:cNvSpPr>
            <a:spLocks noGrp="1"/>
          </p:cNvSpPr>
          <p:nvPr>
            <p:ph type="sldNum" sz="quarter" idx="12"/>
          </p:nvPr>
        </p:nvSpPr>
        <p:spPr/>
        <p:txBody>
          <a:bodyPr/>
          <a:lstStyle/>
          <a:p>
            <a:r>
              <a:rPr lang="en-US" altLang="ko-KR" smtClean="0"/>
              <a:t>Slide </a:t>
            </a:r>
            <a:fld id="{E792CD62-9AAA-4B66-A216-7F1F565D5B47}" type="slidenum">
              <a:rPr lang="en-US" altLang="ko-KR" smtClean="0"/>
              <a:pPr/>
              <a:t>3</a:t>
            </a:fld>
            <a:endParaRPr lang="en-US" altLang="ko-KR"/>
          </a:p>
        </p:txBody>
      </p:sp>
      <p:sp>
        <p:nvSpPr>
          <p:cNvPr id="8" name="TextBox 7"/>
          <p:cNvSpPr txBox="1"/>
          <p:nvPr/>
        </p:nvSpPr>
        <p:spPr>
          <a:xfrm>
            <a:off x="2881027" y="3761601"/>
            <a:ext cx="3597588" cy="276999"/>
          </a:xfrm>
          <a:prstGeom prst="rect">
            <a:avLst/>
          </a:prstGeom>
          <a:noFill/>
        </p:spPr>
        <p:txBody>
          <a:bodyPr wrap="none" rtlCol="0">
            <a:spAutoFit/>
          </a:bodyPr>
          <a:lstStyle/>
          <a:p>
            <a:r>
              <a:rPr lang="en-CA" altLang="zh-CN" b="1" dirty="0" smtClean="0"/>
              <a:t>Current 802.11 NDPA  Sounding</a:t>
            </a:r>
            <a:r>
              <a:rPr lang="en-CA" altLang="zh-CN" b="1" dirty="0"/>
              <a:t> </a:t>
            </a:r>
            <a:r>
              <a:rPr lang="en-CA" altLang="zh-CN" b="1" dirty="0" smtClean="0"/>
              <a:t>Dialog Token Field</a:t>
            </a:r>
            <a:endParaRPr lang="zh-CN" altLang="en-US" b="1" dirty="0"/>
          </a:p>
        </p:txBody>
      </p:sp>
      <p:graphicFrame>
        <p:nvGraphicFramePr>
          <p:cNvPr id="9" name="表格 5"/>
          <p:cNvGraphicFramePr>
            <a:graphicFrameLocks noGrp="1"/>
          </p:cNvGraphicFramePr>
          <p:nvPr>
            <p:extLst>
              <p:ext uri="{D42A27DB-BD31-4B8C-83A1-F6EECF244321}">
                <p14:modId xmlns:p14="http://schemas.microsoft.com/office/powerpoint/2010/main" val="1545679659"/>
              </p:ext>
            </p:extLst>
          </p:nvPr>
        </p:nvGraphicFramePr>
        <p:xfrm>
          <a:off x="4739208" y="1170801"/>
          <a:ext cx="3491423" cy="1660772"/>
        </p:xfrm>
        <a:graphic>
          <a:graphicData uri="http://schemas.openxmlformats.org/drawingml/2006/table">
            <a:tbl>
              <a:tblPr firstRow="1" bandRow="1">
                <a:tableStyleId>{5C22544A-7EE6-4342-B048-85BDC9FD1C3A}</a:tableStyleId>
              </a:tblPr>
              <a:tblGrid>
                <a:gridCol w="784705"/>
                <a:gridCol w="648072"/>
                <a:gridCol w="2058646"/>
              </a:tblGrid>
              <a:tr h="415933">
                <a:tc>
                  <a:txBody>
                    <a:bodyPr/>
                    <a:lstStyle/>
                    <a:p>
                      <a:pPr algn="ctr"/>
                      <a:r>
                        <a:rPr lang="en-US" altLang="zh-CN" sz="1200" dirty="0" smtClean="0"/>
                        <a:t>Ranging (B0)</a:t>
                      </a:r>
                      <a:endParaRPr lang="zh-CN" altLang="en-US" sz="1200" dirty="0"/>
                    </a:p>
                  </a:txBody>
                  <a:tcPr/>
                </a:tc>
                <a:tc>
                  <a:txBody>
                    <a:bodyPr/>
                    <a:lstStyle/>
                    <a:p>
                      <a:pPr algn="ctr"/>
                      <a:r>
                        <a:rPr lang="en-US" altLang="zh-CN" sz="1200" dirty="0" smtClean="0"/>
                        <a:t>HE (B1)</a:t>
                      </a:r>
                      <a:endParaRPr lang="zh-CN" altLang="en-US" sz="1200" dirty="0"/>
                    </a:p>
                  </a:txBody>
                  <a:tcPr/>
                </a:tc>
                <a:tc>
                  <a:txBody>
                    <a:bodyPr/>
                    <a:lstStyle/>
                    <a:p>
                      <a:pPr algn="ctr"/>
                      <a:r>
                        <a:rPr lang="en-US" altLang="zh-CN" sz="1200" dirty="0" smtClean="0"/>
                        <a:t>Description</a:t>
                      </a:r>
                      <a:endParaRPr lang="zh-CN" altLang="en-US" sz="1200" dirty="0"/>
                    </a:p>
                  </a:txBody>
                  <a:tcPr/>
                </a:tc>
              </a:tr>
              <a:tr h="300893">
                <a:tc>
                  <a:txBody>
                    <a:bodyPr/>
                    <a:lstStyle/>
                    <a:p>
                      <a:pPr algn="ctr"/>
                      <a:r>
                        <a:rPr lang="en-US" altLang="zh-CN" sz="1100" dirty="0" smtClean="0"/>
                        <a:t>0</a:t>
                      </a:r>
                      <a:endParaRPr lang="zh-CN" altLang="en-US" sz="1100" dirty="0"/>
                    </a:p>
                  </a:txBody>
                  <a:tcPr/>
                </a:tc>
                <a:tc>
                  <a:txBody>
                    <a:bodyPr/>
                    <a:lstStyle/>
                    <a:p>
                      <a:pPr algn="ctr"/>
                      <a:r>
                        <a:rPr lang="en-US" altLang="zh-CN" sz="1100" dirty="0" smtClean="0"/>
                        <a:t>0</a:t>
                      </a:r>
                      <a:endParaRPr lang="zh-CN" altLang="en-US" sz="1100" dirty="0"/>
                    </a:p>
                  </a:txBody>
                  <a:tcPr/>
                </a:tc>
                <a:tc>
                  <a:txBody>
                    <a:bodyPr/>
                    <a:lstStyle/>
                    <a:p>
                      <a:pPr algn="ctr"/>
                      <a:r>
                        <a:rPr lang="en-US" altLang="zh-CN" sz="1100" dirty="0" smtClean="0"/>
                        <a:t>VHT NDPA</a:t>
                      </a:r>
                      <a:endParaRPr lang="zh-CN" altLang="en-US" sz="1100" dirty="0"/>
                    </a:p>
                  </a:txBody>
                  <a:tcPr/>
                </a:tc>
              </a:tr>
              <a:tr h="300893">
                <a:tc>
                  <a:txBody>
                    <a:bodyPr/>
                    <a:lstStyle/>
                    <a:p>
                      <a:pPr algn="ctr"/>
                      <a:r>
                        <a:rPr lang="en-US" altLang="zh-CN" sz="1100" dirty="0" smtClean="0"/>
                        <a:t>0</a:t>
                      </a:r>
                      <a:endParaRPr lang="zh-CN" altLang="en-US" sz="1100" dirty="0"/>
                    </a:p>
                  </a:txBody>
                  <a:tcPr/>
                </a:tc>
                <a:tc>
                  <a:txBody>
                    <a:bodyPr/>
                    <a:lstStyle/>
                    <a:p>
                      <a:pPr algn="ctr"/>
                      <a:r>
                        <a:rPr lang="en-US" altLang="zh-CN" sz="1100" dirty="0" smtClean="0"/>
                        <a:t>1</a:t>
                      </a:r>
                      <a:endParaRPr lang="zh-CN" altLang="en-US" sz="1100" dirty="0"/>
                    </a:p>
                  </a:txBody>
                  <a:tcPr/>
                </a:tc>
                <a:tc>
                  <a:txBody>
                    <a:bodyPr/>
                    <a:lstStyle/>
                    <a:p>
                      <a:pPr algn="ctr"/>
                      <a:r>
                        <a:rPr lang="en-US" altLang="zh-CN" sz="1100" dirty="0" smtClean="0"/>
                        <a:t>HE NDPA</a:t>
                      </a:r>
                      <a:endParaRPr lang="zh-CN" altLang="en-US" sz="1100" dirty="0"/>
                    </a:p>
                  </a:txBody>
                  <a:tcPr/>
                </a:tc>
              </a:tr>
              <a:tr h="300893">
                <a:tc>
                  <a:txBody>
                    <a:bodyPr/>
                    <a:lstStyle/>
                    <a:p>
                      <a:pPr algn="ctr"/>
                      <a:r>
                        <a:rPr lang="en-US" altLang="zh-CN" sz="1100" dirty="0" smtClean="0"/>
                        <a:t>1</a:t>
                      </a:r>
                      <a:endParaRPr lang="zh-CN" altLang="en-US" sz="1100" dirty="0"/>
                    </a:p>
                  </a:txBody>
                  <a:tcPr/>
                </a:tc>
                <a:tc>
                  <a:txBody>
                    <a:bodyPr/>
                    <a:lstStyle/>
                    <a:p>
                      <a:pPr algn="ctr"/>
                      <a:r>
                        <a:rPr lang="en-US" altLang="zh-CN" sz="1100" dirty="0" smtClean="0"/>
                        <a:t>0</a:t>
                      </a:r>
                      <a:endParaRPr lang="zh-CN" altLang="en-US" sz="1100" dirty="0"/>
                    </a:p>
                  </a:txBody>
                  <a:tcPr/>
                </a:tc>
                <a:tc>
                  <a:txBody>
                    <a:bodyPr/>
                    <a:lstStyle/>
                    <a:p>
                      <a:pPr algn="ctr"/>
                      <a:r>
                        <a:rPr lang="en-US" altLang="zh-CN" sz="1100" dirty="0" smtClean="0"/>
                        <a:t>Ranging NDPA</a:t>
                      </a:r>
                      <a:endParaRPr lang="zh-CN" altLang="en-US" sz="1100" dirty="0"/>
                    </a:p>
                  </a:txBody>
                  <a:tcPr/>
                </a:tc>
              </a:tr>
              <a:tr h="300893">
                <a:tc>
                  <a:txBody>
                    <a:bodyPr/>
                    <a:lstStyle/>
                    <a:p>
                      <a:pPr algn="ctr"/>
                      <a:r>
                        <a:rPr lang="en-US" altLang="zh-CN" sz="1100" dirty="0" smtClean="0"/>
                        <a:t>1</a:t>
                      </a:r>
                      <a:endParaRPr lang="zh-CN" altLang="en-US" sz="1100" dirty="0"/>
                    </a:p>
                  </a:txBody>
                  <a:tcPr/>
                </a:tc>
                <a:tc>
                  <a:txBody>
                    <a:bodyPr/>
                    <a:lstStyle/>
                    <a:p>
                      <a:pPr algn="ctr"/>
                      <a:r>
                        <a:rPr lang="en-US" altLang="zh-CN" sz="1100" dirty="0" smtClean="0"/>
                        <a:t>1</a:t>
                      </a:r>
                      <a:endParaRPr lang="zh-CN" altLang="en-US" sz="1100" dirty="0"/>
                    </a:p>
                  </a:txBody>
                  <a:tcPr/>
                </a:tc>
                <a:tc>
                  <a:txBody>
                    <a:bodyPr/>
                    <a:lstStyle/>
                    <a:p>
                      <a:pPr algn="ctr"/>
                      <a:r>
                        <a:rPr lang="en-CA" altLang="zh-CN" sz="1100" dirty="0" smtClean="0"/>
                        <a:t>EHT</a:t>
                      </a:r>
                      <a:r>
                        <a:rPr lang="en-CA" altLang="zh-CN" sz="1100" baseline="0" dirty="0" smtClean="0"/>
                        <a:t> NDPA (R1)</a:t>
                      </a:r>
                      <a:endParaRPr lang="zh-CN" altLang="en-US" sz="1100" dirty="0"/>
                    </a:p>
                  </a:txBody>
                  <a:tcPr/>
                </a:tc>
              </a:tr>
            </a:tbl>
          </a:graphicData>
        </a:graphic>
      </p:graphicFrame>
      <p:grpSp>
        <p:nvGrpSpPr>
          <p:cNvPr id="58" name="Group 57"/>
          <p:cNvGrpSpPr/>
          <p:nvPr/>
        </p:nvGrpSpPr>
        <p:grpSpPr>
          <a:xfrm>
            <a:off x="1066800" y="1247001"/>
            <a:ext cx="3024188" cy="2328863"/>
            <a:chOff x="1066800" y="1219200"/>
            <a:chExt cx="3024188" cy="2328863"/>
          </a:xfrm>
        </p:grpSpPr>
        <p:sp>
          <p:nvSpPr>
            <p:cNvPr id="12" name="AutoShape 3"/>
            <p:cNvSpPr>
              <a:spLocks noChangeAspect="1" noChangeArrowheads="1" noTextEdit="1"/>
            </p:cNvSpPr>
            <p:nvPr/>
          </p:nvSpPr>
          <p:spPr bwMode="auto">
            <a:xfrm>
              <a:off x="1066800" y="1219200"/>
              <a:ext cx="3024188" cy="232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3" name="Rectangle 5"/>
            <p:cNvSpPr>
              <a:spLocks noChangeArrowheads="1"/>
            </p:cNvSpPr>
            <p:nvPr/>
          </p:nvSpPr>
          <p:spPr bwMode="auto">
            <a:xfrm>
              <a:off x="1512888" y="2811463"/>
              <a:ext cx="673100" cy="493713"/>
            </a:xfrm>
            <a:prstGeom prst="rect">
              <a:avLst/>
            </a:prstGeom>
            <a:noFill/>
            <a:ln w="11113" cap="sq">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14" name="Rectangle 6"/>
            <p:cNvSpPr>
              <a:spLocks noChangeArrowheads="1"/>
            </p:cNvSpPr>
            <p:nvPr/>
          </p:nvSpPr>
          <p:spPr bwMode="auto">
            <a:xfrm>
              <a:off x="1627188" y="2986088"/>
              <a:ext cx="534988" cy="192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100" b="0" i="0" u="none" strike="noStrike" cap="none" normalizeH="0" baseline="0" smtClean="0">
                  <a:ln>
                    <a:noFill/>
                  </a:ln>
                  <a:solidFill>
                    <a:srgbClr val="000000"/>
                  </a:solidFill>
                  <a:effectLst/>
                  <a:latin typeface="Times New Roman" panose="02020603050405020304" pitchFamily="18" charset="0"/>
                </a:rPr>
                <a:t>Ranging</a:t>
              </a:r>
              <a:endParaRPr kumimoji="0" lang="zh-CN" altLang="zh-CN" sz="1800" b="0" i="0" u="none" strike="noStrike" cap="none" normalizeH="0" baseline="0" smtClean="0">
                <a:ln>
                  <a:noFill/>
                </a:ln>
                <a:solidFill>
                  <a:schemeClr val="tx1"/>
                </a:solidFill>
                <a:effectLst/>
                <a:latin typeface="Arial" panose="020B0604020202020204" pitchFamily="34" charset="0"/>
              </a:endParaRPr>
            </a:p>
          </p:txBody>
        </p:sp>
        <p:sp>
          <p:nvSpPr>
            <p:cNvPr id="15" name="Rectangle 7"/>
            <p:cNvSpPr>
              <a:spLocks noChangeArrowheads="1"/>
            </p:cNvSpPr>
            <p:nvPr/>
          </p:nvSpPr>
          <p:spPr bwMode="auto">
            <a:xfrm>
              <a:off x="1173163" y="3338513"/>
              <a:ext cx="282575" cy="192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100" b="0" i="0" u="none" strike="noStrike" cap="none" normalizeH="0" baseline="0" smtClean="0">
                  <a:ln>
                    <a:noFill/>
                  </a:ln>
                  <a:solidFill>
                    <a:srgbClr val="000000"/>
                  </a:solidFill>
                  <a:effectLst/>
                  <a:latin typeface="Times New Roman" panose="02020603050405020304" pitchFamily="18" charset="0"/>
                </a:rPr>
                <a:t>Bits</a:t>
              </a:r>
              <a:endParaRPr kumimoji="0" lang="zh-CN" altLang="zh-CN" sz="1800" b="0" i="0" u="none" strike="noStrike" cap="none" normalizeH="0" baseline="0" smtClean="0">
                <a:ln>
                  <a:noFill/>
                </a:ln>
                <a:solidFill>
                  <a:schemeClr val="tx1"/>
                </a:solidFill>
                <a:effectLst/>
                <a:latin typeface="Arial" panose="020B0604020202020204" pitchFamily="34" charset="0"/>
              </a:endParaRPr>
            </a:p>
          </p:txBody>
        </p:sp>
        <p:sp>
          <p:nvSpPr>
            <p:cNvPr id="16" name="Rectangle 8"/>
            <p:cNvSpPr>
              <a:spLocks noChangeArrowheads="1"/>
            </p:cNvSpPr>
            <p:nvPr/>
          </p:nvSpPr>
          <p:spPr bwMode="auto">
            <a:xfrm>
              <a:off x="1387475" y="3338513"/>
              <a:ext cx="585788" cy="192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100" b="0" i="0" u="none" strike="noStrike" cap="none" normalizeH="0" baseline="0" smtClean="0">
                  <a:ln>
                    <a:noFill/>
                  </a:ln>
                  <a:solidFill>
                    <a:srgbClr val="000000"/>
                  </a:solidFill>
                  <a:effectLst/>
                  <a:latin typeface="Times New Roman" panose="02020603050405020304" pitchFamily="18" charset="0"/>
                </a:rPr>
                <a:t>:              </a:t>
              </a:r>
              <a:endParaRPr kumimoji="0" lang="zh-CN" altLang="zh-CN" sz="1800" b="0" i="0" u="none" strike="noStrike" cap="none" normalizeH="0" baseline="0" smtClean="0">
                <a:ln>
                  <a:noFill/>
                </a:ln>
                <a:solidFill>
                  <a:schemeClr val="tx1"/>
                </a:solidFill>
                <a:effectLst/>
                <a:latin typeface="Arial" panose="020B0604020202020204" pitchFamily="34" charset="0"/>
              </a:endParaRPr>
            </a:p>
          </p:txBody>
        </p:sp>
        <p:sp>
          <p:nvSpPr>
            <p:cNvPr id="17" name="Rectangle 9"/>
            <p:cNvSpPr>
              <a:spLocks noChangeArrowheads="1"/>
            </p:cNvSpPr>
            <p:nvPr/>
          </p:nvSpPr>
          <p:spPr bwMode="auto">
            <a:xfrm>
              <a:off x="1892300" y="3338513"/>
              <a:ext cx="1728037"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100" b="0" i="0" u="none" strike="noStrike" cap="none" normalizeH="0" baseline="0" dirty="0" smtClean="0">
                  <a:ln>
                    <a:noFill/>
                  </a:ln>
                  <a:solidFill>
                    <a:srgbClr val="000000"/>
                  </a:solidFill>
                  <a:effectLst/>
                  <a:latin typeface="Times New Roman" panose="02020603050405020304" pitchFamily="18" charset="0"/>
                </a:rPr>
                <a:t>1                  </a:t>
              </a:r>
              <a:r>
                <a:rPr kumimoji="0" lang="en-CA" altLang="zh-CN" sz="1100" dirty="0">
                  <a:solidFill>
                    <a:srgbClr val="000000"/>
                  </a:solidFill>
                  <a:latin typeface="Times New Roman" panose="02020603050405020304" pitchFamily="18" charset="0"/>
                </a:rPr>
                <a:t>1</a:t>
              </a:r>
              <a:r>
                <a:rPr kumimoji="0" lang="zh-CN" altLang="zh-CN" sz="1100" b="0" i="0" u="none" strike="noStrike" cap="none" normalizeH="0" baseline="0" dirty="0" smtClean="0">
                  <a:ln>
                    <a:noFill/>
                  </a:ln>
                  <a:solidFill>
                    <a:srgbClr val="000000"/>
                  </a:solidFill>
                  <a:effectLst/>
                  <a:latin typeface="Times New Roman" panose="02020603050405020304" pitchFamily="18" charset="0"/>
                </a:rPr>
                <a:t>                         6</a:t>
              </a:r>
              <a:endParaRPr kumimoji="0" lang="zh-CN" altLang="zh-CN" sz="1800" b="0" i="0" u="none" strike="noStrike" cap="none" normalizeH="0" baseline="0" dirty="0" smtClean="0">
                <a:ln>
                  <a:noFill/>
                </a:ln>
                <a:solidFill>
                  <a:schemeClr val="tx1"/>
                </a:solidFill>
                <a:effectLst/>
                <a:latin typeface="Arial" panose="020B0604020202020204" pitchFamily="34" charset="0"/>
              </a:endParaRPr>
            </a:p>
          </p:txBody>
        </p:sp>
        <p:sp>
          <p:nvSpPr>
            <p:cNvPr id="18" name="Rectangle 10"/>
            <p:cNvSpPr>
              <a:spLocks noChangeArrowheads="1"/>
            </p:cNvSpPr>
            <p:nvPr/>
          </p:nvSpPr>
          <p:spPr bwMode="auto">
            <a:xfrm>
              <a:off x="2185988" y="2811463"/>
              <a:ext cx="673100" cy="493713"/>
            </a:xfrm>
            <a:prstGeom prst="rect">
              <a:avLst/>
            </a:prstGeom>
            <a:noFill/>
            <a:ln w="11113" cap="sq">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19" name="Rectangle 11"/>
            <p:cNvSpPr>
              <a:spLocks noChangeArrowheads="1"/>
            </p:cNvSpPr>
            <p:nvPr/>
          </p:nvSpPr>
          <p:spPr bwMode="auto">
            <a:xfrm>
              <a:off x="2438400" y="2986088"/>
              <a:ext cx="241300" cy="192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100" b="0" i="0" u="none" strike="noStrike" cap="none" normalizeH="0" baseline="0" smtClean="0">
                  <a:ln>
                    <a:noFill/>
                  </a:ln>
                  <a:solidFill>
                    <a:srgbClr val="000000"/>
                  </a:solidFill>
                  <a:effectLst/>
                  <a:latin typeface="Times New Roman" panose="02020603050405020304" pitchFamily="18" charset="0"/>
                </a:rPr>
                <a:t>HE</a:t>
              </a:r>
              <a:endParaRPr kumimoji="0" lang="zh-CN" altLang="zh-CN" sz="1800" b="0" i="0" u="none" strike="noStrike" cap="none" normalizeH="0" baseline="0" smtClean="0">
                <a:ln>
                  <a:noFill/>
                </a:ln>
                <a:solidFill>
                  <a:schemeClr val="tx1"/>
                </a:solidFill>
                <a:effectLst/>
                <a:latin typeface="Arial" panose="020B0604020202020204" pitchFamily="34" charset="0"/>
              </a:endParaRPr>
            </a:p>
          </p:txBody>
        </p:sp>
        <p:sp>
          <p:nvSpPr>
            <p:cNvPr id="20" name="Rectangle 12"/>
            <p:cNvSpPr>
              <a:spLocks noChangeArrowheads="1"/>
            </p:cNvSpPr>
            <p:nvPr/>
          </p:nvSpPr>
          <p:spPr bwMode="auto">
            <a:xfrm>
              <a:off x="2859088" y="2811463"/>
              <a:ext cx="1222375" cy="493713"/>
            </a:xfrm>
            <a:prstGeom prst="rect">
              <a:avLst/>
            </a:prstGeom>
            <a:noFill/>
            <a:ln w="11113" cap="sq">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21" name="Rectangle 13"/>
            <p:cNvSpPr>
              <a:spLocks noChangeArrowheads="1"/>
            </p:cNvSpPr>
            <p:nvPr/>
          </p:nvSpPr>
          <p:spPr bwMode="auto">
            <a:xfrm>
              <a:off x="3019425" y="2903538"/>
              <a:ext cx="1052513" cy="192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100" b="0" i="0" u="none" strike="noStrike" cap="none" normalizeH="0" baseline="0" smtClean="0">
                  <a:ln>
                    <a:noFill/>
                  </a:ln>
                  <a:solidFill>
                    <a:srgbClr val="000000"/>
                  </a:solidFill>
                  <a:effectLst/>
                  <a:latin typeface="Times New Roman" panose="02020603050405020304" pitchFamily="18" charset="0"/>
                </a:rPr>
                <a:t>Sounding Dialog </a:t>
              </a:r>
              <a:endParaRPr kumimoji="0" lang="zh-CN" altLang="zh-CN" sz="1800" b="0" i="0" u="none" strike="noStrike" cap="none" normalizeH="0" baseline="0" smtClean="0">
                <a:ln>
                  <a:noFill/>
                </a:ln>
                <a:solidFill>
                  <a:schemeClr val="tx1"/>
                </a:solidFill>
                <a:effectLst/>
                <a:latin typeface="Arial" panose="020B0604020202020204" pitchFamily="34" charset="0"/>
              </a:endParaRPr>
            </a:p>
          </p:txBody>
        </p:sp>
        <p:sp>
          <p:nvSpPr>
            <p:cNvPr id="22" name="Rectangle 14"/>
            <p:cNvSpPr>
              <a:spLocks noChangeArrowheads="1"/>
            </p:cNvSpPr>
            <p:nvPr/>
          </p:nvSpPr>
          <p:spPr bwMode="auto">
            <a:xfrm>
              <a:off x="3067050" y="3063875"/>
              <a:ext cx="919163" cy="192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100" b="0" i="0" u="none" strike="noStrike" cap="none" normalizeH="0" baseline="0" smtClean="0">
                  <a:ln>
                    <a:noFill/>
                  </a:ln>
                  <a:solidFill>
                    <a:srgbClr val="000000"/>
                  </a:solidFill>
                  <a:effectLst/>
                  <a:latin typeface="Times New Roman" panose="02020603050405020304" pitchFamily="18" charset="0"/>
                </a:rPr>
                <a:t>Token Number</a:t>
              </a:r>
              <a:endParaRPr kumimoji="0" lang="zh-CN" altLang="zh-CN" sz="1800" b="0" i="0" u="none" strike="noStrike" cap="none" normalizeH="0" baseline="0" smtClean="0">
                <a:ln>
                  <a:noFill/>
                </a:ln>
                <a:solidFill>
                  <a:schemeClr val="tx1"/>
                </a:solidFill>
                <a:effectLst/>
                <a:latin typeface="Arial" panose="020B0604020202020204" pitchFamily="34" charset="0"/>
              </a:endParaRPr>
            </a:p>
          </p:txBody>
        </p:sp>
        <p:sp>
          <p:nvSpPr>
            <p:cNvPr id="23" name="Rectangle 15"/>
            <p:cNvSpPr>
              <a:spLocks noChangeArrowheads="1"/>
            </p:cNvSpPr>
            <p:nvPr/>
          </p:nvSpPr>
          <p:spPr bwMode="auto">
            <a:xfrm>
              <a:off x="1160463" y="2981325"/>
              <a:ext cx="201613" cy="192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100" b="1" i="0" u="none" strike="noStrike" cap="none" normalizeH="0" baseline="0" smtClean="0">
                  <a:ln>
                    <a:noFill/>
                  </a:ln>
                  <a:solidFill>
                    <a:srgbClr val="000000"/>
                  </a:solidFill>
                  <a:effectLst/>
                  <a:latin typeface="Times New Roman" panose="02020603050405020304" pitchFamily="18" charset="0"/>
                </a:rPr>
                <a:t>11</a:t>
              </a:r>
              <a:endParaRPr kumimoji="0" lang="zh-CN" altLang="zh-CN" sz="1800" b="0" i="0" u="none" strike="noStrike" cap="none" normalizeH="0" baseline="0" smtClean="0">
                <a:ln>
                  <a:noFill/>
                </a:ln>
                <a:solidFill>
                  <a:schemeClr val="tx1"/>
                </a:solidFill>
                <a:effectLst/>
                <a:latin typeface="Arial" panose="020B0604020202020204" pitchFamily="34" charset="0"/>
              </a:endParaRPr>
            </a:p>
          </p:txBody>
        </p:sp>
        <p:sp>
          <p:nvSpPr>
            <p:cNvPr id="24" name="Rectangle 16"/>
            <p:cNvSpPr>
              <a:spLocks noChangeArrowheads="1"/>
            </p:cNvSpPr>
            <p:nvPr/>
          </p:nvSpPr>
          <p:spPr bwMode="auto">
            <a:xfrm>
              <a:off x="1295400" y="2981325"/>
              <a:ext cx="192088" cy="192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100" b="1" i="0" u="none" strike="noStrike" cap="none" normalizeH="0" baseline="0" smtClean="0">
                  <a:ln>
                    <a:noFill/>
                  </a:ln>
                  <a:solidFill>
                    <a:srgbClr val="000000"/>
                  </a:solidFill>
                  <a:effectLst/>
                  <a:latin typeface="Times New Roman" panose="02020603050405020304" pitchFamily="18" charset="0"/>
                </a:rPr>
                <a:t>az</a:t>
              </a:r>
              <a:endParaRPr kumimoji="0" lang="zh-CN" altLang="zh-CN" sz="1800" b="0" i="0" u="none" strike="noStrike" cap="none" normalizeH="0" baseline="0" smtClean="0">
                <a:ln>
                  <a:noFill/>
                </a:ln>
                <a:solidFill>
                  <a:schemeClr val="tx1"/>
                </a:solidFill>
                <a:effectLst/>
                <a:latin typeface="Arial" panose="020B0604020202020204" pitchFamily="34" charset="0"/>
              </a:endParaRPr>
            </a:p>
          </p:txBody>
        </p:sp>
        <p:sp>
          <p:nvSpPr>
            <p:cNvPr id="25" name="Rectangle 17"/>
            <p:cNvSpPr>
              <a:spLocks noChangeArrowheads="1"/>
            </p:cNvSpPr>
            <p:nvPr/>
          </p:nvSpPr>
          <p:spPr bwMode="auto">
            <a:xfrm>
              <a:off x="1512888" y="1233488"/>
              <a:ext cx="1325563" cy="493713"/>
            </a:xfrm>
            <a:prstGeom prst="rect">
              <a:avLst/>
            </a:prstGeom>
            <a:noFill/>
            <a:ln w="11113" cap="sq">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26" name="Rectangle 18"/>
            <p:cNvSpPr>
              <a:spLocks noChangeArrowheads="1"/>
            </p:cNvSpPr>
            <p:nvPr/>
          </p:nvSpPr>
          <p:spPr bwMode="auto">
            <a:xfrm>
              <a:off x="1931988" y="1406525"/>
              <a:ext cx="584200" cy="192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100" b="0" i="0" u="none" strike="noStrike" cap="none" normalizeH="0" baseline="0" smtClean="0">
                  <a:ln>
                    <a:noFill/>
                  </a:ln>
                  <a:solidFill>
                    <a:srgbClr val="000000"/>
                  </a:solidFill>
                  <a:effectLst/>
                  <a:latin typeface="Times New Roman" panose="02020603050405020304" pitchFamily="18" charset="0"/>
                </a:rPr>
                <a:t>Reserved</a:t>
              </a:r>
              <a:endParaRPr kumimoji="0" lang="zh-CN" altLang="zh-CN" sz="1800" b="0" i="0" u="none" strike="noStrike" cap="none" normalizeH="0" baseline="0" smtClean="0">
                <a:ln>
                  <a:noFill/>
                </a:ln>
                <a:solidFill>
                  <a:schemeClr val="tx1"/>
                </a:solidFill>
                <a:effectLst/>
                <a:latin typeface="Arial" panose="020B0604020202020204" pitchFamily="34" charset="0"/>
              </a:endParaRPr>
            </a:p>
          </p:txBody>
        </p:sp>
        <p:sp>
          <p:nvSpPr>
            <p:cNvPr id="27" name="Rectangle 19"/>
            <p:cNvSpPr>
              <a:spLocks noChangeArrowheads="1"/>
            </p:cNvSpPr>
            <p:nvPr/>
          </p:nvSpPr>
          <p:spPr bwMode="auto">
            <a:xfrm>
              <a:off x="1173163" y="1758950"/>
              <a:ext cx="282575" cy="192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100" b="0" i="0" u="none" strike="noStrike" cap="none" normalizeH="0" baseline="0" smtClean="0">
                  <a:ln>
                    <a:noFill/>
                  </a:ln>
                  <a:solidFill>
                    <a:srgbClr val="000000"/>
                  </a:solidFill>
                  <a:effectLst/>
                  <a:latin typeface="Times New Roman" panose="02020603050405020304" pitchFamily="18" charset="0"/>
                </a:rPr>
                <a:t>Bits</a:t>
              </a:r>
              <a:endParaRPr kumimoji="0" lang="zh-CN" altLang="zh-CN" sz="1800" b="0" i="0" u="none" strike="noStrike" cap="none" normalizeH="0" baseline="0" smtClean="0">
                <a:ln>
                  <a:noFill/>
                </a:ln>
                <a:solidFill>
                  <a:schemeClr val="tx1"/>
                </a:solidFill>
                <a:effectLst/>
                <a:latin typeface="Arial" panose="020B0604020202020204" pitchFamily="34" charset="0"/>
              </a:endParaRPr>
            </a:p>
          </p:txBody>
        </p:sp>
        <p:sp>
          <p:nvSpPr>
            <p:cNvPr id="28" name="Rectangle 20"/>
            <p:cNvSpPr>
              <a:spLocks noChangeArrowheads="1"/>
            </p:cNvSpPr>
            <p:nvPr/>
          </p:nvSpPr>
          <p:spPr bwMode="auto">
            <a:xfrm>
              <a:off x="1387475" y="1758950"/>
              <a:ext cx="869950" cy="192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100" b="0" i="0" u="none" strike="noStrike" cap="none" normalizeH="0" baseline="0" smtClean="0">
                  <a:ln>
                    <a:noFill/>
                  </a:ln>
                  <a:solidFill>
                    <a:srgbClr val="000000"/>
                  </a:solidFill>
                  <a:effectLst/>
                  <a:latin typeface="Times New Roman" panose="02020603050405020304" pitchFamily="18" charset="0"/>
                </a:rPr>
                <a:t>:                      </a:t>
              </a:r>
              <a:endParaRPr kumimoji="0" lang="zh-CN" altLang="zh-CN" sz="1800" b="0" i="0" u="none" strike="noStrike" cap="none" normalizeH="0" baseline="0" smtClean="0">
                <a:ln>
                  <a:noFill/>
                </a:ln>
                <a:solidFill>
                  <a:schemeClr val="tx1"/>
                </a:solidFill>
                <a:effectLst/>
                <a:latin typeface="Arial" panose="020B0604020202020204" pitchFamily="34" charset="0"/>
              </a:endParaRPr>
            </a:p>
          </p:txBody>
        </p:sp>
        <p:sp>
          <p:nvSpPr>
            <p:cNvPr id="29" name="Rectangle 21"/>
            <p:cNvSpPr>
              <a:spLocks noChangeArrowheads="1"/>
            </p:cNvSpPr>
            <p:nvPr/>
          </p:nvSpPr>
          <p:spPr bwMode="auto">
            <a:xfrm>
              <a:off x="2160588" y="1758950"/>
              <a:ext cx="1419225" cy="192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100" b="0" i="0" u="none" strike="noStrike" cap="none" normalizeH="0" baseline="0" smtClean="0">
                  <a:ln>
                    <a:noFill/>
                  </a:ln>
                  <a:solidFill>
                    <a:srgbClr val="000000"/>
                  </a:solidFill>
                  <a:effectLst/>
                  <a:latin typeface="Times New Roman" panose="02020603050405020304" pitchFamily="18" charset="0"/>
                </a:rPr>
                <a:t>2                                   6</a:t>
              </a:r>
              <a:endParaRPr kumimoji="0" lang="zh-CN" altLang="zh-CN" sz="1800" b="0" i="0" u="none" strike="noStrike" cap="none" normalizeH="0" baseline="0" smtClean="0">
                <a:ln>
                  <a:noFill/>
                </a:ln>
                <a:solidFill>
                  <a:schemeClr val="tx1"/>
                </a:solidFill>
                <a:effectLst/>
                <a:latin typeface="Arial" panose="020B0604020202020204" pitchFamily="34" charset="0"/>
              </a:endParaRPr>
            </a:p>
          </p:txBody>
        </p:sp>
        <p:sp>
          <p:nvSpPr>
            <p:cNvPr id="30" name="Rectangle 22"/>
            <p:cNvSpPr>
              <a:spLocks noChangeArrowheads="1"/>
            </p:cNvSpPr>
            <p:nvPr/>
          </p:nvSpPr>
          <p:spPr bwMode="auto">
            <a:xfrm>
              <a:off x="2838450" y="1233488"/>
              <a:ext cx="1222375" cy="493713"/>
            </a:xfrm>
            <a:prstGeom prst="rect">
              <a:avLst/>
            </a:prstGeom>
            <a:noFill/>
            <a:ln w="11113" cap="sq">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31" name="Rectangle 23"/>
            <p:cNvSpPr>
              <a:spLocks noChangeArrowheads="1"/>
            </p:cNvSpPr>
            <p:nvPr/>
          </p:nvSpPr>
          <p:spPr bwMode="auto">
            <a:xfrm>
              <a:off x="2998788" y="1328738"/>
              <a:ext cx="1052513" cy="192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100" b="0" i="0" u="none" strike="noStrike" cap="none" normalizeH="0" baseline="0" smtClean="0">
                  <a:ln>
                    <a:noFill/>
                  </a:ln>
                  <a:solidFill>
                    <a:srgbClr val="000000"/>
                  </a:solidFill>
                  <a:effectLst/>
                  <a:latin typeface="Times New Roman" panose="02020603050405020304" pitchFamily="18" charset="0"/>
                </a:rPr>
                <a:t>Sounding Dialog </a:t>
              </a:r>
              <a:endParaRPr kumimoji="0" lang="zh-CN" altLang="zh-CN" sz="1800" b="0" i="0" u="none" strike="noStrike" cap="none" normalizeH="0" baseline="0" smtClean="0">
                <a:ln>
                  <a:noFill/>
                </a:ln>
                <a:solidFill>
                  <a:schemeClr val="tx1"/>
                </a:solidFill>
                <a:effectLst/>
                <a:latin typeface="Arial" panose="020B0604020202020204" pitchFamily="34" charset="0"/>
              </a:endParaRPr>
            </a:p>
          </p:txBody>
        </p:sp>
        <p:sp>
          <p:nvSpPr>
            <p:cNvPr id="32" name="Rectangle 24"/>
            <p:cNvSpPr>
              <a:spLocks noChangeArrowheads="1"/>
            </p:cNvSpPr>
            <p:nvPr/>
          </p:nvSpPr>
          <p:spPr bwMode="auto">
            <a:xfrm>
              <a:off x="3046413" y="1489075"/>
              <a:ext cx="919163" cy="190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100" b="0" i="0" u="none" strike="noStrike" cap="none" normalizeH="0" baseline="0" smtClean="0">
                  <a:ln>
                    <a:noFill/>
                  </a:ln>
                  <a:solidFill>
                    <a:srgbClr val="000000"/>
                  </a:solidFill>
                  <a:effectLst/>
                  <a:latin typeface="Times New Roman" panose="02020603050405020304" pitchFamily="18" charset="0"/>
                </a:rPr>
                <a:t>Token Number</a:t>
              </a:r>
              <a:endParaRPr kumimoji="0" lang="zh-CN" altLang="zh-CN" sz="1800" b="0" i="0" u="none" strike="noStrike" cap="none" normalizeH="0" baseline="0" smtClean="0">
                <a:ln>
                  <a:noFill/>
                </a:ln>
                <a:solidFill>
                  <a:schemeClr val="tx1"/>
                </a:solidFill>
                <a:effectLst/>
                <a:latin typeface="Arial" panose="020B0604020202020204" pitchFamily="34" charset="0"/>
              </a:endParaRPr>
            </a:p>
          </p:txBody>
        </p:sp>
        <p:sp>
          <p:nvSpPr>
            <p:cNvPr id="33" name="Rectangle 25"/>
            <p:cNvSpPr>
              <a:spLocks noChangeArrowheads="1"/>
            </p:cNvSpPr>
            <p:nvPr/>
          </p:nvSpPr>
          <p:spPr bwMode="auto">
            <a:xfrm>
              <a:off x="1146175" y="1404938"/>
              <a:ext cx="368300" cy="192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100" b="1" i="0" u="none" strike="noStrike" cap="none" normalizeH="0" baseline="0" smtClean="0">
                  <a:ln>
                    <a:noFill/>
                  </a:ln>
                  <a:solidFill>
                    <a:srgbClr val="000000"/>
                  </a:solidFill>
                  <a:effectLst/>
                  <a:latin typeface="Times New Roman" panose="02020603050405020304" pitchFamily="18" charset="0"/>
                </a:rPr>
                <a:t>VHT</a:t>
              </a:r>
              <a:endParaRPr kumimoji="0" lang="zh-CN" altLang="zh-CN" sz="1800" b="0" i="0" u="none" strike="noStrike" cap="none" normalizeH="0" baseline="0" smtClean="0">
                <a:ln>
                  <a:noFill/>
                </a:ln>
                <a:solidFill>
                  <a:schemeClr val="tx1"/>
                </a:solidFill>
                <a:effectLst/>
                <a:latin typeface="Arial" panose="020B0604020202020204" pitchFamily="34" charset="0"/>
              </a:endParaRPr>
            </a:p>
          </p:txBody>
        </p:sp>
        <p:sp>
          <p:nvSpPr>
            <p:cNvPr id="34" name="Rectangle 26"/>
            <p:cNvSpPr>
              <a:spLocks noChangeArrowheads="1"/>
            </p:cNvSpPr>
            <p:nvPr/>
          </p:nvSpPr>
          <p:spPr bwMode="auto">
            <a:xfrm>
              <a:off x="1512888" y="2022475"/>
              <a:ext cx="673100" cy="493713"/>
            </a:xfrm>
            <a:prstGeom prst="rect">
              <a:avLst/>
            </a:prstGeom>
            <a:noFill/>
            <a:ln w="11113" cap="sq">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35" name="Rectangle 27"/>
            <p:cNvSpPr>
              <a:spLocks noChangeArrowheads="1"/>
            </p:cNvSpPr>
            <p:nvPr/>
          </p:nvSpPr>
          <p:spPr bwMode="auto">
            <a:xfrm>
              <a:off x="1604963" y="2197100"/>
              <a:ext cx="585788" cy="192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100" b="0" i="0" u="none" strike="noStrike" cap="none" normalizeH="0" baseline="0" smtClean="0">
                  <a:ln>
                    <a:noFill/>
                  </a:ln>
                  <a:solidFill>
                    <a:srgbClr val="000000"/>
                  </a:solidFill>
                  <a:effectLst/>
                  <a:latin typeface="Times New Roman" panose="02020603050405020304" pitchFamily="18" charset="0"/>
                </a:rPr>
                <a:t>Reserved</a:t>
              </a:r>
              <a:endParaRPr kumimoji="0" lang="zh-CN" altLang="zh-CN" sz="1800" b="0" i="0" u="none" strike="noStrike" cap="none" normalizeH="0" baseline="0" smtClean="0">
                <a:ln>
                  <a:noFill/>
                </a:ln>
                <a:solidFill>
                  <a:schemeClr val="tx1"/>
                </a:solidFill>
                <a:effectLst/>
                <a:latin typeface="Arial" panose="020B0604020202020204" pitchFamily="34" charset="0"/>
              </a:endParaRPr>
            </a:p>
          </p:txBody>
        </p:sp>
        <p:sp>
          <p:nvSpPr>
            <p:cNvPr id="36" name="Rectangle 28"/>
            <p:cNvSpPr>
              <a:spLocks noChangeArrowheads="1"/>
            </p:cNvSpPr>
            <p:nvPr/>
          </p:nvSpPr>
          <p:spPr bwMode="auto">
            <a:xfrm>
              <a:off x="1173163" y="2547938"/>
              <a:ext cx="282575" cy="192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100" b="0" i="0" u="none" strike="noStrike" cap="none" normalizeH="0" baseline="0" smtClean="0">
                  <a:ln>
                    <a:noFill/>
                  </a:ln>
                  <a:solidFill>
                    <a:srgbClr val="000000"/>
                  </a:solidFill>
                  <a:effectLst/>
                  <a:latin typeface="Times New Roman" panose="02020603050405020304" pitchFamily="18" charset="0"/>
                </a:rPr>
                <a:t>Bits</a:t>
              </a:r>
              <a:endParaRPr kumimoji="0" lang="zh-CN" altLang="zh-CN" sz="1800" b="0" i="0" u="none" strike="noStrike" cap="none" normalizeH="0" baseline="0" smtClean="0">
                <a:ln>
                  <a:noFill/>
                </a:ln>
                <a:solidFill>
                  <a:schemeClr val="tx1"/>
                </a:solidFill>
                <a:effectLst/>
                <a:latin typeface="Arial" panose="020B0604020202020204" pitchFamily="34" charset="0"/>
              </a:endParaRPr>
            </a:p>
          </p:txBody>
        </p:sp>
        <p:sp>
          <p:nvSpPr>
            <p:cNvPr id="37" name="Rectangle 29"/>
            <p:cNvSpPr>
              <a:spLocks noChangeArrowheads="1"/>
            </p:cNvSpPr>
            <p:nvPr/>
          </p:nvSpPr>
          <p:spPr bwMode="auto">
            <a:xfrm>
              <a:off x="1387475" y="2547938"/>
              <a:ext cx="585788" cy="192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100" b="0" i="0" u="none" strike="noStrike" cap="none" normalizeH="0" baseline="0" smtClean="0">
                  <a:ln>
                    <a:noFill/>
                  </a:ln>
                  <a:solidFill>
                    <a:srgbClr val="000000"/>
                  </a:solidFill>
                  <a:effectLst/>
                  <a:latin typeface="Times New Roman" panose="02020603050405020304" pitchFamily="18" charset="0"/>
                </a:rPr>
                <a:t>:              </a:t>
              </a:r>
              <a:endParaRPr kumimoji="0" lang="zh-CN" altLang="zh-CN" sz="1800" b="0" i="0" u="none" strike="noStrike" cap="none" normalizeH="0" baseline="0" smtClean="0">
                <a:ln>
                  <a:noFill/>
                </a:ln>
                <a:solidFill>
                  <a:schemeClr val="tx1"/>
                </a:solidFill>
                <a:effectLst/>
                <a:latin typeface="Arial" panose="020B0604020202020204" pitchFamily="34" charset="0"/>
              </a:endParaRPr>
            </a:p>
          </p:txBody>
        </p:sp>
        <p:sp>
          <p:nvSpPr>
            <p:cNvPr id="38" name="Rectangle 30"/>
            <p:cNvSpPr>
              <a:spLocks noChangeArrowheads="1"/>
            </p:cNvSpPr>
            <p:nvPr/>
          </p:nvSpPr>
          <p:spPr bwMode="auto">
            <a:xfrm>
              <a:off x="1892300" y="2547938"/>
              <a:ext cx="1657505"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CA" altLang="zh-CN" sz="1100" dirty="0">
                  <a:solidFill>
                    <a:srgbClr val="000000"/>
                  </a:solidFill>
                  <a:latin typeface="Times New Roman" panose="02020603050405020304" pitchFamily="18" charset="0"/>
                </a:rPr>
                <a:t>1</a:t>
              </a:r>
              <a:r>
                <a:rPr kumimoji="0" lang="zh-CN" altLang="zh-CN" sz="1100" b="0" i="0" u="none" strike="noStrike" cap="none" normalizeH="0" baseline="0" dirty="0" smtClean="0">
                  <a:ln>
                    <a:noFill/>
                  </a:ln>
                  <a:solidFill>
                    <a:srgbClr val="000000"/>
                  </a:solidFill>
                  <a:effectLst/>
                  <a:latin typeface="Times New Roman" panose="02020603050405020304" pitchFamily="18" charset="0"/>
                </a:rPr>
                <a:t>                1                         6</a:t>
              </a:r>
              <a:endParaRPr kumimoji="0" lang="zh-CN" altLang="zh-CN" sz="1800" b="0" i="0" u="none" strike="noStrike" cap="none" normalizeH="0" baseline="0" dirty="0" smtClean="0">
                <a:ln>
                  <a:noFill/>
                </a:ln>
                <a:solidFill>
                  <a:schemeClr val="tx1"/>
                </a:solidFill>
                <a:effectLst/>
                <a:latin typeface="Arial" panose="020B0604020202020204" pitchFamily="34" charset="0"/>
              </a:endParaRPr>
            </a:p>
          </p:txBody>
        </p:sp>
        <p:sp>
          <p:nvSpPr>
            <p:cNvPr id="39" name="Rectangle 31"/>
            <p:cNvSpPr>
              <a:spLocks noChangeArrowheads="1"/>
            </p:cNvSpPr>
            <p:nvPr/>
          </p:nvSpPr>
          <p:spPr bwMode="auto">
            <a:xfrm>
              <a:off x="2185988" y="2022475"/>
              <a:ext cx="673100" cy="493713"/>
            </a:xfrm>
            <a:prstGeom prst="rect">
              <a:avLst/>
            </a:prstGeom>
            <a:noFill/>
            <a:ln w="11113" cap="sq">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40" name="Rectangle 32"/>
            <p:cNvSpPr>
              <a:spLocks noChangeArrowheads="1"/>
            </p:cNvSpPr>
            <p:nvPr/>
          </p:nvSpPr>
          <p:spPr bwMode="auto">
            <a:xfrm>
              <a:off x="2438400" y="2197100"/>
              <a:ext cx="241300" cy="192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100" b="0" i="0" u="none" strike="noStrike" cap="none" normalizeH="0" baseline="0" smtClean="0">
                  <a:ln>
                    <a:noFill/>
                  </a:ln>
                  <a:solidFill>
                    <a:srgbClr val="000000"/>
                  </a:solidFill>
                  <a:effectLst/>
                  <a:latin typeface="Times New Roman" panose="02020603050405020304" pitchFamily="18" charset="0"/>
                </a:rPr>
                <a:t>HE</a:t>
              </a:r>
              <a:endParaRPr kumimoji="0" lang="zh-CN" altLang="zh-CN" sz="1800" b="0" i="0" u="none" strike="noStrike" cap="none" normalizeH="0" baseline="0" smtClean="0">
                <a:ln>
                  <a:noFill/>
                </a:ln>
                <a:solidFill>
                  <a:schemeClr val="tx1"/>
                </a:solidFill>
                <a:effectLst/>
                <a:latin typeface="Arial" panose="020B0604020202020204" pitchFamily="34" charset="0"/>
              </a:endParaRPr>
            </a:p>
          </p:txBody>
        </p:sp>
        <p:sp>
          <p:nvSpPr>
            <p:cNvPr id="41" name="Rectangle 33"/>
            <p:cNvSpPr>
              <a:spLocks noChangeArrowheads="1"/>
            </p:cNvSpPr>
            <p:nvPr/>
          </p:nvSpPr>
          <p:spPr bwMode="auto">
            <a:xfrm>
              <a:off x="2859088" y="2022475"/>
              <a:ext cx="1222375" cy="493713"/>
            </a:xfrm>
            <a:prstGeom prst="rect">
              <a:avLst/>
            </a:prstGeom>
            <a:noFill/>
            <a:ln w="11113" cap="sq">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42" name="Rectangle 34"/>
            <p:cNvSpPr>
              <a:spLocks noChangeArrowheads="1"/>
            </p:cNvSpPr>
            <p:nvPr/>
          </p:nvSpPr>
          <p:spPr bwMode="auto">
            <a:xfrm>
              <a:off x="3019425" y="2114550"/>
              <a:ext cx="1052513" cy="192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100" b="0" i="0" u="none" strike="noStrike" cap="none" normalizeH="0" baseline="0" smtClean="0">
                  <a:ln>
                    <a:noFill/>
                  </a:ln>
                  <a:solidFill>
                    <a:srgbClr val="000000"/>
                  </a:solidFill>
                  <a:effectLst/>
                  <a:latin typeface="Times New Roman" panose="02020603050405020304" pitchFamily="18" charset="0"/>
                </a:rPr>
                <a:t>Sounding Dialog </a:t>
              </a:r>
              <a:endParaRPr kumimoji="0" lang="zh-CN" altLang="zh-CN" sz="1800" b="0" i="0" u="none" strike="noStrike" cap="none" normalizeH="0" baseline="0" smtClean="0">
                <a:ln>
                  <a:noFill/>
                </a:ln>
                <a:solidFill>
                  <a:schemeClr val="tx1"/>
                </a:solidFill>
                <a:effectLst/>
                <a:latin typeface="Arial" panose="020B0604020202020204" pitchFamily="34" charset="0"/>
              </a:endParaRPr>
            </a:p>
          </p:txBody>
        </p:sp>
        <p:sp>
          <p:nvSpPr>
            <p:cNvPr id="43" name="Rectangle 35"/>
            <p:cNvSpPr>
              <a:spLocks noChangeArrowheads="1"/>
            </p:cNvSpPr>
            <p:nvPr/>
          </p:nvSpPr>
          <p:spPr bwMode="auto">
            <a:xfrm>
              <a:off x="3067050" y="2274888"/>
              <a:ext cx="919163" cy="192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100" b="0" i="0" u="none" strike="noStrike" cap="none" normalizeH="0" baseline="0" smtClean="0">
                  <a:ln>
                    <a:noFill/>
                  </a:ln>
                  <a:solidFill>
                    <a:srgbClr val="000000"/>
                  </a:solidFill>
                  <a:effectLst/>
                  <a:latin typeface="Times New Roman" panose="02020603050405020304" pitchFamily="18" charset="0"/>
                </a:rPr>
                <a:t>Token Number</a:t>
              </a:r>
              <a:endParaRPr kumimoji="0" lang="zh-CN" altLang="zh-CN" sz="1800" b="0" i="0" u="none" strike="noStrike" cap="none" normalizeH="0" baseline="0" smtClean="0">
                <a:ln>
                  <a:noFill/>
                </a:ln>
                <a:solidFill>
                  <a:schemeClr val="tx1"/>
                </a:solidFill>
                <a:effectLst/>
                <a:latin typeface="Arial" panose="020B0604020202020204" pitchFamily="34" charset="0"/>
              </a:endParaRPr>
            </a:p>
          </p:txBody>
        </p:sp>
        <p:sp>
          <p:nvSpPr>
            <p:cNvPr id="44" name="Rectangle 36"/>
            <p:cNvSpPr>
              <a:spLocks noChangeArrowheads="1"/>
            </p:cNvSpPr>
            <p:nvPr/>
          </p:nvSpPr>
          <p:spPr bwMode="auto">
            <a:xfrm>
              <a:off x="1193800" y="2192338"/>
              <a:ext cx="260350" cy="192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100" b="1" i="0" u="none" strike="noStrike" cap="none" normalizeH="0" baseline="0" smtClean="0">
                  <a:ln>
                    <a:noFill/>
                  </a:ln>
                  <a:solidFill>
                    <a:srgbClr val="000000"/>
                  </a:solidFill>
                  <a:effectLst/>
                  <a:latin typeface="Times New Roman" panose="02020603050405020304" pitchFamily="18" charset="0"/>
                </a:rPr>
                <a:t>HE</a:t>
              </a:r>
              <a:endParaRPr kumimoji="0" lang="zh-CN" altLang="zh-CN" sz="1800" b="0" i="0" u="none" strike="noStrike" cap="none" normalizeH="0" baseline="0" smtClean="0">
                <a:ln>
                  <a:noFill/>
                </a:ln>
                <a:solidFill>
                  <a:schemeClr val="tx1"/>
                </a:solidFill>
                <a:effectLst/>
                <a:latin typeface="Arial" panose="020B0604020202020204" pitchFamily="34" charset="0"/>
              </a:endParaRPr>
            </a:p>
          </p:txBody>
        </p:sp>
      </p:grpSp>
      <p:grpSp>
        <p:nvGrpSpPr>
          <p:cNvPr id="57" name="Group 56"/>
          <p:cNvGrpSpPr/>
          <p:nvPr/>
        </p:nvGrpSpPr>
        <p:grpSpPr>
          <a:xfrm>
            <a:off x="4801202" y="2999601"/>
            <a:ext cx="3002558" cy="719138"/>
            <a:chOff x="4801202" y="3090115"/>
            <a:chExt cx="3002558" cy="719138"/>
          </a:xfrm>
        </p:grpSpPr>
        <p:sp>
          <p:nvSpPr>
            <p:cNvPr id="45" name="Rectangle 5"/>
            <p:cNvSpPr>
              <a:spLocks noChangeArrowheads="1"/>
            </p:cNvSpPr>
            <p:nvPr/>
          </p:nvSpPr>
          <p:spPr bwMode="auto">
            <a:xfrm>
              <a:off x="5235185" y="3090115"/>
              <a:ext cx="673100" cy="493713"/>
            </a:xfrm>
            <a:prstGeom prst="rect">
              <a:avLst/>
            </a:prstGeom>
            <a:noFill/>
            <a:ln w="11113" cap="sq">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46" name="Rectangle 6"/>
            <p:cNvSpPr>
              <a:spLocks noChangeArrowheads="1"/>
            </p:cNvSpPr>
            <p:nvPr/>
          </p:nvSpPr>
          <p:spPr bwMode="auto">
            <a:xfrm>
              <a:off x="5473690" y="3264740"/>
              <a:ext cx="165110"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CA" altLang="zh-CN" sz="1100" b="0" i="0" u="none" strike="noStrike" cap="none" normalizeH="0" baseline="0" dirty="0" smtClean="0">
                  <a:ln>
                    <a:noFill/>
                  </a:ln>
                  <a:solidFill>
                    <a:srgbClr val="000000"/>
                  </a:solidFill>
                  <a:effectLst/>
                  <a:latin typeface="Times New Roman" panose="02020603050405020304" pitchFamily="18" charset="0"/>
                </a:rPr>
                <a:t>B0</a:t>
              </a:r>
              <a:endParaRPr kumimoji="0" lang="zh-CN" altLang="zh-CN" sz="1800" b="0" i="0" u="none" strike="noStrike" cap="none" normalizeH="0" baseline="0" dirty="0" smtClean="0">
                <a:ln>
                  <a:noFill/>
                </a:ln>
                <a:solidFill>
                  <a:schemeClr val="tx1"/>
                </a:solidFill>
                <a:effectLst/>
                <a:latin typeface="Arial" panose="020B0604020202020204" pitchFamily="34" charset="0"/>
              </a:endParaRPr>
            </a:p>
          </p:txBody>
        </p:sp>
        <p:sp>
          <p:nvSpPr>
            <p:cNvPr id="47" name="Rectangle 7"/>
            <p:cNvSpPr>
              <a:spLocks noChangeArrowheads="1"/>
            </p:cNvSpPr>
            <p:nvPr/>
          </p:nvSpPr>
          <p:spPr bwMode="auto">
            <a:xfrm>
              <a:off x="4895460" y="3617165"/>
              <a:ext cx="282575" cy="192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100" b="0" i="0" u="none" strike="noStrike" cap="none" normalizeH="0" baseline="0" smtClean="0">
                  <a:ln>
                    <a:noFill/>
                  </a:ln>
                  <a:solidFill>
                    <a:srgbClr val="000000"/>
                  </a:solidFill>
                  <a:effectLst/>
                  <a:latin typeface="Times New Roman" panose="02020603050405020304" pitchFamily="18" charset="0"/>
                </a:rPr>
                <a:t>Bits</a:t>
              </a:r>
              <a:endParaRPr kumimoji="0" lang="zh-CN" altLang="zh-CN" sz="1800" b="0" i="0" u="none" strike="noStrike" cap="none" normalizeH="0" baseline="0" smtClean="0">
                <a:ln>
                  <a:noFill/>
                </a:ln>
                <a:solidFill>
                  <a:schemeClr val="tx1"/>
                </a:solidFill>
                <a:effectLst/>
                <a:latin typeface="Arial" panose="020B0604020202020204" pitchFamily="34" charset="0"/>
              </a:endParaRPr>
            </a:p>
          </p:txBody>
        </p:sp>
        <p:sp>
          <p:nvSpPr>
            <p:cNvPr id="48" name="Rectangle 8"/>
            <p:cNvSpPr>
              <a:spLocks noChangeArrowheads="1"/>
            </p:cNvSpPr>
            <p:nvPr/>
          </p:nvSpPr>
          <p:spPr bwMode="auto">
            <a:xfrm>
              <a:off x="5109772" y="3617165"/>
              <a:ext cx="585788" cy="192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100" b="0" i="0" u="none" strike="noStrike" cap="none" normalizeH="0" baseline="0" smtClean="0">
                  <a:ln>
                    <a:noFill/>
                  </a:ln>
                  <a:solidFill>
                    <a:srgbClr val="000000"/>
                  </a:solidFill>
                  <a:effectLst/>
                  <a:latin typeface="Times New Roman" panose="02020603050405020304" pitchFamily="18" charset="0"/>
                </a:rPr>
                <a:t>:              </a:t>
              </a:r>
              <a:endParaRPr kumimoji="0" lang="zh-CN" altLang="zh-CN" sz="1800" b="0" i="0" u="none" strike="noStrike" cap="none" normalizeH="0" baseline="0" smtClean="0">
                <a:ln>
                  <a:noFill/>
                </a:ln>
                <a:solidFill>
                  <a:schemeClr val="tx1"/>
                </a:solidFill>
                <a:effectLst/>
                <a:latin typeface="Arial" panose="020B0604020202020204" pitchFamily="34" charset="0"/>
              </a:endParaRPr>
            </a:p>
          </p:txBody>
        </p:sp>
        <p:sp>
          <p:nvSpPr>
            <p:cNvPr id="49" name="Rectangle 9"/>
            <p:cNvSpPr>
              <a:spLocks noChangeArrowheads="1"/>
            </p:cNvSpPr>
            <p:nvPr/>
          </p:nvSpPr>
          <p:spPr bwMode="auto">
            <a:xfrm>
              <a:off x="5614597" y="3617165"/>
              <a:ext cx="1657505"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CA" altLang="zh-CN" sz="1100" dirty="0" smtClean="0">
                  <a:solidFill>
                    <a:srgbClr val="000000"/>
                  </a:solidFill>
                  <a:latin typeface="Times New Roman" panose="02020603050405020304" pitchFamily="18" charset="0"/>
                </a:rPr>
                <a:t>1</a:t>
              </a:r>
              <a:r>
                <a:rPr kumimoji="0" lang="zh-CN" altLang="zh-CN" sz="1100" b="0" i="0" u="none" strike="noStrike" cap="none" normalizeH="0" baseline="0" dirty="0" smtClean="0">
                  <a:ln>
                    <a:noFill/>
                  </a:ln>
                  <a:solidFill>
                    <a:srgbClr val="000000"/>
                  </a:solidFill>
                  <a:effectLst/>
                  <a:latin typeface="Times New Roman" panose="02020603050405020304" pitchFamily="18" charset="0"/>
                </a:rPr>
                <a:t>                 </a:t>
              </a:r>
              <a:r>
                <a:rPr kumimoji="0" lang="en-CA" altLang="zh-CN" sz="1100" dirty="0">
                  <a:solidFill>
                    <a:srgbClr val="000000"/>
                  </a:solidFill>
                  <a:latin typeface="Times New Roman" panose="02020603050405020304" pitchFamily="18" charset="0"/>
                </a:rPr>
                <a:t>1</a:t>
              </a:r>
              <a:r>
                <a:rPr kumimoji="0" lang="zh-CN" altLang="zh-CN" sz="1100" b="0" i="0" u="none" strike="noStrike" cap="none" normalizeH="0" baseline="0" dirty="0" smtClean="0">
                  <a:ln>
                    <a:noFill/>
                  </a:ln>
                  <a:solidFill>
                    <a:srgbClr val="000000"/>
                  </a:solidFill>
                  <a:effectLst/>
                  <a:latin typeface="Times New Roman" panose="02020603050405020304" pitchFamily="18" charset="0"/>
                </a:rPr>
                <a:t>                        6</a:t>
              </a:r>
              <a:endParaRPr kumimoji="0" lang="zh-CN" altLang="zh-CN" sz="1800" b="0" i="0" u="none" strike="noStrike" cap="none" normalizeH="0" baseline="0" dirty="0" smtClean="0">
                <a:ln>
                  <a:noFill/>
                </a:ln>
                <a:solidFill>
                  <a:schemeClr val="tx1"/>
                </a:solidFill>
                <a:effectLst/>
                <a:latin typeface="Arial" panose="020B0604020202020204" pitchFamily="34" charset="0"/>
              </a:endParaRPr>
            </a:p>
          </p:txBody>
        </p:sp>
        <p:sp>
          <p:nvSpPr>
            <p:cNvPr id="50" name="Rectangle 10"/>
            <p:cNvSpPr>
              <a:spLocks noChangeArrowheads="1"/>
            </p:cNvSpPr>
            <p:nvPr/>
          </p:nvSpPr>
          <p:spPr bwMode="auto">
            <a:xfrm>
              <a:off x="5908285" y="3090115"/>
              <a:ext cx="673100" cy="493713"/>
            </a:xfrm>
            <a:prstGeom prst="rect">
              <a:avLst/>
            </a:prstGeom>
            <a:noFill/>
            <a:ln w="11113" cap="sq">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51" name="Rectangle 11"/>
            <p:cNvSpPr>
              <a:spLocks noChangeArrowheads="1"/>
            </p:cNvSpPr>
            <p:nvPr/>
          </p:nvSpPr>
          <p:spPr bwMode="auto">
            <a:xfrm>
              <a:off x="6160697" y="3264740"/>
              <a:ext cx="165110"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CA" altLang="zh-CN" sz="1100" b="0" i="0" u="none" strike="noStrike" cap="none" normalizeH="0" baseline="0" dirty="0" smtClean="0">
                  <a:ln>
                    <a:noFill/>
                  </a:ln>
                  <a:solidFill>
                    <a:srgbClr val="000000"/>
                  </a:solidFill>
                  <a:effectLst/>
                  <a:latin typeface="Times New Roman" panose="02020603050405020304" pitchFamily="18" charset="0"/>
                </a:rPr>
                <a:t>B1</a:t>
              </a:r>
              <a:endParaRPr kumimoji="0" lang="zh-CN" altLang="zh-CN" sz="1800" b="0" i="0" u="none" strike="noStrike" cap="none" normalizeH="0" baseline="0" dirty="0" smtClean="0">
                <a:ln>
                  <a:noFill/>
                </a:ln>
                <a:solidFill>
                  <a:schemeClr val="tx1"/>
                </a:solidFill>
                <a:effectLst/>
                <a:latin typeface="Arial" panose="020B0604020202020204" pitchFamily="34" charset="0"/>
              </a:endParaRPr>
            </a:p>
          </p:txBody>
        </p:sp>
        <p:sp>
          <p:nvSpPr>
            <p:cNvPr id="52" name="Rectangle 12"/>
            <p:cNvSpPr>
              <a:spLocks noChangeArrowheads="1"/>
            </p:cNvSpPr>
            <p:nvPr/>
          </p:nvSpPr>
          <p:spPr bwMode="auto">
            <a:xfrm>
              <a:off x="6581385" y="3090115"/>
              <a:ext cx="1222375" cy="493713"/>
            </a:xfrm>
            <a:prstGeom prst="rect">
              <a:avLst/>
            </a:prstGeom>
            <a:noFill/>
            <a:ln w="11113" cap="sq">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53" name="Rectangle 13"/>
            <p:cNvSpPr>
              <a:spLocks noChangeArrowheads="1"/>
            </p:cNvSpPr>
            <p:nvPr/>
          </p:nvSpPr>
          <p:spPr bwMode="auto">
            <a:xfrm>
              <a:off x="6741722" y="3182190"/>
              <a:ext cx="1052513" cy="192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100" b="0" i="0" u="none" strike="noStrike" cap="none" normalizeH="0" baseline="0" smtClean="0">
                  <a:ln>
                    <a:noFill/>
                  </a:ln>
                  <a:solidFill>
                    <a:srgbClr val="000000"/>
                  </a:solidFill>
                  <a:effectLst/>
                  <a:latin typeface="Times New Roman" panose="02020603050405020304" pitchFamily="18" charset="0"/>
                </a:rPr>
                <a:t>Sounding Dialog </a:t>
              </a:r>
              <a:endParaRPr kumimoji="0" lang="zh-CN" altLang="zh-CN" sz="1800" b="0" i="0" u="none" strike="noStrike" cap="none" normalizeH="0" baseline="0" smtClean="0">
                <a:ln>
                  <a:noFill/>
                </a:ln>
                <a:solidFill>
                  <a:schemeClr val="tx1"/>
                </a:solidFill>
                <a:effectLst/>
                <a:latin typeface="Arial" panose="020B0604020202020204" pitchFamily="34" charset="0"/>
              </a:endParaRPr>
            </a:p>
          </p:txBody>
        </p:sp>
        <p:sp>
          <p:nvSpPr>
            <p:cNvPr id="54" name="Rectangle 14"/>
            <p:cNvSpPr>
              <a:spLocks noChangeArrowheads="1"/>
            </p:cNvSpPr>
            <p:nvPr/>
          </p:nvSpPr>
          <p:spPr bwMode="auto">
            <a:xfrm>
              <a:off x="6789347" y="3342527"/>
              <a:ext cx="919163" cy="192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100" b="0" i="0" u="none" strike="noStrike" cap="none" normalizeH="0" baseline="0" smtClean="0">
                  <a:ln>
                    <a:noFill/>
                  </a:ln>
                  <a:solidFill>
                    <a:srgbClr val="000000"/>
                  </a:solidFill>
                  <a:effectLst/>
                  <a:latin typeface="Times New Roman" panose="02020603050405020304" pitchFamily="18" charset="0"/>
                </a:rPr>
                <a:t>Token Number</a:t>
              </a:r>
              <a:endParaRPr kumimoji="0" lang="zh-CN" altLang="zh-CN" sz="1800" b="0" i="0" u="none" strike="noStrike" cap="none" normalizeH="0" baseline="0" smtClean="0">
                <a:ln>
                  <a:noFill/>
                </a:ln>
                <a:solidFill>
                  <a:schemeClr val="tx1"/>
                </a:solidFill>
                <a:effectLst/>
                <a:latin typeface="Arial" panose="020B0604020202020204" pitchFamily="34" charset="0"/>
              </a:endParaRPr>
            </a:p>
          </p:txBody>
        </p:sp>
        <p:sp>
          <p:nvSpPr>
            <p:cNvPr id="55" name="Rectangle 15"/>
            <p:cNvSpPr>
              <a:spLocks noChangeArrowheads="1"/>
            </p:cNvSpPr>
            <p:nvPr/>
          </p:nvSpPr>
          <p:spPr bwMode="auto">
            <a:xfrm>
              <a:off x="4801202" y="3260459"/>
              <a:ext cx="30777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CA" altLang="zh-CN" b="0" i="0" u="none" strike="noStrike" cap="none" normalizeH="0" baseline="0" dirty="0" smtClean="0">
                  <a:ln>
                    <a:noFill/>
                  </a:ln>
                  <a:solidFill>
                    <a:schemeClr val="tx1"/>
                  </a:solidFill>
                  <a:effectLst/>
                  <a:latin typeface="Arial" panose="020B0604020202020204" pitchFamily="34" charset="0"/>
                </a:rPr>
                <a:t>EHT</a:t>
              </a:r>
              <a:endParaRPr kumimoji="0" lang="zh-CN" altLang="zh-CN" b="0" i="0" u="none" strike="noStrike" cap="none" normalizeH="0" baseline="0" dirty="0" smtClean="0">
                <a:ln>
                  <a:noFill/>
                </a:ln>
                <a:solidFill>
                  <a:schemeClr val="tx1"/>
                </a:solidFill>
                <a:effectLst/>
                <a:latin typeface="Arial" panose="020B0604020202020204" pitchFamily="34" charset="0"/>
              </a:endParaRPr>
            </a:p>
          </p:txBody>
        </p:sp>
      </p:grpSp>
      <p:sp>
        <p:nvSpPr>
          <p:cNvPr id="7" name="TextBox 6"/>
          <p:cNvSpPr txBox="1"/>
          <p:nvPr/>
        </p:nvSpPr>
        <p:spPr>
          <a:xfrm>
            <a:off x="6517831" y="2750384"/>
            <a:ext cx="364202" cy="276999"/>
          </a:xfrm>
          <a:prstGeom prst="rect">
            <a:avLst/>
          </a:prstGeom>
          <a:noFill/>
        </p:spPr>
        <p:txBody>
          <a:bodyPr wrap="none" rtlCol="0">
            <a:spAutoFit/>
          </a:bodyPr>
          <a:lstStyle/>
          <a:p>
            <a:r>
              <a:rPr lang="en-CA" altLang="zh-CN" dirty="0" smtClean="0"/>
              <a:t>B2</a:t>
            </a:r>
            <a:endParaRPr lang="zh-CN" altLang="en-US" dirty="0"/>
          </a:p>
        </p:txBody>
      </p:sp>
      <p:sp>
        <p:nvSpPr>
          <p:cNvPr id="56" name="TextBox 55"/>
          <p:cNvSpPr txBox="1"/>
          <p:nvPr/>
        </p:nvSpPr>
        <p:spPr>
          <a:xfrm>
            <a:off x="7530294" y="2767466"/>
            <a:ext cx="364202" cy="276999"/>
          </a:xfrm>
          <a:prstGeom prst="rect">
            <a:avLst/>
          </a:prstGeom>
          <a:noFill/>
        </p:spPr>
        <p:txBody>
          <a:bodyPr wrap="none" rtlCol="0">
            <a:spAutoFit/>
          </a:bodyPr>
          <a:lstStyle/>
          <a:p>
            <a:r>
              <a:rPr lang="en-CA" altLang="zh-CN" dirty="0" smtClean="0"/>
              <a:t>B7</a:t>
            </a:r>
            <a:endParaRPr lang="zh-CN" altLang="en-US" dirty="0"/>
          </a:p>
        </p:txBody>
      </p:sp>
    </p:spTree>
    <p:extLst>
      <p:ext uri="{BB962C8B-B14F-4D97-AF65-F5344CB8AC3E}">
        <p14:creationId xmlns:p14="http://schemas.microsoft.com/office/powerpoint/2010/main" val="49255487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457200"/>
          </a:xfrm>
        </p:spPr>
        <p:txBody>
          <a:bodyPr/>
          <a:lstStyle/>
          <a:p>
            <a:r>
              <a:rPr lang="en-CA" altLang="zh-CN" dirty="0" smtClean="0">
                <a:solidFill>
                  <a:schemeClr val="tx1"/>
                </a:solidFill>
              </a:rPr>
              <a:t>New NDPA Frame Format</a:t>
            </a:r>
            <a:endParaRPr lang="zh-CN" altLang="en-US" dirty="0">
              <a:solidFill>
                <a:schemeClr val="tx1"/>
              </a:solidFill>
            </a:endParaRPr>
          </a:p>
        </p:txBody>
      </p:sp>
      <p:sp>
        <p:nvSpPr>
          <p:cNvPr id="4" name="Date Placeholder 3"/>
          <p:cNvSpPr>
            <a:spLocks noGrp="1"/>
          </p:cNvSpPr>
          <p:nvPr>
            <p:ph type="dt" sz="half" idx="10"/>
          </p:nvPr>
        </p:nvSpPr>
        <p:spPr/>
        <p:txBody>
          <a:bodyPr/>
          <a:lstStyle/>
          <a:p>
            <a:pPr>
              <a:defRPr/>
            </a:pPr>
            <a:r>
              <a:rPr lang="en-US" altLang="zh-CN" smtClean="0"/>
              <a:t>Nov 2021</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E792CD62-9AAA-4B66-A216-7F1F565D5B47}" type="slidenum">
              <a:rPr lang="en-US" altLang="ko-KR" smtClean="0"/>
              <a:pPr/>
              <a:t>4</a:t>
            </a:fld>
            <a:endParaRPr lang="en-US" altLang="ko-KR"/>
          </a:p>
        </p:txBody>
      </p:sp>
      <p:sp>
        <p:nvSpPr>
          <p:cNvPr id="39" name="Content Placeholder 2"/>
          <p:cNvSpPr>
            <a:spLocks noGrp="1"/>
          </p:cNvSpPr>
          <p:nvPr>
            <p:ph idx="1"/>
          </p:nvPr>
        </p:nvSpPr>
        <p:spPr>
          <a:xfrm>
            <a:off x="168015" y="3048000"/>
            <a:ext cx="8839200" cy="3139830"/>
          </a:xfrm>
        </p:spPr>
        <p:txBody>
          <a:bodyPr/>
          <a:lstStyle/>
          <a:p>
            <a:r>
              <a:rPr lang="en-CA" altLang="zh-CN" sz="1600" dirty="0" smtClean="0">
                <a:solidFill>
                  <a:srgbClr val="CC00FF"/>
                </a:solidFill>
              </a:rPr>
              <a:t>Among those 8 bits in Sounding Dialog Token field, the first two bits are zeros and the remaining 6 bits are ones</a:t>
            </a:r>
          </a:p>
          <a:p>
            <a:r>
              <a:rPr lang="en-CA" altLang="zh-CN" sz="1600" dirty="0" smtClean="0"/>
              <a:t>16 bits from B0 to B15 in NDPA Variant field can be used for the indication of </a:t>
            </a:r>
            <a:r>
              <a:rPr lang="en-CA" altLang="zh-CN" sz="1600" dirty="0"/>
              <a:t>NDPA Version </a:t>
            </a:r>
            <a:r>
              <a:rPr lang="en-CA" altLang="zh-CN" sz="1600" dirty="0" smtClean="0"/>
              <a:t>ID, Measurement </a:t>
            </a:r>
            <a:r>
              <a:rPr lang="en-CA" altLang="zh-CN" sz="1600" dirty="0"/>
              <a:t>Instance </a:t>
            </a:r>
            <a:r>
              <a:rPr lang="en-CA" altLang="zh-CN" sz="1600" dirty="0" smtClean="0"/>
              <a:t>ID and some possible common information in the future amendments except for B11</a:t>
            </a:r>
          </a:p>
          <a:p>
            <a:pPr lvl="1"/>
            <a:r>
              <a:rPr lang="en-CA" altLang="zh-CN" sz="1400" dirty="0" smtClean="0"/>
              <a:t>B11 needs to be set to 1 as the Disambiguation subfield to avoid the wrong detection of AID </a:t>
            </a:r>
          </a:p>
          <a:p>
            <a:pPr lvl="1"/>
            <a:r>
              <a:rPr lang="en-CA" altLang="zh-CN" sz="1400" dirty="0" smtClean="0"/>
              <a:t>Some bits among the remaining bits can indicate NDPA Frame Version ID for Sensing, future amendments like EHT R2, EHT+, etc. </a:t>
            </a:r>
          </a:p>
          <a:p>
            <a:pPr lvl="1"/>
            <a:r>
              <a:rPr lang="en-CA" altLang="zh-CN" sz="1400" dirty="0" smtClean="0"/>
              <a:t>Some bits shall be set to Measurement Instance ID subfield</a:t>
            </a:r>
            <a:endParaRPr lang="en-CA" altLang="zh-CN" sz="1400" dirty="0"/>
          </a:p>
          <a:p>
            <a:pPr lvl="1"/>
            <a:r>
              <a:rPr lang="en-CA" altLang="zh-CN" sz="1400" dirty="0" smtClean="0"/>
              <a:t>All the unused bits in the NDPA Variant field are Reserved and can be used for future purposes such as common information (e.g. BW, Preamble Puncturing pattern indication) for all the recipient STAs</a:t>
            </a:r>
          </a:p>
          <a:p>
            <a:pPr lvl="2"/>
            <a:r>
              <a:rPr lang="en-CA" altLang="zh-CN" sz="1400" dirty="0" smtClean="0"/>
              <a:t>One of the unused bits may be used to indicate the extension of the NDPA Variant </a:t>
            </a:r>
          </a:p>
        </p:txBody>
      </p:sp>
      <p:grpSp>
        <p:nvGrpSpPr>
          <p:cNvPr id="41" name="Group 40"/>
          <p:cNvGrpSpPr/>
          <p:nvPr/>
        </p:nvGrpSpPr>
        <p:grpSpPr>
          <a:xfrm>
            <a:off x="168015" y="1219200"/>
            <a:ext cx="8915400" cy="1624520"/>
            <a:chOff x="168015" y="1219200"/>
            <a:chExt cx="8915400" cy="1624520"/>
          </a:xfrm>
        </p:grpSpPr>
        <p:sp>
          <p:nvSpPr>
            <p:cNvPr id="42" name="Rectangle 41"/>
            <p:cNvSpPr/>
            <p:nvPr/>
          </p:nvSpPr>
          <p:spPr>
            <a:xfrm>
              <a:off x="168015" y="1625314"/>
              <a:ext cx="8915400" cy="926432"/>
            </a:xfrm>
            <a:prstGeom prst="rect">
              <a:avLst/>
            </a:prstGeom>
            <a:noFill/>
            <a:ln w="539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3" name="Straight Connector 42"/>
            <p:cNvCxnSpPr/>
            <p:nvPr/>
          </p:nvCxnSpPr>
          <p:spPr>
            <a:xfrm flipH="1">
              <a:off x="7283542" y="1664368"/>
              <a:ext cx="16042" cy="92643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44" name="TextBox 43"/>
            <p:cNvSpPr txBox="1"/>
            <p:nvPr/>
          </p:nvSpPr>
          <p:spPr>
            <a:xfrm>
              <a:off x="6407671" y="1943503"/>
              <a:ext cx="1272913" cy="369332"/>
            </a:xfrm>
            <a:prstGeom prst="rect">
              <a:avLst/>
            </a:prstGeom>
            <a:noFill/>
          </p:spPr>
          <p:txBody>
            <a:bodyPr wrap="none" rtlCol="0">
              <a:spAutoFit/>
            </a:bodyPr>
            <a:lstStyle/>
            <a:p>
              <a:r>
                <a:rPr lang="en-US" dirty="0" smtClean="0"/>
                <a:t>STA Info # 1</a:t>
              </a:r>
              <a:endParaRPr lang="en-US" dirty="0"/>
            </a:p>
          </p:txBody>
        </p:sp>
        <p:cxnSp>
          <p:nvCxnSpPr>
            <p:cNvPr id="45" name="Straight Connector 44"/>
            <p:cNvCxnSpPr/>
            <p:nvPr/>
          </p:nvCxnSpPr>
          <p:spPr>
            <a:xfrm flipH="1">
              <a:off x="7664542" y="1620917"/>
              <a:ext cx="16042" cy="92643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flipH="1">
              <a:off x="8502742" y="1613356"/>
              <a:ext cx="16042" cy="92643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47" name="TextBox 46"/>
            <p:cNvSpPr txBox="1"/>
            <p:nvPr/>
          </p:nvSpPr>
          <p:spPr>
            <a:xfrm>
              <a:off x="7607072" y="1907314"/>
              <a:ext cx="1277722" cy="369332"/>
            </a:xfrm>
            <a:prstGeom prst="rect">
              <a:avLst/>
            </a:prstGeom>
            <a:noFill/>
          </p:spPr>
          <p:txBody>
            <a:bodyPr wrap="none" rtlCol="0">
              <a:spAutoFit/>
            </a:bodyPr>
            <a:lstStyle/>
            <a:p>
              <a:r>
                <a:rPr lang="en-US" dirty="0" smtClean="0"/>
                <a:t>STA Info # n</a:t>
              </a:r>
              <a:endParaRPr lang="en-US" dirty="0"/>
            </a:p>
          </p:txBody>
        </p:sp>
        <p:cxnSp>
          <p:nvCxnSpPr>
            <p:cNvPr id="48" name="Straight Connector 47"/>
            <p:cNvCxnSpPr/>
            <p:nvPr/>
          </p:nvCxnSpPr>
          <p:spPr>
            <a:xfrm>
              <a:off x="7379794" y="2082163"/>
              <a:ext cx="224590"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49" name="TextBox 48"/>
            <p:cNvSpPr txBox="1"/>
            <p:nvPr/>
          </p:nvSpPr>
          <p:spPr>
            <a:xfrm>
              <a:off x="8528771" y="1907314"/>
              <a:ext cx="457176" cy="276999"/>
            </a:xfrm>
            <a:prstGeom prst="rect">
              <a:avLst/>
            </a:prstGeom>
            <a:noFill/>
          </p:spPr>
          <p:txBody>
            <a:bodyPr wrap="none" rtlCol="0">
              <a:spAutoFit/>
            </a:bodyPr>
            <a:lstStyle/>
            <a:p>
              <a:r>
                <a:rPr lang="en-US" dirty="0" smtClean="0"/>
                <a:t>FCS</a:t>
              </a:r>
              <a:endParaRPr lang="en-US" dirty="0"/>
            </a:p>
          </p:txBody>
        </p:sp>
        <p:cxnSp>
          <p:nvCxnSpPr>
            <p:cNvPr id="50" name="Straight Connector 49"/>
            <p:cNvCxnSpPr/>
            <p:nvPr/>
          </p:nvCxnSpPr>
          <p:spPr>
            <a:xfrm flipH="1">
              <a:off x="6445342" y="1621834"/>
              <a:ext cx="16042" cy="92643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51" name="TextBox 50"/>
            <p:cNvSpPr txBox="1"/>
            <p:nvPr/>
          </p:nvSpPr>
          <p:spPr>
            <a:xfrm>
              <a:off x="2209800" y="1728272"/>
              <a:ext cx="767710" cy="738664"/>
            </a:xfrm>
            <a:prstGeom prst="rect">
              <a:avLst/>
            </a:prstGeom>
            <a:noFill/>
          </p:spPr>
          <p:txBody>
            <a:bodyPr wrap="none" rtlCol="0">
              <a:spAutoFit/>
            </a:bodyPr>
            <a:lstStyle/>
            <a:p>
              <a:pPr algn="ctr"/>
              <a:r>
                <a:rPr lang="en-CA" sz="1400" b="1" dirty="0" smtClean="0">
                  <a:solidFill>
                    <a:srgbClr val="FF0000"/>
                  </a:solidFill>
                </a:rPr>
                <a:t>NDPA</a:t>
              </a:r>
            </a:p>
            <a:p>
              <a:pPr algn="ctr"/>
              <a:r>
                <a:rPr lang="en-CA" sz="1400" b="1" dirty="0" smtClean="0">
                  <a:solidFill>
                    <a:srgbClr val="FF0000"/>
                  </a:solidFill>
                </a:rPr>
                <a:t>Version</a:t>
              </a:r>
            </a:p>
            <a:p>
              <a:pPr algn="ctr"/>
              <a:r>
                <a:rPr lang="en-CA" sz="1400" b="1" dirty="0" smtClean="0">
                  <a:solidFill>
                    <a:srgbClr val="FF0000"/>
                  </a:solidFill>
                </a:rPr>
                <a:t>ID</a:t>
              </a:r>
              <a:endParaRPr lang="en-US" sz="1400" b="1" dirty="0">
                <a:solidFill>
                  <a:srgbClr val="FF0000"/>
                </a:solidFill>
              </a:endParaRPr>
            </a:p>
          </p:txBody>
        </p:sp>
        <p:cxnSp>
          <p:nvCxnSpPr>
            <p:cNvPr id="52" name="Straight Connector 51"/>
            <p:cNvCxnSpPr/>
            <p:nvPr/>
          </p:nvCxnSpPr>
          <p:spPr>
            <a:xfrm flipH="1">
              <a:off x="3031958" y="1624963"/>
              <a:ext cx="16042" cy="92643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53" name="TextBox 52"/>
            <p:cNvSpPr txBox="1"/>
            <p:nvPr/>
          </p:nvSpPr>
          <p:spPr>
            <a:xfrm>
              <a:off x="264629" y="1856549"/>
              <a:ext cx="704039" cy="523220"/>
            </a:xfrm>
            <a:prstGeom prst="rect">
              <a:avLst/>
            </a:prstGeom>
            <a:noFill/>
          </p:spPr>
          <p:txBody>
            <a:bodyPr wrap="none" rtlCol="0">
              <a:spAutoFit/>
            </a:bodyPr>
            <a:lstStyle/>
            <a:p>
              <a:pPr algn="ctr"/>
              <a:r>
                <a:rPr lang="en-CA" sz="1400" dirty="0" smtClean="0"/>
                <a:t>MAC </a:t>
              </a:r>
            </a:p>
            <a:p>
              <a:pPr algn="ctr"/>
              <a:r>
                <a:rPr lang="en-CA" sz="1400" dirty="0" smtClean="0"/>
                <a:t>Header</a:t>
              </a:r>
              <a:endParaRPr lang="en-US" sz="1400" dirty="0" smtClean="0"/>
            </a:p>
          </p:txBody>
        </p:sp>
        <p:cxnSp>
          <p:nvCxnSpPr>
            <p:cNvPr id="54" name="Straight Connector 53"/>
            <p:cNvCxnSpPr/>
            <p:nvPr/>
          </p:nvCxnSpPr>
          <p:spPr>
            <a:xfrm flipH="1">
              <a:off x="2133600" y="1600200"/>
              <a:ext cx="16042" cy="92643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55" name="TextBox 54"/>
            <p:cNvSpPr txBox="1"/>
            <p:nvPr/>
          </p:nvSpPr>
          <p:spPr>
            <a:xfrm>
              <a:off x="1143000" y="1748827"/>
              <a:ext cx="917238" cy="738664"/>
            </a:xfrm>
            <a:prstGeom prst="rect">
              <a:avLst/>
            </a:prstGeom>
            <a:noFill/>
          </p:spPr>
          <p:txBody>
            <a:bodyPr wrap="none" rtlCol="0">
              <a:spAutoFit/>
            </a:bodyPr>
            <a:lstStyle/>
            <a:p>
              <a:pPr algn="ctr"/>
              <a:r>
                <a:rPr lang="en-US" sz="1400" dirty="0" smtClean="0"/>
                <a:t>Sounding </a:t>
              </a:r>
            </a:p>
            <a:p>
              <a:pPr algn="ctr"/>
              <a:r>
                <a:rPr lang="en-US" sz="1400" dirty="0" smtClean="0"/>
                <a:t>Dialog </a:t>
              </a:r>
            </a:p>
            <a:p>
              <a:pPr algn="ctr"/>
              <a:r>
                <a:rPr lang="en-US" sz="1400" dirty="0" smtClean="0"/>
                <a:t>Token</a:t>
              </a:r>
              <a:endParaRPr lang="en-US" sz="1400" dirty="0"/>
            </a:p>
          </p:txBody>
        </p:sp>
        <p:cxnSp>
          <p:nvCxnSpPr>
            <p:cNvPr id="56" name="Straight Connector 55"/>
            <p:cNvCxnSpPr/>
            <p:nvPr/>
          </p:nvCxnSpPr>
          <p:spPr>
            <a:xfrm flipH="1">
              <a:off x="1066800" y="1646420"/>
              <a:ext cx="16042" cy="92643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57" name="Rectangle 27"/>
            <p:cNvSpPr>
              <a:spLocks noChangeArrowheads="1"/>
            </p:cNvSpPr>
            <p:nvPr/>
          </p:nvSpPr>
          <p:spPr bwMode="auto">
            <a:xfrm>
              <a:off x="414338" y="1219200"/>
              <a:ext cx="5048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300" b="0" i="0" u="none" strike="noStrike" cap="none" normalizeH="0" baseline="0" dirty="0" smtClean="0">
                  <a:ln>
                    <a:noFill/>
                  </a:ln>
                  <a:solidFill>
                    <a:srgbClr val="000000"/>
                  </a:solidFill>
                  <a:effectLst/>
                  <a:latin typeface="Times New Roman" panose="02020603050405020304" pitchFamily="18" charset="0"/>
                </a:rPr>
                <a:t>Octets</a:t>
              </a:r>
              <a:endParaRPr kumimoji="0" lang="zh-CN" altLang="zh-CN" sz="1800" b="0" i="0" u="none" strike="noStrike" cap="none" normalizeH="0" baseline="0" dirty="0" smtClean="0">
                <a:ln>
                  <a:noFill/>
                </a:ln>
                <a:solidFill>
                  <a:schemeClr val="tx1"/>
                </a:solidFill>
                <a:effectLst/>
                <a:latin typeface="Arial" panose="020B0604020202020204" pitchFamily="34" charset="0"/>
              </a:endParaRPr>
            </a:p>
          </p:txBody>
        </p:sp>
        <p:sp>
          <p:nvSpPr>
            <p:cNvPr id="58" name="Rectangle 28"/>
            <p:cNvSpPr>
              <a:spLocks noChangeArrowheads="1"/>
            </p:cNvSpPr>
            <p:nvPr/>
          </p:nvSpPr>
          <p:spPr bwMode="auto">
            <a:xfrm>
              <a:off x="866654" y="1219200"/>
              <a:ext cx="504946" cy="200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300" b="0" i="0" u="none" strike="noStrike" cap="none" normalizeH="0" baseline="0" dirty="0" smtClean="0">
                  <a:ln>
                    <a:noFill/>
                  </a:ln>
                  <a:solidFill>
                    <a:srgbClr val="000000"/>
                  </a:solidFill>
                  <a:effectLst/>
                  <a:latin typeface="Times New Roman" panose="02020603050405020304" pitchFamily="18" charset="0"/>
                </a:rPr>
                <a:t>:         </a:t>
              </a:r>
              <a:r>
                <a:rPr kumimoji="0" lang="en-CA" altLang="zh-CN" sz="1300" b="0" i="0" u="none" strike="noStrike" cap="none" normalizeH="0" baseline="0" dirty="0" smtClean="0">
                  <a:ln>
                    <a:noFill/>
                  </a:ln>
                  <a:solidFill>
                    <a:srgbClr val="000000"/>
                  </a:solidFill>
                  <a:effectLst/>
                  <a:latin typeface="Times New Roman" panose="02020603050405020304" pitchFamily="18" charset="0"/>
                </a:rPr>
                <a:t>  </a:t>
              </a:r>
              <a:endParaRPr kumimoji="0" lang="zh-CN" altLang="zh-CN" sz="1800" b="0" i="0" u="none" strike="noStrike" cap="none" normalizeH="0" baseline="0" dirty="0" smtClean="0">
                <a:ln>
                  <a:noFill/>
                </a:ln>
                <a:solidFill>
                  <a:schemeClr val="tx1"/>
                </a:solidFill>
                <a:effectLst/>
                <a:latin typeface="Arial" panose="020B0604020202020204" pitchFamily="34" charset="0"/>
              </a:endParaRPr>
            </a:p>
          </p:txBody>
        </p:sp>
        <p:sp>
          <p:nvSpPr>
            <p:cNvPr id="59" name="Rectangle 29"/>
            <p:cNvSpPr>
              <a:spLocks noChangeArrowheads="1"/>
            </p:cNvSpPr>
            <p:nvPr/>
          </p:nvSpPr>
          <p:spPr bwMode="auto">
            <a:xfrm>
              <a:off x="1249180" y="1234190"/>
              <a:ext cx="6385184" cy="200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300" b="0" i="0" u="none" strike="noStrike" cap="none" normalizeH="0" baseline="0" dirty="0" smtClean="0">
                  <a:ln>
                    <a:noFill/>
                  </a:ln>
                  <a:solidFill>
                    <a:srgbClr val="000000"/>
                  </a:solidFill>
                  <a:effectLst/>
                  <a:latin typeface="Times New Roman" panose="02020603050405020304" pitchFamily="18" charset="0"/>
                </a:rPr>
                <a:t>         </a:t>
              </a:r>
              <a:r>
                <a:rPr kumimoji="0" lang="en-CA" altLang="zh-CN" sz="1300" b="0" i="0" u="none" strike="noStrike" cap="none" normalizeH="0" baseline="0" dirty="0" smtClean="0">
                  <a:ln>
                    <a:noFill/>
                  </a:ln>
                  <a:solidFill>
                    <a:srgbClr val="000000"/>
                  </a:solidFill>
                  <a:effectLst/>
                  <a:latin typeface="Times New Roman" panose="02020603050405020304" pitchFamily="18" charset="0"/>
                </a:rPr>
                <a:t>1       </a:t>
              </a:r>
              <a:r>
                <a:rPr kumimoji="0" lang="zh-CN" altLang="zh-CN" sz="1300" b="0" i="0" u="none" strike="noStrike" cap="none" normalizeH="0" baseline="0" dirty="0" smtClean="0">
                  <a:ln>
                    <a:noFill/>
                  </a:ln>
                  <a:solidFill>
                    <a:srgbClr val="000000"/>
                  </a:solidFill>
                  <a:effectLst/>
                  <a:latin typeface="Times New Roman" panose="02020603050405020304" pitchFamily="18" charset="0"/>
                </a:rPr>
                <a:t>         </a:t>
              </a:r>
              <a:r>
                <a:rPr kumimoji="0" lang="en-CA" altLang="zh-CN" sz="1300" b="0" i="0" u="none" strike="noStrike" cap="none" normalizeH="0" baseline="0" dirty="0" smtClean="0">
                  <a:ln>
                    <a:noFill/>
                  </a:ln>
                  <a:solidFill>
                    <a:srgbClr val="000000"/>
                  </a:solidFill>
                  <a:effectLst/>
                  <a:latin typeface="Times New Roman" panose="02020603050405020304" pitchFamily="18" charset="0"/>
                </a:rPr>
                <a:t>      </a:t>
              </a:r>
              <a:r>
                <a:rPr kumimoji="0" lang="en-CA" altLang="zh-CN" sz="1300" dirty="0" smtClean="0">
                  <a:solidFill>
                    <a:srgbClr val="000000"/>
                  </a:solidFill>
                  <a:latin typeface="Times New Roman" panose="02020603050405020304" pitchFamily="18" charset="0"/>
                </a:rPr>
                <a:t>             </a:t>
              </a:r>
              <a:r>
                <a:rPr kumimoji="0" lang="zh-CN" altLang="zh-CN" sz="1300" b="0" i="0" u="none" strike="noStrike" cap="none" normalizeH="0" baseline="0" dirty="0" smtClean="0">
                  <a:ln>
                    <a:noFill/>
                  </a:ln>
                  <a:solidFill>
                    <a:srgbClr val="000000"/>
                  </a:solidFill>
                  <a:effectLst/>
                  <a:latin typeface="Times New Roman" panose="02020603050405020304" pitchFamily="18" charset="0"/>
                </a:rPr>
                <a:t>  </a:t>
              </a:r>
              <a:r>
                <a:rPr kumimoji="0" lang="en-CA" altLang="zh-CN" sz="1300" b="0" i="0" u="none" strike="noStrike" cap="none" normalizeH="0" baseline="0" dirty="0" smtClean="0">
                  <a:ln>
                    <a:noFill/>
                  </a:ln>
                  <a:solidFill>
                    <a:srgbClr val="000000"/>
                  </a:solidFill>
                  <a:effectLst/>
                  <a:latin typeface="Times New Roman" panose="02020603050405020304" pitchFamily="18" charset="0"/>
                </a:rPr>
                <a:t>        NDPA Variant (</a:t>
              </a:r>
              <a:r>
                <a:rPr kumimoji="0" lang="en-CA" altLang="zh-CN" sz="1300" dirty="0" smtClean="0">
                  <a:solidFill>
                    <a:srgbClr val="000000"/>
                  </a:solidFill>
                  <a:latin typeface="Times New Roman" panose="02020603050405020304" pitchFamily="18" charset="0"/>
                </a:rPr>
                <a:t>2)</a:t>
              </a:r>
              <a:r>
                <a:rPr kumimoji="0" lang="zh-CN" altLang="zh-CN" sz="1300" b="0" i="0" u="none" strike="noStrike" cap="none" normalizeH="0" baseline="0" dirty="0" smtClean="0">
                  <a:ln>
                    <a:noFill/>
                  </a:ln>
                  <a:solidFill>
                    <a:srgbClr val="000000"/>
                  </a:solidFill>
                  <a:effectLst/>
                  <a:latin typeface="Times New Roman" panose="02020603050405020304" pitchFamily="18" charset="0"/>
                </a:rPr>
                <a:t>               </a:t>
              </a:r>
              <a:r>
                <a:rPr kumimoji="0" lang="en-CA" altLang="zh-CN" sz="1300" b="0" i="0" u="none" strike="noStrike" cap="none" normalizeH="0" baseline="0" dirty="0" smtClean="0">
                  <a:ln>
                    <a:noFill/>
                  </a:ln>
                  <a:solidFill>
                    <a:srgbClr val="000000"/>
                  </a:solidFill>
                  <a:effectLst/>
                  <a:latin typeface="Times New Roman" panose="02020603050405020304" pitchFamily="18" charset="0"/>
                </a:rPr>
                <a:t>                   </a:t>
              </a:r>
              <a:r>
                <a:rPr kumimoji="0" lang="zh-CN" altLang="zh-CN" sz="1300" b="0" i="0" u="none" strike="noStrike" cap="none" normalizeH="0" baseline="0" dirty="0" smtClean="0">
                  <a:ln>
                    <a:noFill/>
                  </a:ln>
                  <a:solidFill>
                    <a:srgbClr val="000000"/>
                  </a:solidFill>
                  <a:effectLst/>
                  <a:latin typeface="Times New Roman" panose="02020603050405020304" pitchFamily="18" charset="0"/>
                </a:rPr>
                <a:t> </a:t>
              </a:r>
              <a:r>
                <a:rPr kumimoji="0" lang="en-CA" altLang="zh-CN" sz="1300" b="0" i="0" u="none" strike="noStrike" cap="none" normalizeH="0" baseline="0" dirty="0" smtClean="0">
                  <a:ln>
                    <a:noFill/>
                  </a:ln>
                  <a:solidFill>
                    <a:srgbClr val="000000"/>
                  </a:solidFill>
                  <a:effectLst/>
                  <a:latin typeface="Times New Roman" panose="02020603050405020304" pitchFamily="18" charset="0"/>
                </a:rPr>
                <a:t>               4</a:t>
              </a:r>
              <a:r>
                <a:rPr kumimoji="0" lang="zh-CN" altLang="zh-CN" sz="1300" b="0" i="0" u="none" strike="noStrike" cap="none" normalizeH="0" baseline="0" dirty="0" smtClean="0">
                  <a:ln>
                    <a:noFill/>
                  </a:ln>
                  <a:solidFill>
                    <a:srgbClr val="000000"/>
                  </a:solidFill>
                  <a:effectLst/>
                  <a:latin typeface="Times New Roman" panose="02020603050405020304" pitchFamily="18" charset="0"/>
                </a:rPr>
                <a:t> </a:t>
              </a:r>
              <a:r>
                <a:rPr kumimoji="0" lang="en-CA" altLang="zh-CN" sz="1300" b="0" i="0" u="none" strike="noStrike" cap="none" normalizeH="0" baseline="0" dirty="0" smtClean="0">
                  <a:ln>
                    <a:noFill/>
                  </a:ln>
                  <a:solidFill>
                    <a:srgbClr val="000000"/>
                  </a:solidFill>
                  <a:effectLst/>
                  <a:latin typeface="Times New Roman" panose="02020603050405020304" pitchFamily="18" charset="0"/>
                </a:rPr>
                <a:t>   </a:t>
              </a:r>
              <a:endParaRPr kumimoji="0" lang="zh-CN" altLang="zh-CN" sz="1800" b="0" i="0" u="none" strike="noStrike" cap="none" normalizeH="0" baseline="0" dirty="0" smtClean="0">
                <a:ln>
                  <a:noFill/>
                </a:ln>
                <a:solidFill>
                  <a:schemeClr val="tx1"/>
                </a:solidFill>
                <a:effectLst/>
                <a:latin typeface="Arial" panose="020B0604020202020204" pitchFamily="34" charset="0"/>
              </a:endParaRPr>
            </a:p>
          </p:txBody>
        </p:sp>
        <p:sp>
          <p:nvSpPr>
            <p:cNvPr id="60" name="Rectangle 33"/>
            <p:cNvSpPr>
              <a:spLocks noChangeArrowheads="1"/>
            </p:cNvSpPr>
            <p:nvPr/>
          </p:nvSpPr>
          <p:spPr bwMode="auto">
            <a:xfrm>
              <a:off x="7919777" y="1219200"/>
              <a:ext cx="1163638"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CA" altLang="zh-CN" sz="1300" dirty="0" smtClean="0">
                  <a:solidFill>
                    <a:srgbClr val="000000"/>
                  </a:solidFill>
                  <a:latin typeface="Times New Roman" panose="02020603050405020304" pitchFamily="18" charset="0"/>
                </a:rPr>
                <a:t>  4</a:t>
              </a:r>
              <a:r>
                <a:rPr kumimoji="0" lang="zh-CN" altLang="zh-CN" sz="1300" b="0" i="0" u="none" strike="noStrike" cap="none" normalizeH="0" baseline="0" dirty="0" smtClean="0">
                  <a:ln>
                    <a:noFill/>
                  </a:ln>
                  <a:solidFill>
                    <a:srgbClr val="000000"/>
                  </a:solidFill>
                  <a:effectLst/>
                  <a:latin typeface="Times New Roman" panose="02020603050405020304" pitchFamily="18" charset="0"/>
                </a:rPr>
                <a:t>              4    </a:t>
              </a:r>
              <a:endParaRPr kumimoji="0" lang="zh-CN" altLang="zh-CN" sz="1800" b="0" i="0" u="none" strike="noStrike" cap="none" normalizeH="0" baseline="0" dirty="0" smtClean="0">
                <a:ln>
                  <a:noFill/>
                </a:ln>
                <a:solidFill>
                  <a:schemeClr val="tx1"/>
                </a:solidFill>
                <a:effectLst/>
                <a:latin typeface="Arial" panose="020B0604020202020204" pitchFamily="34" charset="0"/>
              </a:endParaRPr>
            </a:p>
          </p:txBody>
        </p:sp>
        <p:cxnSp>
          <p:nvCxnSpPr>
            <p:cNvPr id="61" name="Straight Connector 60"/>
            <p:cNvCxnSpPr/>
            <p:nvPr/>
          </p:nvCxnSpPr>
          <p:spPr>
            <a:xfrm flipH="1">
              <a:off x="4724400" y="1638932"/>
              <a:ext cx="16042" cy="92643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2" name="TextBox 61"/>
            <p:cNvSpPr txBox="1"/>
            <p:nvPr/>
          </p:nvSpPr>
          <p:spPr>
            <a:xfrm>
              <a:off x="5622279" y="1940755"/>
              <a:ext cx="854721" cy="307777"/>
            </a:xfrm>
            <a:prstGeom prst="rect">
              <a:avLst/>
            </a:prstGeom>
            <a:noFill/>
          </p:spPr>
          <p:txBody>
            <a:bodyPr wrap="none" rtlCol="0">
              <a:spAutoFit/>
            </a:bodyPr>
            <a:lstStyle/>
            <a:p>
              <a:pPr algn="ctr"/>
              <a:r>
                <a:rPr lang="en-US" sz="1400" dirty="0" smtClean="0"/>
                <a:t>Reserved</a:t>
              </a:r>
              <a:endParaRPr lang="en-US" sz="1400" dirty="0"/>
            </a:p>
          </p:txBody>
        </p:sp>
        <p:cxnSp>
          <p:nvCxnSpPr>
            <p:cNvPr id="63" name="Straight Connector 62"/>
            <p:cNvCxnSpPr/>
            <p:nvPr/>
          </p:nvCxnSpPr>
          <p:spPr bwMode="auto">
            <a:xfrm flipV="1">
              <a:off x="2133600" y="1364769"/>
              <a:ext cx="1295400" cy="256148"/>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64" name="Straight Connector 63"/>
            <p:cNvCxnSpPr/>
            <p:nvPr/>
          </p:nvCxnSpPr>
          <p:spPr bwMode="auto">
            <a:xfrm flipH="1" flipV="1">
              <a:off x="4875213" y="1364769"/>
              <a:ext cx="1586172" cy="248588"/>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65" name="Straight Connector 64"/>
            <p:cNvCxnSpPr/>
            <p:nvPr/>
          </p:nvCxnSpPr>
          <p:spPr>
            <a:xfrm flipH="1">
              <a:off x="5622758" y="1583615"/>
              <a:ext cx="16042" cy="92643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6" name="TextBox 65"/>
            <p:cNvSpPr txBox="1"/>
            <p:nvPr/>
          </p:nvSpPr>
          <p:spPr>
            <a:xfrm>
              <a:off x="4754380" y="1791210"/>
              <a:ext cx="853119" cy="523220"/>
            </a:xfrm>
            <a:prstGeom prst="rect">
              <a:avLst/>
            </a:prstGeom>
            <a:noFill/>
          </p:spPr>
          <p:txBody>
            <a:bodyPr wrap="none" rtlCol="0">
              <a:spAutoFit/>
            </a:bodyPr>
            <a:lstStyle/>
            <a:p>
              <a:r>
                <a:rPr lang="en-CA" altLang="zh-CN" sz="1400" dirty="0" smtClean="0"/>
                <a:t>Disambi-</a:t>
              </a:r>
            </a:p>
            <a:p>
              <a:r>
                <a:rPr lang="en-CA" altLang="zh-CN" sz="1400" dirty="0" smtClean="0"/>
                <a:t>guation</a:t>
              </a:r>
              <a:endParaRPr lang="zh-CN" altLang="en-US" sz="1400" dirty="0"/>
            </a:p>
          </p:txBody>
        </p:sp>
        <p:sp>
          <p:nvSpPr>
            <p:cNvPr id="67" name="TextBox 66"/>
            <p:cNvSpPr txBox="1"/>
            <p:nvPr/>
          </p:nvSpPr>
          <p:spPr>
            <a:xfrm>
              <a:off x="2111115" y="2553710"/>
              <a:ext cx="364202" cy="276999"/>
            </a:xfrm>
            <a:prstGeom prst="rect">
              <a:avLst/>
            </a:prstGeom>
            <a:noFill/>
          </p:spPr>
          <p:txBody>
            <a:bodyPr wrap="none" rtlCol="0">
              <a:spAutoFit/>
            </a:bodyPr>
            <a:lstStyle/>
            <a:p>
              <a:r>
                <a:rPr lang="en-US" dirty="0" smtClean="0"/>
                <a:t>B0</a:t>
              </a:r>
              <a:endParaRPr lang="en-US" dirty="0"/>
            </a:p>
          </p:txBody>
        </p:sp>
        <p:sp>
          <p:nvSpPr>
            <p:cNvPr id="68" name="TextBox 67"/>
            <p:cNvSpPr txBox="1"/>
            <p:nvPr/>
          </p:nvSpPr>
          <p:spPr>
            <a:xfrm>
              <a:off x="4974515" y="2553710"/>
              <a:ext cx="435440" cy="276999"/>
            </a:xfrm>
            <a:prstGeom prst="rect">
              <a:avLst/>
            </a:prstGeom>
            <a:noFill/>
          </p:spPr>
          <p:txBody>
            <a:bodyPr wrap="none" rtlCol="0">
              <a:spAutoFit/>
            </a:bodyPr>
            <a:lstStyle/>
            <a:p>
              <a:r>
                <a:rPr lang="en-US" dirty="0" smtClean="0"/>
                <a:t>B11</a:t>
              </a:r>
              <a:endParaRPr lang="en-US" dirty="0"/>
            </a:p>
          </p:txBody>
        </p:sp>
        <p:sp>
          <p:nvSpPr>
            <p:cNvPr id="69" name="TextBox 68"/>
            <p:cNvSpPr txBox="1"/>
            <p:nvPr/>
          </p:nvSpPr>
          <p:spPr>
            <a:xfrm>
              <a:off x="6112798" y="2566721"/>
              <a:ext cx="441146" cy="276999"/>
            </a:xfrm>
            <a:prstGeom prst="rect">
              <a:avLst/>
            </a:prstGeom>
            <a:noFill/>
          </p:spPr>
          <p:txBody>
            <a:bodyPr wrap="none" rtlCol="0">
              <a:spAutoFit/>
            </a:bodyPr>
            <a:lstStyle/>
            <a:p>
              <a:r>
                <a:rPr lang="en-US" dirty="0" smtClean="0"/>
                <a:t>B15</a:t>
              </a:r>
              <a:endParaRPr lang="en-US" dirty="0"/>
            </a:p>
          </p:txBody>
        </p:sp>
        <p:sp>
          <p:nvSpPr>
            <p:cNvPr id="70" name="TextBox 69"/>
            <p:cNvSpPr txBox="1"/>
            <p:nvPr/>
          </p:nvSpPr>
          <p:spPr>
            <a:xfrm>
              <a:off x="3401328" y="1938092"/>
              <a:ext cx="949299" cy="338554"/>
            </a:xfrm>
            <a:prstGeom prst="rect">
              <a:avLst/>
            </a:prstGeom>
            <a:noFill/>
          </p:spPr>
          <p:txBody>
            <a:bodyPr wrap="none" rtlCol="0">
              <a:spAutoFit/>
            </a:bodyPr>
            <a:lstStyle/>
            <a:p>
              <a:r>
                <a:rPr lang="en-CA" altLang="zh-CN" sz="1600" dirty="0" smtClean="0"/>
                <a:t>Reserved</a:t>
              </a:r>
              <a:endParaRPr lang="zh-CN" altLang="en-US" sz="1600" dirty="0"/>
            </a:p>
          </p:txBody>
        </p:sp>
      </p:grpSp>
    </p:spTree>
    <p:extLst>
      <p:ext uri="{BB962C8B-B14F-4D97-AF65-F5344CB8AC3E}">
        <p14:creationId xmlns:p14="http://schemas.microsoft.com/office/powerpoint/2010/main" val="239644649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685800"/>
            <a:ext cx="8915400" cy="303213"/>
          </a:xfrm>
        </p:spPr>
        <p:txBody>
          <a:bodyPr/>
          <a:lstStyle/>
          <a:p>
            <a:r>
              <a:rPr lang="en-CA" altLang="zh-CN" sz="2400" dirty="0" smtClean="0"/>
              <a:t>Option 1-A: Setting the B11 in the NDPA Variant Field to 1 </a:t>
            </a:r>
            <a:endParaRPr lang="zh-CN" altLang="en-US" sz="2400" dirty="0"/>
          </a:p>
        </p:txBody>
      </p:sp>
      <p:sp>
        <p:nvSpPr>
          <p:cNvPr id="3" name="Content Placeholder 2"/>
          <p:cNvSpPr>
            <a:spLocks noGrp="1"/>
          </p:cNvSpPr>
          <p:nvPr>
            <p:ph idx="1"/>
          </p:nvPr>
        </p:nvSpPr>
        <p:spPr>
          <a:xfrm>
            <a:off x="76199" y="2903577"/>
            <a:ext cx="9007215" cy="3473407"/>
          </a:xfrm>
        </p:spPr>
        <p:txBody>
          <a:bodyPr/>
          <a:lstStyle/>
          <a:p>
            <a:r>
              <a:rPr lang="en-CA" altLang="zh-CN" sz="1800" b="0" dirty="0" smtClean="0"/>
              <a:t>The B11 in the NDPA Variant field is set to 1, and indicates the NDPA Variant field</a:t>
            </a:r>
          </a:p>
          <a:p>
            <a:r>
              <a:rPr lang="en-CA" altLang="zh-CN" sz="1800" b="0" dirty="0" smtClean="0"/>
              <a:t>The first two bits of Sounding Dialog Token field are set to zero, while the remaining 6 bits of the Sounding Dialog Token field continue to play a role of the Measurement Instance ID / Sounding Instance ID, depending on the SENS or main stream 802.11 sounding </a:t>
            </a:r>
          </a:p>
          <a:p>
            <a:r>
              <a:rPr lang="en-US" altLang="zh-CN" sz="1800" b="0" dirty="0"/>
              <a:t>All the unused bits in the NDPA Variant field are Reserved and can be used for future purposes such as common information (e.g. BW, Preamble Puncturing pattern indication) for all the recipient STAs</a:t>
            </a:r>
          </a:p>
          <a:p>
            <a:pPr lvl="1"/>
            <a:r>
              <a:rPr lang="en-US" altLang="zh-CN" sz="1400" b="0" dirty="0"/>
              <a:t>One of the unused bits may be used to indicate the extension of the NDPA Variant </a:t>
            </a:r>
            <a:endParaRPr lang="en-US" altLang="zh-CN" sz="1400" b="0" dirty="0" smtClean="0"/>
          </a:p>
          <a:p>
            <a:r>
              <a:rPr lang="en-CA" altLang="zh-CN" sz="1800" b="0" dirty="0" smtClean="0"/>
              <a:t>The size of NDPA Variant field can be extended to the larger size</a:t>
            </a:r>
          </a:p>
          <a:p>
            <a:r>
              <a:rPr lang="en-CA" altLang="zh-CN" sz="1800" b="0" dirty="0" smtClean="0"/>
              <a:t>The size of the STA Info field can be extended larger than 4 bytes as well</a:t>
            </a:r>
          </a:p>
          <a:p>
            <a:pPr lvl="1"/>
            <a:r>
              <a:rPr lang="en-CA" altLang="zh-CN" sz="1400" dirty="0" smtClean="0"/>
              <a:t>In this case, the size of the STA Info field can be indicated in the NDPA Variant field</a:t>
            </a:r>
            <a:endParaRPr lang="en-US" altLang="zh-CN" sz="1400" b="0" dirty="0"/>
          </a:p>
          <a:p>
            <a:endParaRPr lang="en-CA" altLang="zh-CN" sz="1800" b="0" dirty="0" smtClean="0"/>
          </a:p>
          <a:p>
            <a:endParaRPr lang="zh-CN" altLang="en-US" sz="1800" b="0" dirty="0"/>
          </a:p>
        </p:txBody>
      </p:sp>
      <p:sp>
        <p:nvSpPr>
          <p:cNvPr id="4" name="Date Placeholder 3"/>
          <p:cNvSpPr>
            <a:spLocks noGrp="1"/>
          </p:cNvSpPr>
          <p:nvPr>
            <p:ph type="dt" sz="half" idx="10"/>
          </p:nvPr>
        </p:nvSpPr>
        <p:spPr/>
        <p:txBody>
          <a:bodyPr/>
          <a:lstStyle/>
          <a:p>
            <a:pPr>
              <a:defRPr/>
            </a:pPr>
            <a:r>
              <a:rPr lang="en-US" altLang="zh-CN" smtClean="0"/>
              <a:t>Nov 2021</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E792CD62-9AAA-4B66-A216-7F1F565D5B47}" type="slidenum">
              <a:rPr lang="en-US" altLang="ko-KR" smtClean="0"/>
              <a:pPr/>
              <a:t>5</a:t>
            </a:fld>
            <a:endParaRPr lang="en-US" altLang="ko-KR"/>
          </a:p>
        </p:txBody>
      </p:sp>
      <p:grpSp>
        <p:nvGrpSpPr>
          <p:cNvPr id="6" name="Group 5"/>
          <p:cNvGrpSpPr/>
          <p:nvPr/>
        </p:nvGrpSpPr>
        <p:grpSpPr>
          <a:xfrm>
            <a:off x="168015" y="1219200"/>
            <a:ext cx="8915400" cy="1624520"/>
            <a:chOff x="168015" y="1219200"/>
            <a:chExt cx="8915400" cy="1624520"/>
          </a:xfrm>
        </p:grpSpPr>
        <p:sp>
          <p:nvSpPr>
            <p:cNvPr id="7" name="Rectangle 6"/>
            <p:cNvSpPr/>
            <p:nvPr/>
          </p:nvSpPr>
          <p:spPr>
            <a:xfrm>
              <a:off x="168015" y="1625314"/>
              <a:ext cx="8915400" cy="926432"/>
            </a:xfrm>
            <a:prstGeom prst="rect">
              <a:avLst/>
            </a:prstGeom>
            <a:noFill/>
            <a:ln w="539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 name="Straight Connector 7"/>
            <p:cNvCxnSpPr/>
            <p:nvPr/>
          </p:nvCxnSpPr>
          <p:spPr>
            <a:xfrm flipH="1">
              <a:off x="7283542" y="1664368"/>
              <a:ext cx="16042" cy="92643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6407671" y="1943503"/>
              <a:ext cx="1272913" cy="369332"/>
            </a:xfrm>
            <a:prstGeom prst="rect">
              <a:avLst/>
            </a:prstGeom>
            <a:noFill/>
          </p:spPr>
          <p:txBody>
            <a:bodyPr wrap="none" rtlCol="0">
              <a:spAutoFit/>
            </a:bodyPr>
            <a:lstStyle/>
            <a:p>
              <a:r>
                <a:rPr lang="en-US" dirty="0" smtClean="0"/>
                <a:t>STA Info # 1</a:t>
              </a:r>
              <a:endParaRPr lang="en-US" dirty="0"/>
            </a:p>
          </p:txBody>
        </p:sp>
        <p:cxnSp>
          <p:nvCxnSpPr>
            <p:cNvPr id="10" name="Straight Connector 9"/>
            <p:cNvCxnSpPr/>
            <p:nvPr/>
          </p:nvCxnSpPr>
          <p:spPr>
            <a:xfrm flipH="1">
              <a:off x="7664542" y="1620917"/>
              <a:ext cx="16042" cy="92643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flipH="1">
              <a:off x="8502742" y="1613356"/>
              <a:ext cx="16042" cy="92643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7607072" y="1907314"/>
              <a:ext cx="1277722" cy="369332"/>
            </a:xfrm>
            <a:prstGeom prst="rect">
              <a:avLst/>
            </a:prstGeom>
            <a:noFill/>
          </p:spPr>
          <p:txBody>
            <a:bodyPr wrap="none" rtlCol="0">
              <a:spAutoFit/>
            </a:bodyPr>
            <a:lstStyle/>
            <a:p>
              <a:r>
                <a:rPr lang="en-US" dirty="0" smtClean="0"/>
                <a:t>STA Info # n</a:t>
              </a:r>
              <a:endParaRPr lang="en-US" dirty="0"/>
            </a:p>
          </p:txBody>
        </p:sp>
        <p:cxnSp>
          <p:nvCxnSpPr>
            <p:cNvPr id="13" name="Straight Connector 12"/>
            <p:cNvCxnSpPr/>
            <p:nvPr/>
          </p:nvCxnSpPr>
          <p:spPr>
            <a:xfrm>
              <a:off x="7379794" y="2082163"/>
              <a:ext cx="224590"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8528771" y="1907314"/>
              <a:ext cx="457176" cy="276999"/>
            </a:xfrm>
            <a:prstGeom prst="rect">
              <a:avLst/>
            </a:prstGeom>
            <a:noFill/>
          </p:spPr>
          <p:txBody>
            <a:bodyPr wrap="none" rtlCol="0">
              <a:spAutoFit/>
            </a:bodyPr>
            <a:lstStyle/>
            <a:p>
              <a:r>
                <a:rPr lang="en-US" dirty="0" smtClean="0"/>
                <a:t>FCS</a:t>
              </a:r>
              <a:endParaRPr lang="en-US" dirty="0"/>
            </a:p>
          </p:txBody>
        </p:sp>
        <p:cxnSp>
          <p:nvCxnSpPr>
            <p:cNvPr id="15" name="Straight Connector 14"/>
            <p:cNvCxnSpPr/>
            <p:nvPr/>
          </p:nvCxnSpPr>
          <p:spPr>
            <a:xfrm flipH="1">
              <a:off x="6445342" y="1621834"/>
              <a:ext cx="16042" cy="92643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2209800" y="1728272"/>
              <a:ext cx="767710" cy="738664"/>
            </a:xfrm>
            <a:prstGeom prst="rect">
              <a:avLst/>
            </a:prstGeom>
            <a:noFill/>
          </p:spPr>
          <p:txBody>
            <a:bodyPr wrap="none" rtlCol="0">
              <a:spAutoFit/>
            </a:bodyPr>
            <a:lstStyle/>
            <a:p>
              <a:pPr algn="ctr"/>
              <a:r>
                <a:rPr lang="en-CA" sz="1400" b="1" dirty="0" smtClean="0">
                  <a:solidFill>
                    <a:srgbClr val="FF0000"/>
                  </a:solidFill>
                </a:rPr>
                <a:t>NDPA</a:t>
              </a:r>
            </a:p>
            <a:p>
              <a:pPr algn="ctr"/>
              <a:r>
                <a:rPr lang="en-CA" sz="1400" b="1" dirty="0" smtClean="0">
                  <a:solidFill>
                    <a:srgbClr val="FF0000"/>
                  </a:solidFill>
                </a:rPr>
                <a:t>Version</a:t>
              </a:r>
            </a:p>
            <a:p>
              <a:pPr algn="ctr"/>
              <a:r>
                <a:rPr lang="en-CA" sz="1400" b="1" dirty="0" smtClean="0">
                  <a:solidFill>
                    <a:srgbClr val="FF0000"/>
                  </a:solidFill>
                </a:rPr>
                <a:t>ID</a:t>
              </a:r>
              <a:endParaRPr lang="en-US" sz="1400" b="1" dirty="0">
                <a:solidFill>
                  <a:srgbClr val="FF0000"/>
                </a:solidFill>
              </a:endParaRPr>
            </a:p>
          </p:txBody>
        </p:sp>
        <p:cxnSp>
          <p:nvCxnSpPr>
            <p:cNvPr id="17" name="Straight Connector 16"/>
            <p:cNvCxnSpPr/>
            <p:nvPr/>
          </p:nvCxnSpPr>
          <p:spPr>
            <a:xfrm flipH="1">
              <a:off x="3031958" y="1624963"/>
              <a:ext cx="16042" cy="92643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264629" y="1856549"/>
              <a:ext cx="704039" cy="523220"/>
            </a:xfrm>
            <a:prstGeom prst="rect">
              <a:avLst/>
            </a:prstGeom>
            <a:noFill/>
          </p:spPr>
          <p:txBody>
            <a:bodyPr wrap="none" rtlCol="0">
              <a:spAutoFit/>
            </a:bodyPr>
            <a:lstStyle/>
            <a:p>
              <a:pPr algn="ctr"/>
              <a:r>
                <a:rPr lang="en-CA" sz="1400" dirty="0" smtClean="0"/>
                <a:t>MAC </a:t>
              </a:r>
            </a:p>
            <a:p>
              <a:pPr algn="ctr"/>
              <a:r>
                <a:rPr lang="en-CA" sz="1400" dirty="0" smtClean="0"/>
                <a:t>Header</a:t>
              </a:r>
              <a:endParaRPr lang="en-US" sz="1400" dirty="0" smtClean="0"/>
            </a:p>
          </p:txBody>
        </p:sp>
        <p:cxnSp>
          <p:nvCxnSpPr>
            <p:cNvPr id="19" name="Straight Connector 18"/>
            <p:cNvCxnSpPr/>
            <p:nvPr/>
          </p:nvCxnSpPr>
          <p:spPr>
            <a:xfrm flipH="1">
              <a:off x="2133600" y="1600200"/>
              <a:ext cx="16042" cy="92643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1143000" y="1748827"/>
              <a:ext cx="917238" cy="738664"/>
            </a:xfrm>
            <a:prstGeom prst="rect">
              <a:avLst/>
            </a:prstGeom>
            <a:noFill/>
          </p:spPr>
          <p:txBody>
            <a:bodyPr wrap="none" rtlCol="0">
              <a:spAutoFit/>
            </a:bodyPr>
            <a:lstStyle/>
            <a:p>
              <a:pPr algn="ctr"/>
              <a:r>
                <a:rPr lang="en-US" sz="1400" dirty="0" smtClean="0"/>
                <a:t>Sounding </a:t>
              </a:r>
            </a:p>
            <a:p>
              <a:pPr algn="ctr"/>
              <a:r>
                <a:rPr lang="en-US" sz="1400" dirty="0" smtClean="0"/>
                <a:t>Dialog </a:t>
              </a:r>
            </a:p>
            <a:p>
              <a:pPr algn="ctr"/>
              <a:r>
                <a:rPr lang="en-US" sz="1400" dirty="0" smtClean="0"/>
                <a:t>Token</a:t>
              </a:r>
              <a:endParaRPr lang="en-US" sz="1400" dirty="0"/>
            </a:p>
          </p:txBody>
        </p:sp>
        <p:cxnSp>
          <p:nvCxnSpPr>
            <p:cNvPr id="21" name="Straight Connector 20"/>
            <p:cNvCxnSpPr/>
            <p:nvPr/>
          </p:nvCxnSpPr>
          <p:spPr>
            <a:xfrm flipH="1">
              <a:off x="1066800" y="1646420"/>
              <a:ext cx="16042" cy="92643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22" name="Rectangle 27"/>
            <p:cNvSpPr>
              <a:spLocks noChangeArrowheads="1"/>
            </p:cNvSpPr>
            <p:nvPr/>
          </p:nvSpPr>
          <p:spPr bwMode="auto">
            <a:xfrm>
              <a:off x="414338" y="1219200"/>
              <a:ext cx="5048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300" b="0" i="0" u="none" strike="noStrike" cap="none" normalizeH="0" baseline="0" dirty="0" smtClean="0">
                  <a:ln>
                    <a:noFill/>
                  </a:ln>
                  <a:solidFill>
                    <a:srgbClr val="000000"/>
                  </a:solidFill>
                  <a:effectLst/>
                  <a:latin typeface="Times New Roman" panose="02020603050405020304" pitchFamily="18" charset="0"/>
                </a:rPr>
                <a:t>Octets</a:t>
              </a:r>
              <a:endParaRPr kumimoji="0" lang="zh-CN" altLang="zh-CN" sz="1800" b="0" i="0" u="none" strike="noStrike" cap="none" normalizeH="0" baseline="0" dirty="0" smtClean="0">
                <a:ln>
                  <a:noFill/>
                </a:ln>
                <a:solidFill>
                  <a:schemeClr val="tx1"/>
                </a:solidFill>
                <a:effectLst/>
                <a:latin typeface="Arial" panose="020B0604020202020204" pitchFamily="34" charset="0"/>
              </a:endParaRPr>
            </a:p>
          </p:txBody>
        </p:sp>
        <p:sp>
          <p:nvSpPr>
            <p:cNvPr id="23" name="Rectangle 28"/>
            <p:cNvSpPr>
              <a:spLocks noChangeArrowheads="1"/>
            </p:cNvSpPr>
            <p:nvPr/>
          </p:nvSpPr>
          <p:spPr bwMode="auto">
            <a:xfrm>
              <a:off x="866654" y="1219200"/>
              <a:ext cx="504946" cy="200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300" b="0" i="0" u="none" strike="noStrike" cap="none" normalizeH="0" baseline="0" dirty="0" smtClean="0">
                  <a:ln>
                    <a:noFill/>
                  </a:ln>
                  <a:solidFill>
                    <a:srgbClr val="000000"/>
                  </a:solidFill>
                  <a:effectLst/>
                  <a:latin typeface="Times New Roman" panose="02020603050405020304" pitchFamily="18" charset="0"/>
                </a:rPr>
                <a:t>:         </a:t>
              </a:r>
              <a:r>
                <a:rPr kumimoji="0" lang="en-CA" altLang="zh-CN" sz="1300" b="0" i="0" u="none" strike="noStrike" cap="none" normalizeH="0" baseline="0" dirty="0" smtClean="0">
                  <a:ln>
                    <a:noFill/>
                  </a:ln>
                  <a:solidFill>
                    <a:srgbClr val="000000"/>
                  </a:solidFill>
                  <a:effectLst/>
                  <a:latin typeface="Times New Roman" panose="02020603050405020304" pitchFamily="18" charset="0"/>
                </a:rPr>
                <a:t>  </a:t>
              </a:r>
              <a:endParaRPr kumimoji="0" lang="zh-CN" altLang="zh-CN" sz="1800" b="0" i="0" u="none" strike="noStrike" cap="none" normalizeH="0" baseline="0" dirty="0" smtClean="0">
                <a:ln>
                  <a:noFill/>
                </a:ln>
                <a:solidFill>
                  <a:schemeClr val="tx1"/>
                </a:solidFill>
                <a:effectLst/>
                <a:latin typeface="Arial" panose="020B0604020202020204" pitchFamily="34" charset="0"/>
              </a:endParaRPr>
            </a:p>
          </p:txBody>
        </p:sp>
        <p:sp>
          <p:nvSpPr>
            <p:cNvPr id="24" name="Rectangle 29"/>
            <p:cNvSpPr>
              <a:spLocks noChangeArrowheads="1"/>
            </p:cNvSpPr>
            <p:nvPr/>
          </p:nvSpPr>
          <p:spPr bwMode="auto">
            <a:xfrm>
              <a:off x="1249180" y="1234190"/>
              <a:ext cx="6385184" cy="200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300" b="0" i="0" u="none" strike="noStrike" cap="none" normalizeH="0" baseline="0" dirty="0" smtClean="0">
                  <a:ln>
                    <a:noFill/>
                  </a:ln>
                  <a:solidFill>
                    <a:srgbClr val="000000"/>
                  </a:solidFill>
                  <a:effectLst/>
                  <a:latin typeface="Times New Roman" panose="02020603050405020304" pitchFamily="18" charset="0"/>
                </a:rPr>
                <a:t>         </a:t>
              </a:r>
              <a:r>
                <a:rPr kumimoji="0" lang="en-CA" altLang="zh-CN" sz="1300" b="0" i="0" u="none" strike="noStrike" cap="none" normalizeH="0" baseline="0" dirty="0" smtClean="0">
                  <a:ln>
                    <a:noFill/>
                  </a:ln>
                  <a:solidFill>
                    <a:srgbClr val="000000"/>
                  </a:solidFill>
                  <a:effectLst/>
                  <a:latin typeface="Times New Roman" panose="02020603050405020304" pitchFamily="18" charset="0"/>
                </a:rPr>
                <a:t>1       </a:t>
              </a:r>
              <a:r>
                <a:rPr kumimoji="0" lang="zh-CN" altLang="zh-CN" sz="1300" b="0" i="0" u="none" strike="noStrike" cap="none" normalizeH="0" baseline="0" dirty="0" smtClean="0">
                  <a:ln>
                    <a:noFill/>
                  </a:ln>
                  <a:solidFill>
                    <a:srgbClr val="000000"/>
                  </a:solidFill>
                  <a:effectLst/>
                  <a:latin typeface="Times New Roman" panose="02020603050405020304" pitchFamily="18" charset="0"/>
                </a:rPr>
                <a:t>         </a:t>
              </a:r>
              <a:r>
                <a:rPr kumimoji="0" lang="en-CA" altLang="zh-CN" sz="1300" b="0" i="0" u="none" strike="noStrike" cap="none" normalizeH="0" baseline="0" dirty="0" smtClean="0">
                  <a:ln>
                    <a:noFill/>
                  </a:ln>
                  <a:solidFill>
                    <a:srgbClr val="000000"/>
                  </a:solidFill>
                  <a:effectLst/>
                  <a:latin typeface="Times New Roman" panose="02020603050405020304" pitchFamily="18" charset="0"/>
                </a:rPr>
                <a:t>      </a:t>
              </a:r>
              <a:r>
                <a:rPr kumimoji="0" lang="en-CA" altLang="zh-CN" sz="1300" dirty="0" smtClean="0">
                  <a:solidFill>
                    <a:srgbClr val="000000"/>
                  </a:solidFill>
                  <a:latin typeface="Times New Roman" panose="02020603050405020304" pitchFamily="18" charset="0"/>
                </a:rPr>
                <a:t>             </a:t>
              </a:r>
              <a:r>
                <a:rPr kumimoji="0" lang="zh-CN" altLang="zh-CN" sz="1300" b="0" i="0" u="none" strike="noStrike" cap="none" normalizeH="0" baseline="0" dirty="0" smtClean="0">
                  <a:ln>
                    <a:noFill/>
                  </a:ln>
                  <a:solidFill>
                    <a:srgbClr val="000000"/>
                  </a:solidFill>
                  <a:effectLst/>
                  <a:latin typeface="Times New Roman" panose="02020603050405020304" pitchFamily="18" charset="0"/>
                </a:rPr>
                <a:t>  </a:t>
              </a:r>
              <a:r>
                <a:rPr kumimoji="0" lang="en-CA" altLang="zh-CN" sz="1300" b="0" i="0" u="none" strike="noStrike" cap="none" normalizeH="0" baseline="0" dirty="0" smtClean="0">
                  <a:ln>
                    <a:noFill/>
                  </a:ln>
                  <a:solidFill>
                    <a:srgbClr val="000000"/>
                  </a:solidFill>
                  <a:effectLst/>
                  <a:latin typeface="Times New Roman" panose="02020603050405020304" pitchFamily="18" charset="0"/>
                </a:rPr>
                <a:t>        NDPA Variant (</a:t>
              </a:r>
              <a:r>
                <a:rPr kumimoji="0" lang="en-CA" altLang="zh-CN" sz="1300" dirty="0" smtClean="0">
                  <a:solidFill>
                    <a:srgbClr val="000000"/>
                  </a:solidFill>
                  <a:latin typeface="Times New Roman" panose="02020603050405020304" pitchFamily="18" charset="0"/>
                </a:rPr>
                <a:t>2)</a:t>
              </a:r>
              <a:r>
                <a:rPr kumimoji="0" lang="zh-CN" altLang="zh-CN" sz="1300" b="0" i="0" u="none" strike="noStrike" cap="none" normalizeH="0" baseline="0" dirty="0" smtClean="0">
                  <a:ln>
                    <a:noFill/>
                  </a:ln>
                  <a:solidFill>
                    <a:srgbClr val="000000"/>
                  </a:solidFill>
                  <a:effectLst/>
                  <a:latin typeface="Times New Roman" panose="02020603050405020304" pitchFamily="18" charset="0"/>
                </a:rPr>
                <a:t>               </a:t>
              </a:r>
              <a:r>
                <a:rPr kumimoji="0" lang="en-CA" altLang="zh-CN" sz="1300" b="0" i="0" u="none" strike="noStrike" cap="none" normalizeH="0" baseline="0" dirty="0" smtClean="0">
                  <a:ln>
                    <a:noFill/>
                  </a:ln>
                  <a:solidFill>
                    <a:srgbClr val="000000"/>
                  </a:solidFill>
                  <a:effectLst/>
                  <a:latin typeface="Times New Roman" panose="02020603050405020304" pitchFamily="18" charset="0"/>
                </a:rPr>
                <a:t>                   </a:t>
              </a:r>
              <a:r>
                <a:rPr kumimoji="0" lang="zh-CN" altLang="zh-CN" sz="1300" b="0" i="0" u="none" strike="noStrike" cap="none" normalizeH="0" baseline="0" dirty="0" smtClean="0">
                  <a:ln>
                    <a:noFill/>
                  </a:ln>
                  <a:solidFill>
                    <a:srgbClr val="000000"/>
                  </a:solidFill>
                  <a:effectLst/>
                  <a:latin typeface="Times New Roman" panose="02020603050405020304" pitchFamily="18" charset="0"/>
                </a:rPr>
                <a:t> </a:t>
              </a:r>
              <a:r>
                <a:rPr kumimoji="0" lang="en-CA" altLang="zh-CN" sz="1300" b="0" i="0" u="none" strike="noStrike" cap="none" normalizeH="0" baseline="0" dirty="0" smtClean="0">
                  <a:ln>
                    <a:noFill/>
                  </a:ln>
                  <a:solidFill>
                    <a:srgbClr val="000000"/>
                  </a:solidFill>
                  <a:effectLst/>
                  <a:latin typeface="Times New Roman" panose="02020603050405020304" pitchFamily="18" charset="0"/>
                </a:rPr>
                <a:t>               4</a:t>
              </a:r>
              <a:r>
                <a:rPr kumimoji="0" lang="zh-CN" altLang="zh-CN" sz="1300" b="0" i="0" u="none" strike="noStrike" cap="none" normalizeH="0" baseline="0" dirty="0" smtClean="0">
                  <a:ln>
                    <a:noFill/>
                  </a:ln>
                  <a:solidFill>
                    <a:srgbClr val="000000"/>
                  </a:solidFill>
                  <a:effectLst/>
                  <a:latin typeface="Times New Roman" panose="02020603050405020304" pitchFamily="18" charset="0"/>
                </a:rPr>
                <a:t> </a:t>
              </a:r>
              <a:r>
                <a:rPr kumimoji="0" lang="en-CA" altLang="zh-CN" sz="1300" b="0" i="0" u="none" strike="noStrike" cap="none" normalizeH="0" baseline="0" dirty="0" smtClean="0">
                  <a:ln>
                    <a:noFill/>
                  </a:ln>
                  <a:solidFill>
                    <a:srgbClr val="000000"/>
                  </a:solidFill>
                  <a:effectLst/>
                  <a:latin typeface="Times New Roman" panose="02020603050405020304" pitchFamily="18" charset="0"/>
                </a:rPr>
                <a:t>   </a:t>
              </a:r>
              <a:endParaRPr kumimoji="0" lang="zh-CN" altLang="zh-CN" sz="1800" b="0" i="0" u="none" strike="noStrike" cap="none" normalizeH="0" baseline="0" dirty="0" smtClean="0">
                <a:ln>
                  <a:noFill/>
                </a:ln>
                <a:solidFill>
                  <a:schemeClr val="tx1"/>
                </a:solidFill>
                <a:effectLst/>
                <a:latin typeface="Arial" panose="020B0604020202020204" pitchFamily="34" charset="0"/>
              </a:endParaRPr>
            </a:p>
          </p:txBody>
        </p:sp>
        <p:sp>
          <p:nvSpPr>
            <p:cNvPr id="25" name="Rectangle 33"/>
            <p:cNvSpPr>
              <a:spLocks noChangeArrowheads="1"/>
            </p:cNvSpPr>
            <p:nvPr/>
          </p:nvSpPr>
          <p:spPr bwMode="auto">
            <a:xfrm>
              <a:off x="7919777" y="1219200"/>
              <a:ext cx="1163638"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CA" altLang="zh-CN" sz="1300" dirty="0" smtClean="0">
                  <a:solidFill>
                    <a:srgbClr val="000000"/>
                  </a:solidFill>
                  <a:latin typeface="Times New Roman" panose="02020603050405020304" pitchFamily="18" charset="0"/>
                </a:rPr>
                <a:t>  4</a:t>
              </a:r>
              <a:r>
                <a:rPr kumimoji="0" lang="zh-CN" altLang="zh-CN" sz="1300" b="0" i="0" u="none" strike="noStrike" cap="none" normalizeH="0" baseline="0" dirty="0" smtClean="0">
                  <a:ln>
                    <a:noFill/>
                  </a:ln>
                  <a:solidFill>
                    <a:srgbClr val="000000"/>
                  </a:solidFill>
                  <a:effectLst/>
                  <a:latin typeface="Times New Roman" panose="02020603050405020304" pitchFamily="18" charset="0"/>
                </a:rPr>
                <a:t>              4    </a:t>
              </a:r>
              <a:endParaRPr kumimoji="0" lang="zh-CN" altLang="zh-CN" sz="1800" b="0" i="0" u="none" strike="noStrike" cap="none" normalizeH="0" baseline="0" dirty="0" smtClean="0">
                <a:ln>
                  <a:noFill/>
                </a:ln>
                <a:solidFill>
                  <a:schemeClr val="tx1"/>
                </a:solidFill>
                <a:effectLst/>
                <a:latin typeface="Arial" panose="020B0604020202020204" pitchFamily="34" charset="0"/>
              </a:endParaRPr>
            </a:p>
          </p:txBody>
        </p:sp>
        <p:cxnSp>
          <p:nvCxnSpPr>
            <p:cNvPr id="27" name="Straight Connector 26"/>
            <p:cNvCxnSpPr/>
            <p:nvPr/>
          </p:nvCxnSpPr>
          <p:spPr>
            <a:xfrm flipH="1">
              <a:off x="4724400" y="1638932"/>
              <a:ext cx="16042" cy="92643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28" name="TextBox 27"/>
            <p:cNvSpPr txBox="1"/>
            <p:nvPr/>
          </p:nvSpPr>
          <p:spPr>
            <a:xfrm>
              <a:off x="5622279" y="1940755"/>
              <a:ext cx="854721" cy="307777"/>
            </a:xfrm>
            <a:prstGeom prst="rect">
              <a:avLst/>
            </a:prstGeom>
            <a:noFill/>
          </p:spPr>
          <p:txBody>
            <a:bodyPr wrap="none" rtlCol="0">
              <a:spAutoFit/>
            </a:bodyPr>
            <a:lstStyle/>
            <a:p>
              <a:pPr algn="ctr"/>
              <a:r>
                <a:rPr lang="en-US" sz="1400" dirty="0" smtClean="0"/>
                <a:t>Reserved</a:t>
              </a:r>
              <a:endParaRPr lang="en-US" sz="1400" dirty="0"/>
            </a:p>
          </p:txBody>
        </p:sp>
        <p:cxnSp>
          <p:nvCxnSpPr>
            <p:cNvPr id="29" name="Straight Connector 28"/>
            <p:cNvCxnSpPr/>
            <p:nvPr/>
          </p:nvCxnSpPr>
          <p:spPr bwMode="auto">
            <a:xfrm flipV="1">
              <a:off x="2133600" y="1364769"/>
              <a:ext cx="1295400" cy="256148"/>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0" name="Straight Connector 29"/>
            <p:cNvCxnSpPr/>
            <p:nvPr/>
          </p:nvCxnSpPr>
          <p:spPr bwMode="auto">
            <a:xfrm flipH="1" flipV="1">
              <a:off x="4875213" y="1364769"/>
              <a:ext cx="1586172" cy="248588"/>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1" name="Straight Connector 30"/>
            <p:cNvCxnSpPr/>
            <p:nvPr/>
          </p:nvCxnSpPr>
          <p:spPr>
            <a:xfrm flipH="1">
              <a:off x="5622758" y="1583615"/>
              <a:ext cx="16042" cy="92643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32" name="TextBox 31"/>
            <p:cNvSpPr txBox="1"/>
            <p:nvPr/>
          </p:nvSpPr>
          <p:spPr>
            <a:xfrm>
              <a:off x="4754380" y="1791210"/>
              <a:ext cx="853119" cy="523220"/>
            </a:xfrm>
            <a:prstGeom prst="rect">
              <a:avLst/>
            </a:prstGeom>
            <a:noFill/>
          </p:spPr>
          <p:txBody>
            <a:bodyPr wrap="none" rtlCol="0">
              <a:spAutoFit/>
            </a:bodyPr>
            <a:lstStyle/>
            <a:p>
              <a:r>
                <a:rPr lang="en-CA" altLang="zh-CN" sz="1400" dirty="0" smtClean="0"/>
                <a:t>Disambi-</a:t>
              </a:r>
            </a:p>
            <a:p>
              <a:r>
                <a:rPr lang="en-CA" altLang="zh-CN" sz="1400" dirty="0" smtClean="0"/>
                <a:t>guation</a:t>
              </a:r>
              <a:endParaRPr lang="zh-CN" altLang="en-US" sz="1400" dirty="0"/>
            </a:p>
          </p:txBody>
        </p:sp>
        <p:sp>
          <p:nvSpPr>
            <p:cNvPr id="35" name="TextBox 34"/>
            <p:cNvSpPr txBox="1"/>
            <p:nvPr/>
          </p:nvSpPr>
          <p:spPr>
            <a:xfrm>
              <a:off x="2111115" y="2553710"/>
              <a:ext cx="364202" cy="276999"/>
            </a:xfrm>
            <a:prstGeom prst="rect">
              <a:avLst/>
            </a:prstGeom>
            <a:noFill/>
          </p:spPr>
          <p:txBody>
            <a:bodyPr wrap="none" rtlCol="0">
              <a:spAutoFit/>
            </a:bodyPr>
            <a:lstStyle/>
            <a:p>
              <a:r>
                <a:rPr lang="en-US" dirty="0" smtClean="0"/>
                <a:t>B0</a:t>
              </a:r>
              <a:endParaRPr lang="en-US" dirty="0"/>
            </a:p>
          </p:txBody>
        </p:sp>
        <p:sp>
          <p:nvSpPr>
            <p:cNvPr id="36" name="TextBox 35"/>
            <p:cNvSpPr txBox="1"/>
            <p:nvPr/>
          </p:nvSpPr>
          <p:spPr>
            <a:xfrm>
              <a:off x="4974515" y="2553710"/>
              <a:ext cx="435440" cy="276999"/>
            </a:xfrm>
            <a:prstGeom prst="rect">
              <a:avLst/>
            </a:prstGeom>
            <a:noFill/>
          </p:spPr>
          <p:txBody>
            <a:bodyPr wrap="none" rtlCol="0">
              <a:spAutoFit/>
            </a:bodyPr>
            <a:lstStyle/>
            <a:p>
              <a:r>
                <a:rPr lang="en-US" dirty="0" smtClean="0"/>
                <a:t>B11</a:t>
              </a:r>
              <a:endParaRPr lang="en-US" dirty="0"/>
            </a:p>
          </p:txBody>
        </p:sp>
        <p:sp>
          <p:nvSpPr>
            <p:cNvPr id="37" name="TextBox 36"/>
            <p:cNvSpPr txBox="1"/>
            <p:nvPr/>
          </p:nvSpPr>
          <p:spPr>
            <a:xfrm>
              <a:off x="6112798" y="2566721"/>
              <a:ext cx="441146" cy="276999"/>
            </a:xfrm>
            <a:prstGeom prst="rect">
              <a:avLst/>
            </a:prstGeom>
            <a:noFill/>
          </p:spPr>
          <p:txBody>
            <a:bodyPr wrap="none" rtlCol="0">
              <a:spAutoFit/>
            </a:bodyPr>
            <a:lstStyle/>
            <a:p>
              <a:r>
                <a:rPr lang="en-US" dirty="0" smtClean="0"/>
                <a:t>B15</a:t>
              </a:r>
              <a:endParaRPr lang="en-US" dirty="0"/>
            </a:p>
          </p:txBody>
        </p:sp>
        <p:sp>
          <p:nvSpPr>
            <p:cNvPr id="38" name="TextBox 37"/>
            <p:cNvSpPr txBox="1"/>
            <p:nvPr/>
          </p:nvSpPr>
          <p:spPr>
            <a:xfrm>
              <a:off x="3401328" y="1938092"/>
              <a:ext cx="949299" cy="338554"/>
            </a:xfrm>
            <a:prstGeom prst="rect">
              <a:avLst/>
            </a:prstGeom>
            <a:noFill/>
          </p:spPr>
          <p:txBody>
            <a:bodyPr wrap="none" rtlCol="0">
              <a:spAutoFit/>
            </a:bodyPr>
            <a:lstStyle/>
            <a:p>
              <a:r>
                <a:rPr lang="en-CA" altLang="zh-CN" sz="1600" dirty="0" smtClean="0"/>
                <a:t>Reserved</a:t>
              </a:r>
              <a:endParaRPr lang="zh-CN" altLang="en-US" sz="1600" dirty="0"/>
            </a:p>
          </p:txBody>
        </p:sp>
      </p:grpSp>
    </p:spTree>
    <p:extLst>
      <p:ext uri="{BB962C8B-B14F-4D97-AF65-F5344CB8AC3E}">
        <p14:creationId xmlns:p14="http://schemas.microsoft.com/office/powerpoint/2010/main" val="33978141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609600"/>
            <a:ext cx="8991600" cy="533400"/>
          </a:xfrm>
        </p:spPr>
        <p:txBody>
          <a:bodyPr/>
          <a:lstStyle/>
          <a:p>
            <a:r>
              <a:rPr lang="en-CA" altLang="zh-CN" sz="2400" dirty="0" smtClean="0">
                <a:solidFill>
                  <a:schemeClr val="tx1"/>
                </a:solidFill>
              </a:rPr>
              <a:t>Option 2: Define a new control frame for the new sounding frame</a:t>
            </a:r>
            <a:endParaRPr lang="zh-CN" altLang="en-US" sz="2400" dirty="0">
              <a:solidFill>
                <a:schemeClr val="tx1"/>
              </a:solidFill>
            </a:endParaRPr>
          </a:p>
        </p:txBody>
      </p:sp>
      <p:sp>
        <p:nvSpPr>
          <p:cNvPr id="3" name="Content Placeholder 2"/>
          <p:cNvSpPr>
            <a:spLocks noGrp="1"/>
          </p:cNvSpPr>
          <p:nvPr>
            <p:ph idx="1"/>
          </p:nvPr>
        </p:nvSpPr>
        <p:spPr>
          <a:xfrm>
            <a:off x="52466" y="1143000"/>
            <a:ext cx="9015334" cy="5181600"/>
          </a:xfrm>
        </p:spPr>
        <p:txBody>
          <a:bodyPr/>
          <a:lstStyle/>
          <a:p>
            <a:r>
              <a:rPr lang="en-CA" altLang="zh-CN" sz="2000" dirty="0" smtClean="0"/>
              <a:t>The 4 bit Subtype subfield of the Frame Control field in the MAC header is running out of the control frame subtypes</a:t>
            </a:r>
          </a:p>
          <a:p>
            <a:r>
              <a:rPr lang="en-CA" altLang="zh-CN" sz="2000" dirty="0" smtClean="0"/>
              <a:t>However, 3 control frame subtypes 0000, 0001 and 1111 are still reserved. We can use one of these remaining 3 control frame subtypes to define a new control frame called “New NDPA” frame.</a:t>
            </a:r>
          </a:p>
          <a:p>
            <a:r>
              <a:rPr lang="en-CA" altLang="zh-CN" sz="2000" dirty="0" smtClean="0"/>
              <a:t>The example format of this new NDPA is as follow</a:t>
            </a:r>
          </a:p>
          <a:p>
            <a:endParaRPr lang="en-CA" altLang="zh-CN" sz="2000" dirty="0"/>
          </a:p>
          <a:p>
            <a:endParaRPr lang="en-CA" altLang="zh-CN" sz="2000" dirty="0" smtClean="0"/>
          </a:p>
          <a:p>
            <a:endParaRPr lang="en-CA" altLang="zh-CN" sz="2000" dirty="0"/>
          </a:p>
          <a:p>
            <a:endParaRPr lang="en-CA" altLang="zh-CN" sz="2000" dirty="0" smtClean="0"/>
          </a:p>
          <a:p>
            <a:endParaRPr lang="en-CA" altLang="zh-CN" sz="2000" dirty="0"/>
          </a:p>
          <a:p>
            <a:endParaRPr lang="en-CA" altLang="zh-CN" sz="2000" dirty="0" smtClean="0"/>
          </a:p>
          <a:p>
            <a:endParaRPr lang="en-CA" altLang="zh-CN" sz="2000" dirty="0"/>
          </a:p>
          <a:p>
            <a:endParaRPr lang="en-CA" altLang="zh-CN" sz="2000" dirty="0" smtClean="0"/>
          </a:p>
          <a:p>
            <a:endParaRPr lang="zh-CN" altLang="en-US" sz="2000" dirty="0"/>
          </a:p>
        </p:txBody>
      </p:sp>
      <p:sp>
        <p:nvSpPr>
          <p:cNvPr id="4" name="Date Placeholder 3"/>
          <p:cNvSpPr>
            <a:spLocks noGrp="1"/>
          </p:cNvSpPr>
          <p:nvPr>
            <p:ph type="dt" sz="half" idx="10"/>
          </p:nvPr>
        </p:nvSpPr>
        <p:spPr/>
        <p:txBody>
          <a:bodyPr/>
          <a:lstStyle/>
          <a:p>
            <a:pPr>
              <a:defRPr/>
            </a:pPr>
            <a:r>
              <a:rPr lang="en-US" altLang="zh-CN" smtClean="0"/>
              <a:t>Nov 2021</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E792CD62-9AAA-4B66-A216-7F1F565D5B47}" type="slidenum">
              <a:rPr lang="en-US" altLang="ko-KR" smtClean="0"/>
              <a:pPr/>
              <a:t>6</a:t>
            </a:fld>
            <a:endParaRPr lang="en-US" altLang="ko-KR"/>
          </a:p>
        </p:txBody>
      </p:sp>
      <p:grpSp>
        <p:nvGrpSpPr>
          <p:cNvPr id="6" name="Group 5"/>
          <p:cNvGrpSpPr/>
          <p:nvPr/>
        </p:nvGrpSpPr>
        <p:grpSpPr>
          <a:xfrm>
            <a:off x="98687" y="3581400"/>
            <a:ext cx="8915400" cy="2650814"/>
            <a:chOff x="98687" y="3581400"/>
            <a:chExt cx="8915400" cy="2650814"/>
          </a:xfrm>
        </p:grpSpPr>
        <p:grpSp>
          <p:nvGrpSpPr>
            <p:cNvPr id="33" name="Group 32"/>
            <p:cNvGrpSpPr/>
            <p:nvPr/>
          </p:nvGrpSpPr>
          <p:grpSpPr>
            <a:xfrm>
              <a:off x="98687" y="3581400"/>
              <a:ext cx="8915400" cy="1256668"/>
              <a:chOff x="83697" y="3429000"/>
              <a:chExt cx="8915400" cy="1256668"/>
            </a:xfrm>
          </p:grpSpPr>
          <p:sp>
            <p:nvSpPr>
              <p:cNvPr id="7" name="Rectangle 6"/>
              <p:cNvSpPr/>
              <p:nvPr/>
            </p:nvSpPr>
            <p:spPr>
              <a:xfrm>
                <a:off x="83697" y="3720182"/>
                <a:ext cx="8915400" cy="926432"/>
              </a:xfrm>
              <a:prstGeom prst="rect">
                <a:avLst/>
              </a:prstGeom>
              <a:noFill/>
              <a:ln w="539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p:nvPr/>
            </p:nvCxnSpPr>
            <p:spPr>
              <a:xfrm flipH="1">
                <a:off x="1500266" y="3744246"/>
                <a:ext cx="16042" cy="92643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491382" y="3927451"/>
                <a:ext cx="732893" cy="523220"/>
              </a:xfrm>
              <a:prstGeom prst="rect">
                <a:avLst/>
              </a:prstGeom>
              <a:noFill/>
            </p:spPr>
            <p:txBody>
              <a:bodyPr wrap="none" rtlCol="0">
                <a:spAutoFit/>
              </a:bodyPr>
              <a:lstStyle/>
              <a:p>
                <a:pPr algn="ctr"/>
                <a:r>
                  <a:rPr lang="en-US" sz="1400" dirty="0" smtClean="0">
                    <a:solidFill>
                      <a:srgbClr val="0000FF"/>
                    </a:solidFill>
                  </a:rPr>
                  <a:t>Frame</a:t>
                </a:r>
              </a:p>
              <a:p>
                <a:pPr algn="ctr"/>
                <a:r>
                  <a:rPr lang="en-CA" sz="1400" dirty="0" smtClean="0">
                    <a:solidFill>
                      <a:srgbClr val="0000FF"/>
                    </a:solidFill>
                  </a:rPr>
                  <a:t>Control</a:t>
                </a:r>
                <a:endParaRPr lang="en-US" sz="1400" dirty="0">
                  <a:solidFill>
                    <a:srgbClr val="0000FF"/>
                  </a:solidFill>
                </a:endParaRPr>
              </a:p>
            </p:txBody>
          </p:sp>
          <p:cxnSp>
            <p:nvCxnSpPr>
              <p:cNvPr id="12" name="Straight Connector 11"/>
              <p:cNvCxnSpPr/>
              <p:nvPr/>
            </p:nvCxnSpPr>
            <p:spPr>
              <a:xfrm flipH="1">
                <a:off x="7199224" y="3759236"/>
                <a:ext cx="16042" cy="92643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6323353" y="4038371"/>
                <a:ext cx="1272913" cy="369332"/>
              </a:xfrm>
              <a:prstGeom prst="rect">
                <a:avLst/>
              </a:prstGeom>
              <a:noFill/>
            </p:spPr>
            <p:txBody>
              <a:bodyPr wrap="none" rtlCol="0">
                <a:spAutoFit/>
              </a:bodyPr>
              <a:lstStyle/>
              <a:p>
                <a:r>
                  <a:rPr lang="en-US" dirty="0" smtClean="0"/>
                  <a:t>STA Info # 1</a:t>
                </a:r>
                <a:endParaRPr lang="en-US" dirty="0"/>
              </a:p>
            </p:txBody>
          </p:sp>
          <p:cxnSp>
            <p:nvCxnSpPr>
              <p:cNvPr id="14" name="Straight Connector 13"/>
              <p:cNvCxnSpPr/>
              <p:nvPr/>
            </p:nvCxnSpPr>
            <p:spPr>
              <a:xfrm flipH="1">
                <a:off x="7580224" y="3715785"/>
                <a:ext cx="16042" cy="92643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flipH="1">
                <a:off x="8418424" y="3708224"/>
                <a:ext cx="16042" cy="92643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7522754" y="4002182"/>
                <a:ext cx="1277722" cy="369332"/>
              </a:xfrm>
              <a:prstGeom prst="rect">
                <a:avLst/>
              </a:prstGeom>
              <a:noFill/>
            </p:spPr>
            <p:txBody>
              <a:bodyPr wrap="none" rtlCol="0">
                <a:spAutoFit/>
              </a:bodyPr>
              <a:lstStyle/>
              <a:p>
                <a:r>
                  <a:rPr lang="en-US" dirty="0" smtClean="0"/>
                  <a:t>STA Info # n</a:t>
                </a:r>
                <a:endParaRPr lang="en-US" dirty="0"/>
              </a:p>
            </p:txBody>
          </p:sp>
          <p:cxnSp>
            <p:nvCxnSpPr>
              <p:cNvPr id="17" name="Straight Connector 16"/>
              <p:cNvCxnSpPr/>
              <p:nvPr/>
            </p:nvCxnSpPr>
            <p:spPr>
              <a:xfrm>
                <a:off x="7295476" y="4177031"/>
                <a:ext cx="224590"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8444453" y="4002182"/>
                <a:ext cx="457176" cy="276999"/>
              </a:xfrm>
              <a:prstGeom prst="rect">
                <a:avLst/>
              </a:prstGeom>
              <a:noFill/>
            </p:spPr>
            <p:txBody>
              <a:bodyPr wrap="none" rtlCol="0">
                <a:spAutoFit/>
              </a:bodyPr>
              <a:lstStyle/>
              <a:p>
                <a:r>
                  <a:rPr lang="en-US" dirty="0" smtClean="0"/>
                  <a:t>FCS</a:t>
                </a:r>
                <a:endParaRPr lang="en-US" dirty="0"/>
              </a:p>
            </p:txBody>
          </p:sp>
          <p:cxnSp>
            <p:nvCxnSpPr>
              <p:cNvPr id="19" name="Straight Connector 18"/>
              <p:cNvCxnSpPr/>
              <p:nvPr/>
            </p:nvCxnSpPr>
            <p:spPr>
              <a:xfrm flipH="1">
                <a:off x="6361024" y="3716702"/>
                <a:ext cx="16042" cy="92643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22" name="TextBox 21"/>
              <p:cNvSpPr txBox="1"/>
              <p:nvPr/>
            </p:nvSpPr>
            <p:spPr>
              <a:xfrm>
                <a:off x="1561500" y="4037327"/>
                <a:ext cx="822661" cy="307777"/>
              </a:xfrm>
              <a:prstGeom prst="rect">
                <a:avLst/>
              </a:prstGeom>
              <a:noFill/>
            </p:spPr>
            <p:txBody>
              <a:bodyPr wrap="none" rtlCol="0">
                <a:spAutoFit/>
              </a:bodyPr>
              <a:lstStyle/>
              <a:p>
                <a:pPr algn="ctr"/>
                <a:r>
                  <a:rPr lang="en-CA" sz="1400" dirty="0" smtClean="0"/>
                  <a:t>Duration</a:t>
                </a:r>
                <a:endParaRPr lang="en-US" sz="1400" dirty="0" smtClean="0"/>
              </a:p>
            </p:txBody>
          </p:sp>
          <p:cxnSp>
            <p:nvCxnSpPr>
              <p:cNvPr id="23" name="Straight Connector 22"/>
              <p:cNvCxnSpPr/>
              <p:nvPr/>
            </p:nvCxnSpPr>
            <p:spPr>
              <a:xfrm flipH="1">
                <a:off x="3176240" y="3734821"/>
                <a:ext cx="16042" cy="92643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3375345" y="4083697"/>
                <a:ext cx="409151" cy="307777"/>
              </a:xfrm>
              <a:prstGeom prst="rect">
                <a:avLst/>
              </a:prstGeom>
              <a:noFill/>
            </p:spPr>
            <p:txBody>
              <a:bodyPr wrap="none" rtlCol="0">
                <a:spAutoFit/>
              </a:bodyPr>
              <a:lstStyle/>
              <a:p>
                <a:pPr algn="ctr"/>
                <a:r>
                  <a:rPr lang="en-US" sz="1400" dirty="0" smtClean="0"/>
                  <a:t>TA</a:t>
                </a:r>
                <a:endParaRPr lang="en-US" sz="1400" dirty="0"/>
              </a:p>
            </p:txBody>
          </p:sp>
          <p:cxnSp>
            <p:nvCxnSpPr>
              <p:cNvPr id="25" name="Straight Connector 24"/>
              <p:cNvCxnSpPr/>
              <p:nvPr/>
            </p:nvCxnSpPr>
            <p:spPr>
              <a:xfrm flipH="1">
                <a:off x="3938240" y="3695068"/>
                <a:ext cx="16042" cy="92643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26" name="TextBox 25"/>
              <p:cNvSpPr txBox="1"/>
              <p:nvPr/>
            </p:nvSpPr>
            <p:spPr>
              <a:xfrm>
                <a:off x="4702444" y="3810505"/>
                <a:ext cx="917238" cy="738664"/>
              </a:xfrm>
              <a:prstGeom prst="rect">
                <a:avLst/>
              </a:prstGeom>
              <a:noFill/>
            </p:spPr>
            <p:txBody>
              <a:bodyPr wrap="none" rtlCol="0">
                <a:spAutoFit/>
              </a:bodyPr>
              <a:lstStyle/>
              <a:p>
                <a:pPr algn="ctr"/>
                <a:r>
                  <a:rPr lang="en-US" sz="1400" dirty="0" smtClean="0">
                    <a:solidFill>
                      <a:srgbClr val="0000FF"/>
                    </a:solidFill>
                  </a:rPr>
                  <a:t>Sounding </a:t>
                </a:r>
              </a:p>
              <a:p>
                <a:pPr algn="ctr"/>
                <a:r>
                  <a:rPr lang="en-US" sz="1400" dirty="0" smtClean="0">
                    <a:solidFill>
                      <a:srgbClr val="0000FF"/>
                    </a:solidFill>
                  </a:rPr>
                  <a:t>Dialog </a:t>
                </a:r>
              </a:p>
              <a:p>
                <a:pPr algn="ctr"/>
                <a:r>
                  <a:rPr lang="en-US" sz="1400" dirty="0" smtClean="0">
                    <a:solidFill>
                      <a:srgbClr val="0000FF"/>
                    </a:solidFill>
                  </a:rPr>
                  <a:t>Token</a:t>
                </a:r>
                <a:endParaRPr lang="en-US" sz="1400" dirty="0">
                  <a:solidFill>
                    <a:srgbClr val="0000FF"/>
                  </a:solidFill>
                </a:endParaRPr>
              </a:p>
            </p:txBody>
          </p:sp>
          <p:cxnSp>
            <p:nvCxnSpPr>
              <p:cNvPr id="27" name="Straight Connector 26"/>
              <p:cNvCxnSpPr/>
              <p:nvPr/>
            </p:nvCxnSpPr>
            <p:spPr>
              <a:xfrm flipH="1">
                <a:off x="2490440" y="3741288"/>
                <a:ext cx="16042" cy="92643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28" name="TextBox 27"/>
              <p:cNvSpPr txBox="1"/>
              <p:nvPr/>
            </p:nvSpPr>
            <p:spPr>
              <a:xfrm>
                <a:off x="2658588" y="4066004"/>
                <a:ext cx="397866" cy="276999"/>
              </a:xfrm>
              <a:prstGeom prst="rect">
                <a:avLst/>
              </a:prstGeom>
              <a:noFill/>
            </p:spPr>
            <p:txBody>
              <a:bodyPr wrap="none" rtlCol="0">
                <a:spAutoFit/>
              </a:bodyPr>
              <a:lstStyle/>
              <a:p>
                <a:pPr algn="ctr"/>
                <a:r>
                  <a:rPr lang="en-CA" altLang="zh-CN" dirty="0" smtClean="0"/>
                  <a:t>RA</a:t>
                </a:r>
                <a:endParaRPr lang="zh-CN" altLang="en-US" dirty="0"/>
              </a:p>
            </p:txBody>
          </p:sp>
          <p:sp>
            <p:nvSpPr>
              <p:cNvPr id="29" name="Rectangle 27"/>
              <p:cNvSpPr>
                <a:spLocks noChangeArrowheads="1"/>
              </p:cNvSpPr>
              <p:nvPr/>
            </p:nvSpPr>
            <p:spPr bwMode="auto">
              <a:xfrm>
                <a:off x="137410" y="3444505"/>
                <a:ext cx="5048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300" b="0" i="0" u="none" strike="noStrike" cap="none" normalizeH="0" baseline="0" dirty="0" smtClean="0">
                    <a:ln>
                      <a:noFill/>
                    </a:ln>
                    <a:solidFill>
                      <a:srgbClr val="000000"/>
                    </a:solidFill>
                    <a:effectLst/>
                    <a:latin typeface="Times New Roman" panose="02020603050405020304" pitchFamily="18" charset="0"/>
                  </a:rPr>
                  <a:t>Octets</a:t>
                </a:r>
                <a:endParaRPr kumimoji="0" lang="zh-CN" altLang="zh-CN" sz="1800" b="0" i="0" u="none" strike="noStrike" cap="none" normalizeH="0" baseline="0" dirty="0" smtClean="0">
                  <a:ln>
                    <a:noFill/>
                  </a:ln>
                  <a:solidFill>
                    <a:schemeClr val="tx1"/>
                  </a:solidFill>
                  <a:effectLst/>
                  <a:latin typeface="Arial" panose="020B0604020202020204" pitchFamily="34" charset="0"/>
                </a:endParaRPr>
              </a:p>
            </p:txBody>
          </p:sp>
          <p:sp>
            <p:nvSpPr>
              <p:cNvPr id="30" name="Rectangle 28"/>
              <p:cNvSpPr>
                <a:spLocks noChangeArrowheads="1"/>
              </p:cNvSpPr>
              <p:nvPr/>
            </p:nvSpPr>
            <p:spPr bwMode="auto">
              <a:xfrm>
                <a:off x="594610" y="3444505"/>
                <a:ext cx="5048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300" b="0" i="0" u="none" strike="noStrike" cap="none" normalizeH="0" baseline="0" dirty="0" smtClean="0">
                    <a:ln>
                      <a:noFill/>
                    </a:ln>
                    <a:solidFill>
                      <a:srgbClr val="000000"/>
                    </a:solidFill>
                    <a:effectLst/>
                    <a:latin typeface="Times New Roman" panose="02020603050405020304" pitchFamily="18" charset="0"/>
                  </a:rPr>
                  <a:t>:         </a:t>
                </a:r>
                <a:endParaRPr kumimoji="0" lang="zh-CN" altLang="zh-CN" sz="1800" b="0" i="0" u="none" strike="noStrike" cap="none" normalizeH="0" baseline="0" dirty="0" smtClean="0">
                  <a:ln>
                    <a:noFill/>
                  </a:ln>
                  <a:solidFill>
                    <a:schemeClr val="tx1"/>
                  </a:solidFill>
                  <a:effectLst/>
                  <a:latin typeface="Arial" panose="020B0604020202020204" pitchFamily="34" charset="0"/>
                </a:endParaRPr>
              </a:p>
            </p:txBody>
          </p:sp>
          <p:sp>
            <p:nvSpPr>
              <p:cNvPr id="31" name="Rectangle 29"/>
              <p:cNvSpPr>
                <a:spLocks noChangeArrowheads="1"/>
              </p:cNvSpPr>
              <p:nvPr/>
            </p:nvSpPr>
            <p:spPr bwMode="auto">
              <a:xfrm>
                <a:off x="899410" y="3459205"/>
                <a:ext cx="6060399" cy="200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300" b="0" i="0" u="none" strike="noStrike" cap="none" normalizeH="0" baseline="0" dirty="0" smtClean="0">
                    <a:ln>
                      <a:noFill/>
                    </a:ln>
                    <a:solidFill>
                      <a:srgbClr val="000000"/>
                    </a:solidFill>
                    <a:effectLst/>
                    <a:latin typeface="Times New Roman" panose="02020603050405020304" pitchFamily="18" charset="0"/>
                  </a:rPr>
                  <a:t>2       </a:t>
                </a:r>
                <a:r>
                  <a:rPr kumimoji="0" lang="en-CA" altLang="zh-CN" sz="1300" b="0" i="0" u="none" strike="noStrike" cap="none" normalizeH="0" baseline="0" dirty="0" smtClean="0">
                    <a:ln>
                      <a:noFill/>
                    </a:ln>
                    <a:solidFill>
                      <a:srgbClr val="000000"/>
                    </a:solidFill>
                    <a:effectLst/>
                    <a:latin typeface="Times New Roman" panose="02020603050405020304" pitchFamily="18" charset="0"/>
                  </a:rPr>
                  <a:t>      </a:t>
                </a:r>
                <a:r>
                  <a:rPr kumimoji="0" lang="zh-CN" altLang="zh-CN" sz="1300" b="0" i="0" u="none" strike="noStrike" cap="none" normalizeH="0" baseline="0" dirty="0" smtClean="0">
                    <a:ln>
                      <a:noFill/>
                    </a:ln>
                    <a:solidFill>
                      <a:srgbClr val="000000"/>
                    </a:solidFill>
                    <a:effectLst/>
                    <a:latin typeface="Times New Roman" panose="02020603050405020304" pitchFamily="18" charset="0"/>
                  </a:rPr>
                  <a:t>        </a:t>
                </a:r>
                <a:r>
                  <a:rPr kumimoji="0" lang="en-CA" altLang="zh-CN" sz="1300" b="0" i="0" u="none" strike="noStrike" cap="none" normalizeH="0" baseline="0" dirty="0" smtClean="0">
                    <a:ln>
                      <a:noFill/>
                    </a:ln>
                    <a:solidFill>
                      <a:srgbClr val="000000"/>
                    </a:solidFill>
                    <a:effectLst/>
                    <a:latin typeface="Times New Roman" panose="02020603050405020304" pitchFamily="18" charset="0"/>
                  </a:rPr>
                  <a:t>  </a:t>
                </a:r>
                <a:r>
                  <a:rPr kumimoji="0" lang="zh-CN" altLang="zh-CN" sz="1300" b="0" i="0" u="none" strike="noStrike" cap="none" normalizeH="0" baseline="0" dirty="0" smtClean="0">
                    <a:ln>
                      <a:noFill/>
                    </a:ln>
                    <a:solidFill>
                      <a:srgbClr val="000000"/>
                    </a:solidFill>
                    <a:effectLst/>
                    <a:latin typeface="Times New Roman" panose="02020603050405020304" pitchFamily="18" charset="0"/>
                  </a:rPr>
                  <a:t> 2          </a:t>
                </a:r>
                <a:r>
                  <a:rPr kumimoji="0" lang="en-CA" altLang="zh-CN" sz="1300" b="0" i="0" u="none" strike="noStrike" cap="none" normalizeH="0" baseline="0" dirty="0" smtClean="0">
                    <a:ln>
                      <a:noFill/>
                    </a:ln>
                    <a:solidFill>
                      <a:srgbClr val="000000"/>
                    </a:solidFill>
                    <a:effectLst/>
                    <a:latin typeface="Times New Roman" panose="02020603050405020304" pitchFamily="18" charset="0"/>
                  </a:rPr>
                  <a:t>        </a:t>
                </a:r>
                <a:r>
                  <a:rPr kumimoji="0" lang="zh-CN" altLang="zh-CN" sz="1300" b="0" i="0" u="none" strike="noStrike" cap="none" normalizeH="0" baseline="0" dirty="0" smtClean="0">
                    <a:ln>
                      <a:noFill/>
                    </a:ln>
                    <a:solidFill>
                      <a:srgbClr val="000000"/>
                    </a:solidFill>
                    <a:effectLst/>
                    <a:latin typeface="Times New Roman" panose="02020603050405020304" pitchFamily="18" charset="0"/>
                  </a:rPr>
                  <a:t> 6         </a:t>
                </a:r>
                <a:r>
                  <a:rPr kumimoji="0" lang="en-CA" altLang="zh-CN" sz="1300" b="0" i="0" u="none" strike="noStrike" cap="none" normalizeH="0" baseline="0" dirty="0" smtClean="0">
                    <a:ln>
                      <a:noFill/>
                    </a:ln>
                    <a:solidFill>
                      <a:srgbClr val="000000"/>
                    </a:solidFill>
                    <a:effectLst/>
                    <a:latin typeface="Times New Roman" panose="02020603050405020304" pitchFamily="18" charset="0"/>
                  </a:rPr>
                  <a:t>      </a:t>
                </a:r>
                <a:r>
                  <a:rPr kumimoji="0" lang="zh-CN" altLang="zh-CN" sz="1300" b="0" i="0" u="none" strike="noStrike" cap="none" normalizeH="0" baseline="0" dirty="0" smtClean="0">
                    <a:ln>
                      <a:noFill/>
                    </a:ln>
                    <a:solidFill>
                      <a:srgbClr val="000000"/>
                    </a:solidFill>
                    <a:effectLst/>
                    <a:latin typeface="Times New Roman" panose="02020603050405020304" pitchFamily="18" charset="0"/>
                  </a:rPr>
                  <a:t>6              </a:t>
                </a:r>
                <a:r>
                  <a:rPr kumimoji="0" lang="en-CA" altLang="zh-CN" sz="1300" b="0" i="0" u="none" strike="noStrike" cap="none" normalizeH="0" baseline="0" dirty="0" smtClean="0">
                    <a:ln>
                      <a:noFill/>
                    </a:ln>
                    <a:solidFill>
                      <a:srgbClr val="000000"/>
                    </a:solidFill>
                    <a:effectLst/>
                    <a:latin typeface="Times New Roman" panose="02020603050405020304" pitchFamily="18" charset="0"/>
                  </a:rPr>
                  <a:t>        </a:t>
                </a:r>
                <a:r>
                  <a:rPr kumimoji="0" lang="zh-CN" altLang="zh-CN" sz="1300" b="0" i="0" u="none" strike="noStrike" cap="none" normalizeH="0" baseline="0" dirty="0" smtClean="0">
                    <a:ln>
                      <a:noFill/>
                    </a:ln>
                    <a:solidFill>
                      <a:srgbClr val="000000"/>
                    </a:solidFill>
                    <a:effectLst/>
                    <a:latin typeface="Times New Roman" panose="02020603050405020304" pitchFamily="18" charset="0"/>
                  </a:rPr>
                  <a:t> </a:t>
                </a:r>
                <a:r>
                  <a:rPr kumimoji="0" lang="en-CA" altLang="zh-CN" sz="1300" b="0" i="0" u="none" strike="noStrike" cap="none" normalizeH="0" baseline="0" dirty="0" smtClean="0">
                    <a:ln>
                      <a:noFill/>
                    </a:ln>
                    <a:solidFill>
                      <a:srgbClr val="000000"/>
                    </a:solidFill>
                    <a:effectLst/>
                    <a:latin typeface="Times New Roman" panose="02020603050405020304" pitchFamily="18" charset="0"/>
                  </a:rPr>
                  <a:t>              2                   </a:t>
                </a:r>
                <a:r>
                  <a:rPr kumimoji="0" lang="zh-CN" altLang="zh-CN" sz="1300" b="0" i="0" u="none" strike="noStrike" cap="none" normalizeH="0" baseline="0" dirty="0" smtClean="0">
                    <a:ln>
                      <a:noFill/>
                    </a:ln>
                    <a:solidFill>
                      <a:srgbClr val="000000"/>
                    </a:solidFill>
                    <a:effectLst/>
                    <a:latin typeface="Times New Roman" panose="02020603050405020304" pitchFamily="18" charset="0"/>
                  </a:rPr>
                  <a:t> </a:t>
                </a:r>
                <a:r>
                  <a:rPr kumimoji="0" lang="en-CA" altLang="zh-CN" sz="1300" b="0" i="0" u="none" strike="noStrike" cap="none" normalizeH="0" baseline="0" dirty="0" smtClean="0">
                    <a:ln>
                      <a:noFill/>
                    </a:ln>
                    <a:solidFill>
                      <a:srgbClr val="000000"/>
                    </a:solidFill>
                    <a:effectLst/>
                    <a:latin typeface="Times New Roman" panose="02020603050405020304" pitchFamily="18" charset="0"/>
                  </a:rPr>
                  <a:t>                 4</a:t>
                </a:r>
                <a:r>
                  <a:rPr kumimoji="0" lang="zh-CN" altLang="zh-CN" sz="1300" b="0" i="0" u="none" strike="noStrike" cap="none" normalizeH="0" baseline="0" dirty="0" smtClean="0">
                    <a:ln>
                      <a:noFill/>
                    </a:ln>
                    <a:solidFill>
                      <a:srgbClr val="000000"/>
                    </a:solidFill>
                    <a:effectLst/>
                    <a:latin typeface="Times New Roman" panose="02020603050405020304" pitchFamily="18" charset="0"/>
                  </a:rPr>
                  <a:t> </a:t>
                </a:r>
                <a:r>
                  <a:rPr kumimoji="0" lang="en-CA" altLang="zh-CN" sz="1300" b="0" i="0" u="none" strike="noStrike" cap="none" normalizeH="0" baseline="0" dirty="0" smtClean="0">
                    <a:ln>
                      <a:noFill/>
                    </a:ln>
                    <a:solidFill>
                      <a:srgbClr val="000000"/>
                    </a:solidFill>
                    <a:effectLst/>
                    <a:latin typeface="Times New Roman" panose="02020603050405020304" pitchFamily="18" charset="0"/>
                  </a:rPr>
                  <a:t>   </a:t>
                </a:r>
                <a:endParaRPr kumimoji="0" lang="zh-CN" altLang="zh-CN" sz="1800" b="0" i="0" u="none" strike="noStrike" cap="none" normalizeH="0" baseline="0" dirty="0" smtClean="0">
                  <a:ln>
                    <a:noFill/>
                  </a:ln>
                  <a:solidFill>
                    <a:schemeClr val="tx1"/>
                  </a:solidFill>
                  <a:effectLst/>
                  <a:latin typeface="Arial" panose="020B0604020202020204" pitchFamily="34" charset="0"/>
                </a:endParaRPr>
              </a:p>
            </p:txBody>
          </p:sp>
          <p:sp>
            <p:nvSpPr>
              <p:cNvPr id="32" name="Rectangle 33"/>
              <p:cNvSpPr>
                <a:spLocks noChangeArrowheads="1"/>
              </p:cNvSpPr>
              <p:nvPr/>
            </p:nvSpPr>
            <p:spPr bwMode="auto">
              <a:xfrm>
                <a:off x="7835459" y="3429000"/>
                <a:ext cx="1163638"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CA" altLang="zh-CN" sz="1300" dirty="0" smtClean="0">
                    <a:solidFill>
                      <a:srgbClr val="000000"/>
                    </a:solidFill>
                    <a:latin typeface="Times New Roman" panose="02020603050405020304" pitchFamily="18" charset="0"/>
                  </a:rPr>
                  <a:t>  4</a:t>
                </a:r>
                <a:r>
                  <a:rPr kumimoji="0" lang="zh-CN" altLang="zh-CN" sz="1300" b="0" i="0" u="none" strike="noStrike" cap="none" normalizeH="0" baseline="0" dirty="0" smtClean="0">
                    <a:ln>
                      <a:noFill/>
                    </a:ln>
                    <a:solidFill>
                      <a:srgbClr val="000000"/>
                    </a:solidFill>
                    <a:effectLst/>
                    <a:latin typeface="Times New Roman" panose="02020603050405020304" pitchFamily="18" charset="0"/>
                  </a:rPr>
                  <a:t>              4    </a:t>
                </a:r>
                <a:endParaRPr kumimoji="0" lang="zh-CN" altLang="zh-CN" sz="1800" b="0" i="0" u="none" strike="noStrike" cap="none" normalizeH="0" baseline="0" dirty="0" smtClean="0">
                  <a:ln>
                    <a:noFill/>
                  </a:ln>
                  <a:solidFill>
                    <a:schemeClr val="tx1"/>
                  </a:solidFill>
                  <a:effectLst/>
                  <a:latin typeface="Arial" panose="020B0604020202020204" pitchFamily="34" charset="0"/>
                </a:endParaRPr>
              </a:p>
            </p:txBody>
          </p:sp>
        </p:grpSp>
        <p:cxnSp>
          <p:nvCxnSpPr>
            <p:cNvPr id="35" name="Straight Connector 34"/>
            <p:cNvCxnSpPr/>
            <p:nvPr/>
          </p:nvCxnSpPr>
          <p:spPr bwMode="auto">
            <a:xfrm flipH="1">
              <a:off x="3390335" y="4814394"/>
              <a:ext cx="570916" cy="343532"/>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7" name="Straight Connector 36"/>
            <p:cNvCxnSpPr/>
            <p:nvPr/>
          </p:nvCxnSpPr>
          <p:spPr bwMode="auto">
            <a:xfrm>
              <a:off x="6339590" y="4785858"/>
              <a:ext cx="714507" cy="351557"/>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38" name="Rectangle 37"/>
            <p:cNvSpPr/>
            <p:nvPr/>
          </p:nvSpPr>
          <p:spPr bwMode="auto">
            <a:xfrm>
              <a:off x="3071444" y="5181600"/>
              <a:ext cx="4239022" cy="7620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cxnSp>
          <p:nvCxnSpPr>
            <p:cNvPr id="40" name="Straight Connector 39"/>
            <p:cNvCxnSpPr>
              <a:stCxn id="38" idx="0"/>
              <a:endCxn id="38" idx="2"/>
            </p:cNvCxnSpPr>
            <p:nvPr/>
          </p:nvCxnSpPr>
          <p:spPr bwMode="auto">
            <a:xfrm>
              <a:off x="5190955" y="5181600"/>
              <a:ext cx="0" cy="76200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41" name="TextBox 40"/>
            <p:cNvSpPr txBox="1"/>
            <p:nvPr/>
          </p:nvSpPr>
          <p:spPr>
            <a:xfrm>
              <a:off x="3512184" y="5406429"/>
              <a:ext cx="1207575" cy="307777"/>
            </a:xfrm>
            <a:prstGeom prst="rect">
              <a:avLst/>
            </a:prstGeom>
            <a:noFill/>
          </p:spPr>
          <p:txBody>
            <a:bodyPr wrap="none" rtlCol="0">
              <a:spAutoFit/>
            </a:bodyPr>
            <a:lstStyle/>
            <a:p>
              <a:r>
                <a:rPr lang="en-CA" altLang="zh-CN" sz="1400" dirty="0" smtClean="0">
                  <a:solidFill>
                    <a:srgbClr val="0000FF"/>
                  </a:solidFill>
                </a:rPr>
                <a:t>NDPA Variant</a:t>
              </a:r>
              <a:endParaRPr lang="zh-CN" altLang="en-US" sz="1400" dirty="0">
                <a:solidFill>
                  <a:srgbClr val="0000FF"/>
                </a:solidFill>
              </a:endParaRPr>
            </a:p>
          </p:txBody>
        </p:sp>
        <p:sp>
          <p:nvSpPr>
            <p:cNvPr id="42" name="TextBox 41"/>
            <p:cNvSpPr txBox="1"/>
            <p:nvPr/>
          </p:nvSpPr>
          <p:spPr>
            <a:xfrm>
              <a:off x="5182211" y="5344180"/>
              <a:ext cx="2262158" cy="523220"/>
            </a:xfrm>
            <a:prstGeom prst="rect">
              <a:avLst/>
            </a:prstGeom>
            <a:noFill/>
          </p:spPr>
          <p:txBody>
            <a:bodyPr wrap="none" rtlCol="0">
              <a:spAutoFit/>
            </a:bodyPr>
            <a:lstStyle/>
            <a:p>
              <a:r>
                <a:rPr lang="en-CA" altLang="zh-CN" sz="1400" dirty="0" smtClean="0">
                  <a:solidFill>
                    <a:srgbClr val="0000FF"/>
                  </a:solidFill>
                </a:rPr>
                <a:t>Measurement Instance ID / </a:t>
              </a:r>
            </a:p>
            <a:p>
              <a:r>
                <a:rPr lang="en-CA" altLang="zh-CN" sz="1400" dirty="0" smtClean="0">
                  <a:solidFill>
                    <a:srgbClr val="0000FF"/>
                  </a:solidFill>
                </a:rPr>
                <a:t>Sounding Instance ID</a:t>
              </a:r>
              <a:endParaRPr lang="zh-CN" altLang="en-US" sz="1400" dirty="0">
                <a:solidFill>
                  <a:srgbClr val="0000FF"/>
                </a:solidFill>
              </a:endParaRPr>
            </a:p>
          </p:txBody>
        </p:sp>
        <p:sp>
          <p:nvSpPr>
            <p:cNvPr id="43" name="TextBox 42"/>
            <p:cNvSpPr txBox="1"/>
            <p:nvPr/>
          </p:nvSpPr>
          <p:spPr>
            <a:xfrm>
              <a:off x="2634305" y="5931151"/>
              <a:ext cx="476412" cy="276999"/>
            </a:xfrm>
            <a:prstGeom prst="rect">
              <a:avLst/>
            </a:prstGeom>
            <a:noFill/>
          </p:spPr>
          <p:txBody>
            <a:bodyPr wrap="none" rtlCol="0">
              <a:spAutoFit/>
            </a:bodyPr>
            <a:lstStyle/>
            <a:p>
              <a:r>
                <a:rPr lang="en-CA" altLang="zh-CN" dirty="0" smtClean="0"/>
                <a:t>Bits:</a:t>
              </a:r>
              <a:endParaRPr lang="zh-CN" altLang="en-US" dirty="0"/>
            </a:p>
          </p:txBody>
        </p:sp>
        <p:sp>
          <p:nvSpPr>
            <p:cNvPr id="44" name="TextBox 43"/>
            <p:cNvSpPr txBox="1"/>
            <p:nvPr/>
          </p:nvSpPr>
          <p:spPr>
            <a:xfrm>
              <a:off x="3969272" y="5955215"/>
              <a:ext cx="261610" cy="276999"/>
            </a:xfrm>
            <a:prstGeom prst="rect">
              <a:avLst/>
            </a:prstGeom>
            <a:noFill/>
          </p:spPr>
          <p:txBody>
            <a:bodyPr wrap="none" rtlCol="0">
              <a:spAutoFit/>
            </a:bodyPr>
            <a:lstStyle/>
            <a:p>
              <a:r>
                <a:rPr lang="en-CA" altLang="zh-CN" dirty="0" smtClean="0"/>
                <a:t>8</a:t>
              </a:r>
              <a:endParaRPr lang="zh-CN" altLang="en-US" dirty="0"/>
            </a:p>
          </p:txBody>
        </p:sp>
        <p:sp>
          <p:nvSpPr>
            <p:cNvPr id="45" name="TextBox 44"/>
            <p:cNvSpPr txBox="1"/>
            <p:nvPr/>
          </p:nvSpPr>
          <p:spPr>
            <a:xfrm>
              <a:off x="6203967" y="5955215"/>
              <a:ext cx="261610" cy="276999"/>
            </a:xfrm>
            <a:prstGeom prst="rect">
              <a:avLst/>
            </a:prstGeom>
            <a:noFill/>
          </p:spPr>
          <p:txBody>
            <a:bodyPr wrap="none" rtlCol="0">
              <a:spAutoFit/>
            </a:bodyPr>
            <a:lstStyle/>
            <a:p>
              <a:r>
                <a:rPr lang="en-CA" altLang="zh-CN" dirty="0" smtClean="0"/>
                <a:t>8</a:t>
              </a:r>
              <a:endParaRPr lang="zh-CN" altLang="en-US" dirty="0"/>
            </a:p>
          </p:txBody>
        </p:sp>
      </p:grpSp>
    </p:spTree>
    <p:extLst>
      <p:ext uri="{BB962C8B-B14F-4D97-AF65-F5344CB8AC3E}">
        <p14:creationId xmlns:p14="http://schemas.microsoft.com/office/powerpoint/2010/main" val="421934207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990600"/>
            <a:ext cx="8763000" cy="5332413"/>
          </a:xfrm>
        </p:spPr>
        <p:txBody>
          <a:bodyPr/>
          <a:lstStyle/>
          <a:p>
            <a:r>
              <a:rPr lang="en-CA" altLang="zh-CN" sz="1800" dirty="0" smtClean="0"/>
              <a:t>One of the Control Frame subtypes was already defined for </a:t>
            </a:r>
            <a:r>
              <a:rPr lang="en-CA" altLang="zh-CN" sz="1800" dirty="0"/>
              <a:t>a</a:t>
            </a:r>
            <a:r>
              <a:rPr lang="en-CA" altLang="zh-CN" sz="1800" dirty="0" smtClean="0"/>
              <a:t> generation of future control frames which is the Control Frame Extension</a:t>
            </a:r>
          </a:p>
          <a:p>
            <a:r>
              <a:rPr lang="en-CA" altLang="zh-CN" sz="1800" dirty="0" smtClean="0"/>
              <a:t>We propose to use this Control Frame Extension to create a new control frame for the NDPA of future variants and Sensing</a:t>
            </a:r>
          </a:p>
          <a:p>
            <a:r>
              <a:rPr lang="en-CA" altLang="zh-CN" sz="1800" dirty="0" smtClean="0"/>
              <a:t>The 4 bit Subtype subfield of the </a:t>
            </a:r>
            <a:r>
              <a:rPr lang="en-CA" altLang="zh-CN" sz="1800" i="1" dirty="0" smtClean="0">
                <a:solidFill>
                  <a:srgbClr val="CC00FF"/>
                </a:solidFill>
              </a:rPr>
              <a:t>Frame Control Field </a:t>
            </a:r>
            <a:r>
              <a:rPr lang="en-CA" altLang="zh-CN" sz="1800" dirty="0" smtClean="0"/>
              <a:t>in the MAC header is set to 0110, which indicates the Control Frame Extension frame. The following format is an example of a new NDPA frame using the </a:t>
            </a:r>
            <a:r>
              <a:rPr lang="en-CA" altLang="zh-CN" sz="1800" dirty="0"/>
              <a:t>Control Frame Extension </a:t>
            </a:r>
            <a:endParaRPr lang="en-CA" altLang="zh-CN" sz="1800" dirty="0" smtClean="0"/>
          </a:p>
          <a:p>
            <a:pPr lvl="1"/>
            <a:r>
              <a:rPr lang="en-CA" altLang="zh-CN" sz="1600" dirty="0" smtClean="0"/>
              <a:t>One of the Extended subtypes in the </a:t>
            </a:r>
            <a:r>
              <a:rPr lang="en-CA" altLang="zh-CN" sz="1600" b="1" i="1" dirty="0" smtClean="0">
                <a:solidFill>
                  <a:srgbClr val="CC00FF"/>
                </a:solidFill>
              </a:rPr>
              <a:t>Control Frame Extension subfield </a:t>
            </a:r>
            <a:r>
              <a:rPr lang="en-CA" altLang="zh-CN" sz="1600" dirty="0" smtClean="0"/>
              <a:t>indicates the New NDPA frame type</a:t>
            </a:r>
          </a:p>
        </p:txBody>
      </p:sp>
      <p:sp>
        <p:nvSpPr>
          <p:cNvPr id="4" name="Date Placeholder 3"/>
          <p:cNvSpPr>
            <a:spLocks noGrp="1"/>
          </p:cNvSpPr>
          <p:nvPr>
            <p:ph type="dt" sz="half" idx="10"/>
          </p:nvPr>
        </p:nvSpPr>
        <p:spPr/>
        <p:txBody>
          <a:bodyPr/>
          <a:lstStyle/>
          <a:p>
            <a:pPr>
              <a:defRPr/>
            </a:pPr>
            <a:r>
              <a:rPr lang="en-US" altLang="zh-CN" smtClean="0"/>
              <a:t>Nov 2021</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E792CD62-9AAA-4B66-A216-7F1F565D5B47}" type="slidenum">
              <a:rPr lang="en-US" altLang="ko-KR" smtClean="0"/>
              <a:pPr/>
              <a:t>7</a:t>
            </a:fld>
            <a:endParaRPr lang="en-US" altLang="ko-KR"/>
          </a:p>
        </p:txBody>
      </p:sp>
      <p:sp>
        <p:nvSpPr>
          <p:cNvPr id="6" name="Title 1"/>
          <p:cNvSpPr>
            <a:spLocks noGrp="1"/>
          </p:cNvSpPr>
          <p:nvPr>
            <p:ph type="title"/>
          </p:nvPr>
        </p:nvSpPr>
        <p:spPr>
          <a:xfrm>
            <a:off x="0" y="533400"/>
            <a:ext cx="9144000" cy="609600"/>
          </a:xfrm>
        </p:spPr>
        <p:txBody>
          <a:bodyPr/>
          <a:lstStyle/>
          <a:p>
            <a:pPr algn="l"/>
            <a:r>
              <a:rPr lang="en-CA" altLang="zh-CN" sz="2300" dirty="0" smtClean="0">
                <a:solidFill>
                  <a:schemeClr val="tx1"/>
                </a:solidFill>
              </a:rPr>
              <a:t>Option 2-A: Define a new control frame with Control Frame Extension</a:t>
            </a:r>
            <a:endParaRPr lang="zh-CN" altLang="en-US" sz="2300" dirty="0">
              <a:solidFill>
                <a:schemeClr val="tx1"/>
              </a:solidFill>
            </a:endParaRPr>
          </a:p>
        </p:txBody>
      </p:sp>
      <p:grpSp>
        <p:nvGrpSpPr>
          <p:cNvPr id="77" name="Group 76"/>
          <p:cNvGrpSpPr/>
          <p:nvPr/>
        </p:nvGrpSpPr>
        <p:grpSpPr>
          <a:xfrm>
            <a:off x="18738" y="3657600"/>
            <a:ext cx="8988477" cy="2735252"/>
            <a:chOff x="18738" y="3657600"/>
            <a:chExt cx="8988477" cy="2735252"/>
          </a:xfrm>
        </p:grpSpPr>
        <p:sp>
          <p:nvSpPr>
            <p:cNvPr id="8" name="Rectangle 7"/>
            <p:cNvSpPr/>
            <p:nvPr/>
          </p:nvSpPr>
          <p:spPr>
            <a:xfrm>
              <a:off x="91815" y="3948782"/>
              <a:ext cx="8915400" cy="926432"/>
            </a:xfrm>
            <a:prstGeom prst="rect">
              <a:avLst/>
            </a:prstGeom>
            <a:noFill/>
            <a:ln w="539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 name="Straight Connector 9"/>
            <p:cNvCxnSpPr/>
            <p:nvPr/>
          </p:nvCxnSpPr>
          <p:spPr>
            <a:xfrm flipH="1">
              <a:off x="1508384" y="3972846"/>
              <a:ext cx="16042" cy="92643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484509" y="4170280"/>
              <a:ext cx="753732" cy="523220"/>
            </a:xfrm>
            <a:prstGeom prst="rect">
              <a:avLst/>
            </a:prstGeom>
            <a:noFill/>
          </p:spPr>
          <p:txBody>
            <a:bodyPr wrap="none" rtlCol="0">
              <a:spAutoFit/>
            </a:bodyPr>
            <a:lstStyle/>
            <a:p>
              <a:pPr algn="ctr"/>
              <a:r>
                <a:rPr lang="en-US" sz="1400" b="1" i="1" dirty="0" smtClean="0">
                  <a:solidFill>
                    <a:srgbClr val="CC00FF"/>
                  </a:solidFill>
                </a:rPr>
                <a:t>Frame</a:t>
              </a:r>
            </a:p>
            <a:p>
              <a:pPr algn="ctr"/>
              <a:r>
                <a:rPr lang="en-CA" sz="1400" b="1" i="1" dirty="0" smtClean="0">
                  <a:solidFill>
                    <a:srgbClr val="CC00FF"/>
                  </a:solidFill>
                </a:rPr>
                <a:t>Control</a:t>
              </a:r>
              <a:endParaRPr lang="en-US" sz="1400" b="1" i="1" dirty="0">
                <a:solidFill>
                  <a:srgbClr val="CC00FF"/>
                </a:solidFill>
              </a:endParaRPr>
            </a:p>
          </p:txBody>
        </p:sp>
        <p:cxnSp>
          <p:nvCxnSpPr>
            <p:cNvPr id="13" name="Straight Connector 12"/>
            <p:cNvCxnSpPr/>
            <p:nvPr/>
          </p:nvCxnSpPr>
          <p:spPr>
            <a:xfrm flipH="1">
              <a:off x="7207342" y="3987836"/>
              <a:ext cx="16042" cy="92643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6331471" y="4266971"/>
              <a:ext cx="1272913" cy="369332"/>
            </a:xfrm>
            <a:prstGeom prst="rect">
              <a:avLst/>
            </a:prstGeom>
            <a:noFill/>
          </p:spPr>
          <p:txBody>
            <a:bodyPr wrap="none" rtlCol="0">
              <a:spAutoFit/>
            </a:bodyPr>
            <a:lstStyle/>
            <a:p>
              <a:r>
                <a:rPr lang="en-US" dirty="0" smtClean="0"/>
                <a:t>STA Info # 1</a:t>
              </a:r>
              <a:endParaRPr lang="en-US" dirty="0"/>
            </a:p>
          </p:txBody>
        </p:sp>
        <p:cxnSp>
          <p:nvCxnSpPr>
            <p:cNvPr id="15" name="Straight Connector 14"/>
            <p:cNvCxnSpPr/>
            <p:nvPr/>
          </p:nvCxnSpPr>
          <p:spPr>
            <a:xfrm flipH="1">
              <a:off x="7588342" y="3944385"/>
              <a:ext cx="16042" cy="92643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flipH="1">
              <a:off x="8426542" y="3936824"/>
              <a:ext cx="16042" cy="92643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7530872" y="4230782"/>
              <a:ext cx="1277722" cy="369332"/>
            </a:xfrm>
            <a:prstGeom prst="rect">
              <a:avLst/>
            </a:prstGeom>
            <a:noFill/>
          </p:spPr>
          <p:txBody>
            <a:bodyPr wrap="none" rtlCol="0">
              <a:spAutoFit/>
            </a:bodyPr>
            <a:lstStyle/>
            <a:p>
              <a:r>
                <a:rPr lang="en-US" dirty="0" smtClean="0"/>
                <a:t>STA Info # n</a:t>
              </a:r>
              <a:endParaRPr lang="en-US" dirty="0"/>
            </a:p>
          </p:txBody>
        </p:sp>
        <p:cxnSp>
          <p:nvCxnSpPr>
            <p:cNvPr id="18" name="Straight Connector 17"/>
            <p:cNvCxnSpPr/>
            <p:nvPr/>
          </p:nvCxnSpPr>
          <p:spPr>
            <a:xfrm>
              <a:off x="7303594" y="4405631"/>
              <a:ext cx="224590"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8452571" y="4230782"/>
              <a:ext cx="457176" cy="276999"/>
            </a:xfrm>
            <a:prstGeom prst="rect">
              <a:avLst/>
            </a:prstGeom>
            <a:noFill/>
          </p:spPr>
          <p:txBody>
            <a:bodyPr wrap="none" rtlCol="0">
              <a:spAutoFit/>
            </a:bodyPr>
            <a:lstStyle/>
            <a:p>
              <a:r>
                <a:rPr lang="en-US" dirty="0" smtClean="0"/>
                <a:t>FCS</a:t>
              </a:r>
              <a:endParaRPr lang="en-US" dirty="0"/>
            </a:p>
          </p:txBody>
        </p:sp>
        <p:cxnSp>
          <p:nvCxnSpPr>
            <p:cNvPr id="20" name="Straight Connector 19"/>
            <p:cNvCxnSpPr/>
            <p:nvPr/>
          </p:nvCxnSpPr>
          <p:spPr>
            <a:xfrm flipH="1">
              <a:off x="6369142" y="3945302"/>
              <a:ext cx="16042" cy="92643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23" name="TextBox 22"/>
            <p:cNvSpPr txBox="1"/>
            <p:nvPr/>
          </p:nvSpPr>
          <p:spPr>
            <a:xfrm>
              <a:off x="1569618" y="4265927"/>
              <a:ext cx="822661" cy="307777"/>
            </a:xfrm>
            <a:prstGeom prst="rect">
              <a:avLst/>
            </a:prstGeom>
            <a:noFill/>
          </p:spPr>
          <p:txBody>
            <a:bodyPr wrap="none" rtlCol="0">
              <a:spAutoFit/>
            </a:bodyPr>
            <a:lstStyle/>
            <a:p>
              <a:pPr algn="ctr"/>
              <a:r>
                <a:rPr lang="en-CA" sz="1400" dirty="0" smtClean="0"/>
                <a:t>Duration</a:t>
              </a:r>
              <a:endParaRPr lang="en-US" sz="1400" dirty="0" smtClean="0"/>
            </a:p>
          </p:txBody>
        </p:sp>
        <p:cxnSp>
          <p:nvCxnSpPr>
            <p:cNvPr id="24" name="Straight Connector 23"/>
            <p:cNvCxnSpPr/>
            <p:nvPr/>
          </p:nvCxnSpPr>
          <p:spPr>
            <a:xfrm flipH="1">
              <a:off x="3184358" y="3963421"/>
              <a:ext cx="16042" cy="92643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25" name="TextBox 24"/>
            <p:cNvSpPr txBox="1"/>
            <p:nvPr/>
          </p:nvSpPr>
          <p:spPr>
            <a:xfrm>
              <a:off x="3383463" y="4312297"/>
              <a:ext cx="409151" cy="307777"/>
            </a:xfrm>
            <a:prstGeom prst="rect">
              <a:avLst/>
            </a:prstGeom>
            <a:noFill/>
          </p:spPr>
          <p:txBody>
            <a:bodyPr wrap="none" rtlCol="0">
              <a:spAutoFit/>
            </a:bodyPr>
            <a:lstStyle/>
            <a:p>
              <a:pPr algn="ctr"/>
              <a:r>
                <a:rPr lang="en-US" sz="1400" dirty="0" smtClean="0"/>
                <a:t>TA</a:t>
              </a:r>
              <a:endParaRPr lang="en-US" sz="1400" dirty="0"/>
            </a:p>
          </p:txBody>
        </p:sp>
        <p:cxnSp>
          <p:nvCxnSpPr>
            <p:cNvPr id="26" name="Straight Connector 25"/>
            <p:cNvCxnSpPr/>
            <p:nvPr/>
          </p:nvCxnSpPr>
          <p:spPr>
            <a:xfrm flipH="1">
              <a:off x="3946358" y="3923668"/>
              <a:ext cx="16042" cy="92643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27" name="TextBox 26"/>
            <p:cNvSpPr txBox="1"/>
            <p:nvPr/>
          </p:nvSpPr>
          <p:spPr>
            <a:xfrm>
              <a:off x="4724400" y="4052731"/>
              <a:ext cx="917238" cy="738664"/>
            </a:xfrm>
            <a:prstGeom prst="rect">
              <a:avLst/>
            </a:prstGeom>
            <a:noFill/>
          </p:spPr>
          <p:txBody>
            <a:bodyPr wrap="none" rtlCol="0">
              <a:spAutoFit/>
            </a:bodyPr>
            <a:lstStyle/>
            <a:p>
              <a:pPr algn="ctr"/>
              <a:r>
                <a:rPr lang="en-US" sz="1400" dirty="0" smtClean="0"/>
                <a:t>Sounding </a:t>
              </a:r>
            </a:p>
            <a:p>
              <a:pPr algn="ctr"/>
              <a:r>
                <a:rPr lang="en-US" sz="1400" dirty="0" smtClean="0"/>
                <a:t>Dialog </a:t>
              </a:r>
            </a:p>
            <a:p>
              <a:pPr algn="ctr"/>
              <a:r>
                <a:rPr lang="en-US" sz="1400" dirty="0" smtClean="0"/>
                <a:t>Token</a:t>
              </a:r>
              <a:endParaRPr lang="en-US" sz="1400" dirty="0"/>
            </a:p>
          </p:txBody>
        </p:sp>
        <p:cxnSp>
          <p:nvCxnSpPr>
            <p:cNvPr id="28" name="Straight Connector 27"/>
            <p:cNvCxnSpPr/>
            <p:nvPr/>
          </p:nvCxnSpPr>
          <p:spPr>
            <a:xfrm flipH="1">
              <a:off x="2498558" y="3969888"/>
              <a:ext cx="16042" cy="92643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29" name="TextBox 28"/>
            <p:cNvSpPr txBox="1"/>
            <p:nvPr/>
          </p:nvSpPr>
          <p:spPr>
            <a:xfrm>
              <a:off x="2666706" y="4294604"/>
              <a:ext cx="397866" cy="276999"/>
            </a:xfrm>
            <a:prstGeom prst="rect">
              <a:avLst/>
            </a:prstGeom>
            <a:noFill/>
          </p:spPr>
          <p:txBody>
            <a:bodyPr wrap="none" rtlCol="0">
              <a:spAutoFit/>
            </a:bodyPr>
            <a:lstStyle/>
            <a:p>
              <a:pPr algn="ctr"/>
              <a:r>
                <a:rPr lang="en-CA" altLang="zh-CN" dirty="0" smtClean="0"/>
                <a:t>RA</a:t>
              </a:r>
              <a:endParaRPr lang="zh-CN" altLang="en-US" dirty="0"/>
            </a:p>
          </p:txBody>
        </p:sp>
        <p:sp>
          <p:nvSpPr>
            <p:cNvPr id="30" name="Rectangle 27"/>
            <p:cNvSpPr>
              <a:spLocks noChangeArrowheads="1"/>
            </p:cNvSpPr>
            <p:nvPr/>
          </p:nvSpPr>
          <p:spPr bwMode="auto">
            <a:xfrm>
              <a:off x="76200" y="3673105"/>
              <a:ext cx="5048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300" b="0" i="0" u="none" strike="noStrike" cap="none" normalizeH="0" baseline="0" dirty="0" smtClean="0">
                  <a:ln>
                    <a:noFill/>
                  </a:ln>
                  <a:solidFill>
                    <a:srgbClr val="000000"/>
                  </a:solidFill>
                  <a:effectLst/>
                  <a:latin typeface="Times New Roman" panose="02020603050405020304" pitchFamily="18" charset="0"/>
                </a:rPr>
                <a:t>Octets</a:t>
              </a:r>
              <a:endParaRPr kumimoji="0" lang="zh-CN" altLang="zh-CN" sz="1800" b="0" i="0" u="none" strike="noStrike" cap="none" normalizeH="0" baseline="0" dirty="0" smtClean="0">
                <a:ln>
                  <a:noFill/>
                </a:ln>
                <a:solidFill>
                  <a:schemeClr val="tx1"/>
                </a:solidFill>
                <a:effectLst/>
                <a:latin typeface="Arial" panose="020B0604020202020204" pitchFamily="34" charset="0"/>
              </a:endParaRPr>
            </a:p>
          </p:txBody>
        </p:sp>
        <p:sp>
          <p:nvSpPr>
            <p:cNvPr id="31" name="Rectangle 28"/>
            <p:cNvSpPr>
              <a:spLocks noChangeArrowheads="1"/>
            </p:cNvSpPr>
            <p:nvPr/>
          </p:nvSpPr>
          <p:spPr bwMode="auto">
            <a:xfrm>
              <a:off x="533400" y="3673105"/>
              <a:ext cx="5048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300" b="0" i="0" u="none" strike="noStrike" cap="none" normalizeH="0" baseline="0" dirty="0" smtClean="0">
                  <a:ln>
                    <a:noFill/>
                  </a:ln>
                  <a:solidFill>
                    <a:srgbClr val="000000"/>
                  </a:solidFill>
                  <a:effectLst/>
                  <a:latin typeface="Times New Roman" panose="02020603050405020304" pitchFamily="18" charset="0"/>
                </a:rPr>
                <a:t>:         </a:t>
              </a:r>
              <a:endParaRPr kumimoji="0" lang="zh-CN" altLang="zh-CN" sz="1800" b="0" i="0" u="none" strike="noStrike" cap="none" normalizeH="0" baseline="0" dirty="0" smtClean="0">
                <a:ln>
                  <a:noFill/>
                </a:ln>
                <a:solidFill>
                  <a:schemeClr val="tx1"/>
                </a:solidFill>
                <a:effectLst/>
                <a:latin typeface="Arial" panose="020B0604020202020204" pitchFamily="34" charset="0"/>
              </a:endParaRPr>
            </a:p>
          </p:txBody>
        </p:sp>
        <p:sp>
          <p:nvSpPr>
            <p:cNvPr id="32" name="Rectangle 29"/>
            <p:cNvSpPr>
              <a:spLocks noChangeArrowheads="1"/>
            </p:cNvSpPr>
            <p:nvPr/>
          </p:nvSpPr>
          <p:spPr bwMode="auto">
            <a:xfrm>
              <a:off x="733426" y="3688237"/>
              <a:ext cx="6234502" cy="200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300" b="0" i="0" u="none" strike="noStrike" cap="none" normalizeH="0" baseline="0" dirty="0" smtClean="0">
                  <a:ln>
                    <a:noFill/>
                  </a:ln>
                  <a:solidFill>
                    <a:srgbClr val="000000"/>
                  </a:solidFill>
                  <a:effectLst/>
                  <a:latin typeface="Times New Roman" panose="02020603050405020304" pitchFamily="18" charset="0"/>
                </a:rPr>
                <a:t>2               </a:t>
              </a:r>
              <a:r>
                <a:rPr kumimoji="0" lang="en-CA" altLang="zh-CN" sz="1300" b="0" i="0" u="none" strike="noStrike" cap="none" normalizeH="0" baseline="0" dirty="0" smtClean="0">
                  <a:ln>
                    <a:noFill/>
                  </a:ln>
                  <a:solidFill>
                    <a:srgbClr val="000000"/>
                  </a:solidFill>
                  <a:effectLst/>
                  <a:latin typeface="Times New Roman" panose="02020603050405020304" pitchFamily="18" charset="0"/>
                </a:rPr>
                <a:t>  </a:t>
              </a:r>
              <a:r>
                <a:rPr kumimoji="0" lang="zh-CN" altLang="zh-CN" sz="1300" b="0" i="0" u="none" strike="noStrike" cap="none" normalizeH="0" baseline="0" dirty="0" smtClean="0">
                  <a:ln>
                    <a:noFill/>
                  </a:ln>
                  <a:solidFill>
                    <a:srgbClr val="000000"/>
                  </a:solidFill>
                  <a:effectLst/>
                  <a:latin typeface="Times New Roman" panose="02020603050405020304" pitchFamily="18" charset="0"/>
                </a:rPr>
                <a:t> </a:t>
              </a:r>
              <a:r>
                <a:rPr kumimoji="0" lang="en-CA" altLang="zh-CN" sz="1300" b="0" i="0" u="none" strike="noStrike" cap="none" normalizeH="0" baseline="0" dirty="0" smtClean="0">
                  <a:ln>
                    <a:noFill/>
                  </a:ln>
                  <a:solidFill>
                    <a:srgbClr val="000000"/>
                  </a:solidFill>
                  <a:effectLst/>
                  <a:latin typeface="Times New Roman" panose="02020603050405020304" pitchFamily="18" charset="0"/>
                </a:rPr>
                <a:t>           </a:t>
              </a:r>
              <a:r>
                <a:rPr kumimoji="0" lang="zh-CN" altLang="zh-CN" sz="1300" b="0" i="0" u="none" strike="noStrike" cap="none" normalizeH="0" baseline="0" dirty="0" smtClean="0">
                  <a:ln>
                    <a:noFill/>
                  </a:ln>
                  <a:solidFill>
                    <a:srgbClr val="000000"/>
                  </a:solidFill>
                  <a:effectLst/>
                  <a:latin typeface="Times New Roman" panose="02020603050405020304" pitchFamily="18" charset="0"/>
                </a:rPr>
                <a:t>2          </a:t>
              </a:r>
              <a:r>
                <a:rPr kumimoji="0" lang="en-CA" altLang="zh-CN" sz="1300" b="0" i="0" u="none" strike="noStrike" cap="none" normalizeH="0" baseline="0" dirty="0" smtClean="0">
                  <a:ln>
                    <a:noFill/>
                  </a:ln>
                  <a:solidFill>
                    <a:srgbClr val="000000"/>
                  </a:solidFill>
                  <a:effectLst/>
                  <a:latin typeface="Times New Roman" panose="02020603050405020304" pitchFamily="18" charset="0"/>
                </a:rPr>
                <a:t>        </a:t>
              </a:r>
              <a:r>
                <a:rPr kumimoji="0" lang="zh-CN" altLang="zh-CN" sz="1300" b="0" i="0" u="none" strike="noStrike" cap="none" normalizeH="0" baseline="0" dirty="0" smtClean="0">
                  <a:ln>
                    <a:noFill/>
                  </a:ln>
                  <a:solidFill>
                    <a:srgbClr val="000000"/>
                  </a:solidFill>
                  <a:effectLst/>
                  <a:latin typeface="Times New Roman" panose="02020603050405020304" pitchFamily="18" charset="0"/>
                </a:rPr>
                <a:t>6         </a:t>
              </a:r>
              <a:r>
                <a:rPr kumimoji="0" lang="en-CA" altLang="zh-CN" sz="1300" b="0" i="0" u="none" strike="noStrike" cap="none" normalizeH="0" baseline="0" dirty="0" smtClean="0">
                  <a:ln>
                    <a:noFill/>
                  </a:ln>
                  <a:solidFill>
                    <a:srgbClr val="000000"/>
                  </a:solidFill>
                  <a:effectLst/>
                  <a:latin typeface="Times New Roman" panose="02020603050405020304" pitchFamily="18" charset="0"/>
                </a:rPr>
                <a:t>      </a:t>
              </a:r>
              <a:r>
                <a:rPr kumimoji="0" lang="zh-CN" altLang="zh-CN" sz="1300" b="0" i="0" u="none" strike="noStrike" cap="none" normalizeH="0" baseline="0" dirty="0" smtClean="0">
                  <a:ln>
                    <a:noFill/>
                  </a:ln>
                  <a:solidFill>
                    <a:srgbClr val="000000"/>
                  </a:solidFill>
                  <a:effectLst/>
                  <a:latin typeface="Times New Roman" panose="02020603050405020304" pitchFamily="18" charset="0"/>
                </a:rPr>
                <a:t>6                       </a:t>
              </a:r>
              <a:r>
                <a:rPr kumimoji="0" lang="en-CA" altLang="zh-CN" sz="1300" b="0" i="0" u="none" strike="noStrike" cap="none" normalizeH="0" baseline="0" dirty="0" smtClean="0">
                  <a:ln>
                    <a:noFill/>
                  </a:ln>
                  <a:solidFill>
                    <a:srgbClr val="000000"/>
                  </a:solidFill>
                  <a:effectLst/>
                  <a:latin typeface="Times New Roman" panose="02020603050405020304" pitchFamily="18" charset="0"/>
                </a:rPr>
                <a:t>              2                                    </a:t>
              </a:r>
              <a:r>
                <a:rPr kumimoji="0" lang="zh-CN" altLang="zh-CN" sz="1300" b="0" i="0" u="none" strike="noStrike" cap="none" normalizeH="0" baseline="0" dirty="0" smtClean="0">
                  <a:ln>
                    <a:noFill/>
                  </a:ln>
                  <a:solidFill>
                    <a:srgbClr val="000000"/>
                  </a:solidFill>
                  <a:effectLst/>
                  <a:latin typeface="Times New Roman" panose="02020603050405020304" pitchFamily="18" charset="0"/>
                </a:rPr>
                <a:t> </a:t>
              </a:r>
              <a:r>
                <a:rPr kumimoji="0" lang="en-CA" altLang="zh-CN" sz="1300" b="0" i="0" u="none" strike="noStrike" cap="none" normalizeH="0" baseline="0" dirty="0" smtClean="0">
                  <a:ln>
                    <a:noFill/>
                  </a:ln>
                  <a:solidFill>
                    <a:srgbClr val="000000"/>
                  </a:solidFill>
                  <a:effectLst/>
                  <a:latin typeface="Times New Roman" panose="02020603050405020304" pitchFamily="18" charset="0"/>
                </a:rPr>
                <a:t>4</a:t>
              </a:r>
              <a:r>
                <a:rPr kumimoji="0" lang="zh-CN" altLang="zh-CN" sz="1300" b="0" i="0" u="none" strike="noStrike" cap="none" normalizeH="0" baseline="0" dirty="0" smtClean="0">
                  <a:ln>
                    <a:noFill/>
                  </a:ln>
                  <a:solidFill>
                    <a:srgbClr val="000000"/>
                  </a:solidFill>
                  <a:effectLst/>
                  <a:latin typeface="Times New Roman" panose="02020603050405020304" pitchFamily="18" charset="0"/>
                </a:rPr>
                <a:t> </a:t>
              </a:r>
              <a:r>
                <a:rPr kumimoji="0" lang="en-CA" altLang="zh-CN" sz="1300" b="0" i="0" u="none" strike="noStrike" cap="none" normalizeH="0" baseline="0" dirty="0" smtClean="0">
                  <a:ln>
                    <a:noFill/>
                  </a:ln>
                  <a:solidFill>
                    <a:srgbClr val="000000"/>
                  </a:solidFill>
                  <a:effectLst/>
                  <a:latin typeface="Times New Roman" panose="02020603050405020304" pitchFamily="18" charset="0"/>
                </a:rPr>
                <a:t>   </a:t>
              </a:r>
              <a:endParaRPr kumimoji="0" lang="zh-CN" altLang="zh-CN" sz="1800" b="0" i="0" u="none" strike="noStrike" cap="none" normalizeH="0" baseline="0" dirty="0" smtClean="0">
                <a:ln>
                  <a:noFill/>
                </a:ln>
                <a:solidFill>
                  <a:schemeClr val="tx1"/>
                </a:solidFill>
                <a:effectLst/>
                <a:latin typeface="Arial" panose="020B0604020202020204" pitchFamily="34" charset="0"/>
              </a:endParaRPr>
            </a:p>
          </p:txBody>
        </p:sp>
        <p:sp>
          <p:nvSpPr>
            <p:cNvPr id="33" name="Rectangle 33"/>
            <p:cNvSpPr>
              <a:spLocks noChangeArrowheads="1"/>
            </p:cNvSpPr>
            <p:nvPr/>
          </p:nvSpPr>
          <p:spPr bwMode="auto">
            <a:xfrm>
              <a:off x="7843577" y="3657600"/>
              <a:ext cx="1163638"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CA" altLang="zh-CN" sz="1300" dirty="0" smtClean="0">
                  <a:solidFill>
                    <a:srgbClr val="000000"/>
                  </a:solidFill>
                  <a:latin typeface="Times New Roman" panose="02020603050405020304" pitchFamily="18" charset="0"/>
                </a:rPr>
                <a:t>  4</a:t>
              </a:r>
              <a:r>
                <a:rPr kumimoji="0" lang="zh-CN" altLang="zh-CN" sz="1300" b="0" i="0" u="none" strike="noStrike" cap="none" normalizeH="0" baseline="0" dirty="0" smtClean="0">
                  <a:ln>
                    <a:noFill/>
                  </a:ln>
                  <a:solidFill>
                    <a:srgbClr val="000000"/>
                  </a:solidFill>
                  <a:effectLst/>
                  <a:latin typeface="Times New Roman" panose="02020603050405020304" pitchFamily="18" charset="0"/>
                </a:rPr>
                <a:t>              4    </a:t>
              </a:r>
              <a:endParaRPr kumimoji="0" lang="zh-CN" altLang="zh-CN" sz="1800" b="0" i="0" u="none" strike="noStrike" cap="none" normalizeH="0" baseline="0" dirty="0" smtClean="0">
                <a:ln>
                  <a:noFill/>
                </a:ln>
                <a:solidFill>
                  <a:schemeClr val="tx1"/>
                </a:solidFill>
                <a:effectLst/>
                <a:latin typeface="Arial" panose="020B0604020202020204" pitchFamily="34" charset="0"/>
              </a:endParaRPr>
            </a:p>
          </p:txBody>
        </p:sp>
        <p:cxnSp>
          <p:nvCxnSpPr>
            <p:cNvPr id="36" name="Straight Connector 35"/>
            <p:cNvCxnSpPr/>
            <p:nvPr/>
          </p:nvCxnSpPr>
          <p:spPr bwMode="auto">
            <a:xfrm>
              <a:off x="3946358" y="4889853"/>
              <a:ext cx="1452562" cy="307933"/>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7" name="Straight Connector 36"/>
            <p:cNvCxnSpPr/>
            <p:nvPr/>
          </p:nvCxnSpPr>
          <p:spPr bwMode="auto">
            <a:xfrm>
              <a:off x="6369142" y="4870817"/>
              <a:ext cx="2435742" cy="326969"/>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38" name="Rectangle 37"/>
            <p:cNvSpPr/>
            <p:nvPr/>
          </p:nvSpPr>
          <p:spPr bwMode="auto">
            <a:xfrm>
              <a:off x="5345624" y="5197786"/>
              <a:ext cx="3459259" cy="7620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cxnSp>
          <p:nvCxnSpPr>
            <p:cNvPr id="39" name="Straight Connector 38"/>
            <p:cNvCxnSpPr/>
            <p:nvPr/>
          </p:nvCxnSpPr>
          <p:spPr bwMode="auto">
            <a:xfrm>
              <a:off x="6599420" y="5197786"/>
              <a:ext cx="0" cy="76200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40" name="TextBox 39"/>
            <p:cNvSpPr txBox="1"/>
            <p:nvPr/>
          </p:nvSpPr>
          <p:spPr>
            <a:xfrm>
              <a:off x="5345625" y="5422615"/>
              <a:ext cx="1207575" cy="307777"/>
            </a:xfrm>
            <a:prstGeom prst="rect">
              <a:avLst/>
            </a:prstGeom>
            <a:noFill/>
          </p:spPr>
          <p:txBody>
            <a:bodyPr wrap="none" rtlCol="0">
              <a:spAutoFit/>
            </a:bodyPr>
            <a:lstStyle/>
            <a:p>
              <a:r>
                <a:rPr lang="en-CA" altLang="zh-CN" sz="1400" dirty="0" smtClean="0">
                  <a:solidFill>
                    <a:srgbClr val="0000FF"/>
                  </a:solidFill>
                </a:rPr>
                <a:t>NDPA Variant</a:t>
              </a:r>
              <a:endParaRPr lang="zh-CN" altLang="en-US" sz="1400" dirty="0">
                <a:solidFill>
                  <a:srgbClr val="0000FF"/>
                </a:solidFill>
              </a:endParaRPr>
            </a:p>
          </p:txBody>
        </p:sp>
        <p:sp>
          <p:nvSpPr>
            <p:cNvPr id="42" name="TextBox 41"/>
            <p:cNvSpPr txBox="1"/>
            <p:nvPr/>
          </p:nvSpPr>
          <p:spPr>
            <a:xfrm>
              <a:off x="5238588" y="5947337"/>
              <a:ext cx="476412" cy="276999"/>
            </a:xfrm>
            <a:prstGeom prst="rect">
              <a:avLst/>
            </a:prstGeom>
            <a:noFill/>
          </p:spPr>
          <p:txBody>
            <a:bodyPr wrap="none" rtlCol="0">
              <a:spAutoFit/>
            </a:bodyPr>
            <a:lstStyle/>
            <a:p>
              <a:r>
                <a:rPr lang="en-CA" altLang="zh-CN" dirty="0" smtClean="0"/>
                <a:t>Bits:</a:t>
              </a:r>
              <a:endParaRPr lang="zh-CN" altLang="en-US" dirty="0"/>
            </a:p>
          </p:txBody>
        </p:sp>
        <p:sp>
          <p:nvSpPr>
            <p:cNvPr id="43" name="TextBox 42"/>
            <p:cNvSpPr txBox="1"/>
            <p:nvPr/>
          </p:nvSpPr>
          <p:spPr>
            <a:xfrm>
              <a:off x="5910590" y="5971401"/>
              <a:ext cx="261610" cy="276999"/>
            </a:xfrm>
            <a:prstGeom prst="rect">
              <a:avLst/>
            </a:prstGeom>
            <a:noFill/>
          </p:spPr>
          <p:txBody>
            <a:bodyPr wrap="none" rtlCol="0">
              <a:spAutoFit/>
            </a:bodyPr>
            <a:lstStyle/>
            <a:p>
              <a:r>
                <a:rPr lang="en-CA" altLang="zh-CN" dirty="0" smtClean="0"/>
                <a:t>8</a:t>
              </a:r>
              <a:endParaRPr lang="zh-CN" altLang="en-US" dirty="0"/>
            </a:p>
          </p:txBody>
        </p:sp>
        <p:sp>
          <p:nvSpPr>
            <p:cNvPr id="44" name="TextBox 43"/>
            <p:cNvSpPr txBox="1"/>
            <p:nvPr/>
          </p:nvSpPr>
          <p:spPr>
            <a:xfrm>
              <a:off x="7696200" y="5971401"/>
              <a:ext cx="261610" cy="276999"/>
            </a:xfrm>
            <a:prstGeom prst="rect">
              <a:avLst/>
            </a:prstGeom>
            <a:noFill/>
          </p:spPr>
          <p:txBody>
            <a:bodyPr wrap="none" rtlCol="0">
              <a:spAutoFit/>
            </a:bodyPr>
            <a:lstStyle/>
            <a:p>
              <a:r>
                <a:rPr lang="en-CA" altLang="zh-CN" dirty="0" smtClean="0"/>
                <a:t>8</a:t>
              </a:r>
              <a:endParaRPr lang="zh-CN" altLang="en-US" dirty="0"/>
            </a:p>
          </p:txBody>
        </p:sp>
        <p:sp>
          <p:nvSpPr>
            <p:cNvPr id="46" name="TextBox 45"/>
            <p:cNvSpPr txBox="1"/>
            <p:nvPr/>
          </p:nvSpPr>
          <p:spPr>
            <a:xfrm>
              <a:off x="6653242" y="5304020"/>
              <a:ext cx="2262158" cy="523220"/>
            </a:xfrm>
            <a:prstGeom prst="rect">
              <a:avLst/>
            </a:prstGeom>
            <a:noFill/>
          </p:spPr>
          <p:txBody>
            <a:bodyPr wrap="none" rtlCol="0">
              <a:spAutoFit/>
            </a:bodyPr>
            <a:lstStyle/>
            <a:p>
              <a:r>
                <a:rPr lang="en-CA" altLang="zh-CN" sz="1400" dirty="0" smtClean="0">
                  <a:solidFill>
                    <a:srgbClr val="0000FF"/>
                  </a:solidFill>
                </a:rPr>
                <a:t>Measurement Instance ID / </a:t>
              </a:r>
            </a:p>
            <a:p>
              <a:r>
                <a:rPr lang="en-CA" altLang="zh-CN" sz="1400" dirty="0" smtClean="0">
                  <a:solidFill>
                    <a:srgbClr val="0000FF"/>
                  </a:solidFill>
                </a:rPr>
                <a:t>Sounding Instance ID</a:t>
              </a:r>
              <a:endParaRPr lang="zh-CN" altLang="en-US" sz="1400" dirty="0">
                <a:solidFill>
                  <a:srgbClr val="0000FF"/>
                </a:solidFill>
              </a:endParaRPr>
            </a:p>
          </p:txBody>
        </p:sp>
        <p:sp>
          <p:nvSpPr>
            <p:cNvPr id="49" name="Rectangle 48"/>
            <p:cNvSpPr/>
            <p:nvPr/>
          </p:nvSpPr>
          <p:spPr bwMode="auto">
            <a:xfrm>
              <a:off x="91816" y="5334000"/>
              <a:ext cx="4698202" cy="7620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cxnSp>
          <p:nvCxnSpPr>
            <p:cNvPr id="51" name="Straight Connector 50"/>
            <p:cNvCxnSpPr/>
            <p:nvPr/>
          </p:nvCxnSpPr>
          <p:spPr bwMode="auto">
            <a:xfrm>
              <a:off x="91816" y="4870817"/>
              <a:ext cx="15392" cy="463183"/>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54" name="Straight Connector 53"/>
            <p:cNvCxnSpPr/>
            <p:nvPr/>
          </p:nvCxnSpPr>
          <p:spPr bwMode="auto">
            <a:xfrm>
              <a:off x="1524426" y="4896320"/>
              <a:ext cx="3263216" cy="43768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58" name="Straight Connector 57"/>
            <p:cNvCxnSpPr/>
            <p:nvPr/>
          </p:nvCxnSpPr>
          <p:spPr bwMode="auto">
            <a:xfrm>
              <a:off x="762000" y="5334000"/>
              <a:ext cx="0" cy="7620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59" name="Straight Connector 58"/>
            <p:cNvCxnSpPr/>
            <p:nvPr/>
          </p:nvCxnSpPr>
          <p:spPr bwMode="auto">
            <a:xfrm>
              <a:off x="1447800" y="5334000"/>
              <a:ext cx="0" cy="7620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60" name="Straight Connector 59"/>
            <p:cNvCxnSpPr/>
            <p:nvPr/>
          </p:nvCxnSpPr>
          <p:spPr bwMode="auto">
            <a:xfrm>
              <a:off x="2209800" y="5334000"/>
              <a:ext cx="0" cy="7620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61" name="Straight Connector 60"/>
            <p:cNvCxnSpPr/>
            <p:nvPr/>
          </p:nvCxnSpPr>
          <p:spPr bwMode="auto">
            <a:xfrm>
              <a:off x="3048000" y="5334000"/>
              <a:ext cx="0" cy="76200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62" name="TextBox 61"/>
            <p:cNvSpPr txBox="1"/>
            <p:nvPr/>
          </p:nvSpPr>
          <p:spPr>
            <a:xfrm>
              <a:off x="18738" y="6109900"/>
              <a:ext cx="364202" cy="276999"/>
            </a:xfrm>
            <a:prstGeom prst="rect">
              <a:avLst/>
            </a:prstGeom>
            <a:noFill/>
          </p:spPr>
          <p:txBody>
            <a:bodyPr wrap="none" rtlCol="0">
              <a:spAutoFit/>
            </a:bodyPr>
            <a:lstStyle/>
            <a:p>
              <a:r>
                <a:rPr lang="en-CA" altLang="zh-CN" dirty="0" smtClean="0"/>
                <a:t>B0</a:t>
              </a:r>
              <a:endParaRPr lang="zh-CN" altLang="en-US" dirty="0"/>
            </a:p>
          </p:txBody>
        </p:sp>
        <p:sp>
          <p:nvSpPr>
            <p:cNvPr id="63" name="TextBox 62"/>
            <p:cNvSpPr txBox="1"/>
            <p:nvPr/>
          </p:nvSpPr>
          <p:spPr>
            <a:xfrm>
              <a:off x="443524" y="6112051"/>
              <a:ext cx="364202" cy="276999"/>
            </a:xfrm>
            <a:prstGeom prst="rect">
              <a:avLst/>
            </a:prstGeom>
            <a:noFill/>
          </p:spPr>
          <p:txBody>
            <a:bodyPr wrap="none" rtlCol="0">
              <a:spAutoFit/>
            </a:bodyPr>
            <a:lstStyle/>
            <a:p>
              <a:r>
                <a:rPr lang="en-CA" altLang="zh-CN" dirty="0" smtClean="0"/>
                <a:t>B1</a:t>
              </a:r>
              <a:endParaRPr lang="zh-CN" altLang="en-US" dirty="0"/>
            </a:p>
          </p:txBody>
        </p:sp>
        <p:sp>
          <p:nvSpPr>
            <p:cNvPr id="64" name="TextBox 63"/>
            <p:cNvSpPr txBox="1"/>
            <p:nvPr/>
          </p:nvSpPr>
          <p:spPr>
            <a:xfrm>
              <a:off x="736319" y="6113702"/>
              <a:ext cx="364202" cy="276999"/>
            </a:xfrm>
            <a:prstGeom prst="rect">
              <a:avLst/>
            </a:prstGeom>
            <a:noFill/>
          </p:spPr>
          <p:txBody>
            <a:bodyPr wrap="none" rtlCol="0">
              <a:spAutoFit/>
            </a:bodyPr>
            <a:lstStyle/>
            <a:p>
              <a:r>
                <a:rPr lang="en-CA" altLang="zh-CN" dirty="0" smtClean="0"/>
                <a:t>B2</a:t>
              </a:r>
              <a:endParaRPr lang="zh-CN" altLang="en-US" dirty="0"/>
            </a:p>
          </p:txBody>
        </p:sp>
        <p:sp>
          <p:nvSpPr>
            <p:cNvPr id="65" name="TextBox 64"/>
            <p:cNvSpPr txBox="1"/>
            <p:nvPr/>
          </p:nvSpPr>
          <p:spPr>
            <a:xfrm>
              <a:off x="1161105" y="6115853"/>
              <a:ext cx="364202" cy="276999"/>
            </a:xfrm>
            <a:prstGeom prst="rect">
              <a:avLst/>
            </a:prstGeom>
            <a:noFill/>
          </p:spPr>
          <p:txBody>
            <a:bodyPr wrap="none" rtlCol="0">
              <a:spAutoFit/>
            </a:bodyPr>
            <a:lstStyle/>
            <a:p>
              <a:r>
                <a:rPr lang="en-CA" altLang="zh-CN" dirty="0" smtClean="0"/>
                <a:t>B3</a:t>
              </a:r>
              <a:endParaRPr lang="zh-CN" altLang="en-US" dirty="0"/>
            </a:p>
          </p:txBody>
        </p:sp>
        <p:sp>
          <p:nvSpPr>
            <p:cNvPr id="66" name="TextBox 65"/>
            <p:cNvSpPr txBox="1"/>
            <p:nvPr/>
          </p:nvSpPr>
          <p:spPr>
            <a:xfrm>
              <a:off x="1445516" y="6096000"/>
              <a:ext cx="364202" cy="276999"/>
            </a:xfrm>
            <a:prstGeom prst="rect">
              <a:avLst/>
            </a:prstGeom>
            <a:noFill/>
          </p:spPr>
          <p:txBody>
            <a:bodyPr wrap="none" rtlCol="0">
              <a:spAutoFit/>
            </a:bodyPr>
            <a:lstStyle/>
            <a:p>
              <a:r>
                <a:rPr lang="en-CA" altLang="zh-CN" dirty="0" smtClean="0"/>
                <a:t>B4</a:t>
              </a:r>
              <a:endParaRPr lang="zh-CN" altLang="en-US" dirty="0"/>
            </a:p>
          </p:txBody>
        </p:sp>
        <p:sp>
          <p:nvSpPr>
            <p:cNvPr id="67" name="TextBox 66"/>
            <p:cNvSpPr txBox="1"/>
            <p:nvPr/>
          </p:nvSpPr>
          <p:spPr>
            <a:xfrm>
              <a:off x="1870302" y="6098151"/>
              <a:ext cx="364202" cy="276999"/>
            </a:xfrm>
            <a:prstGeom prst="rect">
              <a:avLst/>
            </a:prstGeom>
            <a:noFill/>
          </p:spPr>
          <p:txBody>
            <a:bodyPr wrap="none" rtlCol="0">
              <a:spAutoFit/>
            </a:bodyPr>
            <a:lstStyle/>
            <a:p>
              <a:r>
                <a:rPr lang="en-CA" altLang="zh-CN" dirty="0" smtClean="0"/>
                <a:t>B7</a:t>
              </a:r>
              <a:endParaRPr lang="zh-CN" altLang="en-US" dirty="0"/>
            </a:p>
          </p:txBody>
        </p:sp>
        <p:sp>
          <p:nvSpPr>
            <p:cNvPr id="68" name="TextBox 67"/>
            <p:cNvSpPr txBox="1"/>
            <p:nvPr/>
          </p:nvSpPr>
          <p:spPr>
            <a:xfrm>
              <a:off x="2150398" y="6079933"/>
              <a:ext cx="364202" cy="276999"/>
            </a:xfrm>
            <a:prstGeom prst="rect">
              <a:avLst/>
            </a:prstGeom>
            <a:noFill/>
          </p:spPr>
          <p:txBody>
            <a:bodyPr wrap="none" rtlCol="0">
              <a:spAutoFit/>
            </a:bodyPr>
            <a:lstStyle/>
            <a:p>
              <a:r>
                <a:rPr lang="en-CA" altLang="zh-CN" dirty="0" smtClean="0"/>
                <a:t>B8</a:t>
              </a:r>
              <a:endParaRPr lang="zh-CN" altLang="en-US" dirty="0"/>
            </a:p>
          </p:txBody>
        </p:sp>
        <p:sp>
          <p:nvSpPr>
            <p:cNvPr id="69" name="TextBox 68"/>
            <p:cNvSpPr txBox="1"/>
            <p:nvPr/>
          </p:nvSpPr>
          <p:spPr>
            <a:xfrm>
              <a:off x="2667000" y="6082084"/>
              <a:ext cx="435440" cy="276999"/>
            </a:xfrm>
            <a:prstGeom prst="rect">
              <a:avLst/>
            </a:prstGeom>
            <a:noFill/>
          </p:spPr>
          <p:txBody>
            <a:bodyPr wrap="none" rtlCol="0">
              <a:spAutoFit/>
            </a:bodyPr>
            <a:lstStyle/>
            <a:p>
              <a:r>
                <a:rPr lang="en-CA" altLang="zh-CN" dirty="0" smtClean="0"/>
                <a:t>B11</a:t>
              </a:r>
              <a:endParaRPr lang="zh-CN" altLang="en-US" dirty="0"/>
            </a:p>
          </p:txBody>
        </p:sp>
        <p:sp>
          <p:nvSpPr>
            <p:cNvPr id="70" name="TextBox 69"/>
            <p:cNvSpPr txBox="1"/>
            <p:nvPr/>
          </p:nvSpPr>
          <p:spPr>
            <a:xfrm>
              <a:off x="3048000" y="6079933"/>
              <a:ext cx="441146" cy="276999"/>
            </a:xfrm>
            <a:prstGeom prst="rect">
              <a:avLst/>
            </a:prstGeom>
            <a:noFill/>
          </p:spPr>
          <p:txBody>
            <a:bodyPr wrap="none" rtlCol="0">
              <a:spAutoFit/>
            </a:bodyPr>
            <a:lstStyle/>
            <a:p>
              <a:r>
                <a:rPr lang="en-CA" altLang="zh-CN" dirty="0" smtClean="0"/>
                <a:t>B12</a:t>
              </a:r>
              <a:endParaRPr lang="zh-CN" altLang="en-US" dirty="0"/>
            </a:p>
          </p:txBody>
        </p:sp>
        <p:sp>
          <p:nvSpPr>
            <p:cNvPr id="71" name="TextBox 70"/>
            <p:cNvSpPr txBox="1"/>
            <p:nvPr/>
          </p:nvSpPr>
          <p:spPr>
            <a:xfrm>
              <a:off x="4495800" y="6082084"/>
              <a:ext cx="441146" cy="276999"/>
            </a:xfrm>
            <a:prstGeom prst="rect">
              <a:avLst/>
            </a:prstGeom>
            <a:noFill/>
          </p:spPr>
          <p:txBody>
            <a:bodyPr wrap="none" rtlCol="0">
              <a:spAutoFit/>
            </a:bodyPr>
            <a:lstStyle/>
            <a:p>
              <a:r>
                <a:rPr lang="en-CA" altLang="zh-CN" dirty="0" smtClean="0"/>
                <a:t>B15</a:t>
              </a:r>
              <a:endParaRPr lang="zh-CN" altLang="en-US" dirty="0"/>
            </a:p>
          </p:txBody>
        </p:sp>
        <p:sp>
          <p:nvSpPr>
            <p:cNvPr id="72" name="TextBox 71"/>
            <p:cNvSpPr txBox="1"/>
            <p:nvPr/>
          </p:nvSpPr>
          <p:spPr>
            <a:xfrm>
              <a:off x="91815" y="5499559"/>
              <a:ext cx="707245" cy="461665"/>
            </a:xfrm>
            <a:prstGeom prst="rect">
              <a:avLst/>
            </a:prstGeom>
            <a:noFill/>
          </p:spPr>
          <p:txBody>
            <a:bodyPr wrap="none" rtlCol="0">
              <a:spAutoFit/>
            </a:bodyPr>
            <a:lstStyle/>
            <a:p>
              <a:r>
                <a:rPr lang="en-CA" altLang="zh-CN" dirty="0" smtClean="0"/>
                <a:t>Protocol</a:t>
              </a:r>
            </a:p>
            <a:p>
              <a:r>
                <a:rPr lang="en-CA" altLang="zh-CN" dirty="0" smtClean="0"/>
                <a:t>Version</a:t>
              </a:r>
              <a:endParaRPr lang="zh-CN" altLang="en-US" dirty="0"/>
            </a:p>
          </p:txBody>
        </p:sp>
        <p:sp>
          <p:nvSpPr>
            <p:cNvPr id="73" name="TextBox 72"/>
            <p:cNvSpPr txBox="1"/>
            <p:nvPr/>
          </p:nvSpPr>
          <p:spPr>
            <a:xfrm>
              <a:off x="883077" y="5576500"/>
              <a:ext cx="491288" cy="276999"/>
            </a:xfrm>
            <a:prstGeom prst="rect">
              <a:avLst/>
            </a:prstGeom>
            <a:noFill/>
          </p:spPr>
          <p:txBody>
            <a:bodyPr wrap="none" rtlCol="0">
              <a:spAutoFit/>
            </a:bodyPr>
            <a:lstStyle/>
            <a:p>
              <a:r>
                <a:rPr lang="en-CA" altLang="zh-CN" dirty="0" smtClean="0"/>
                <a:t>Type</a:t>
              </a:r>
              <a:endParaRPr lang="zh-CN" altLang="en-US" dirty="0"/>
            </a:p>
          </p:txBody>
        </p:sp>
        <p:sp>
          <p:nvSpPr>
            <p:cNvPr id="74" name="TextBox 73"/>
            <p:cNvSpPr txBox="1"/>
            <p:nvPr/>
          </p:nvSpPr>
          <p:spPr>
            <a:xfrm>
              <a:off x="1505198" y="5577590"/>
              <a:ext cx="689612" cy="461665"/>
            </a:xfrm>
            <a:prstGeom prst="rect">
              <a:avLst/>
            </a:prstGeom>
            <a:noFill/>
          </p:spPr>
          <p:txBody>
            <a:bodyPr wrap="none" rtlCol="0">
              <a:spAutoFit/>
            </a:bodyPr>
            <a:lstStyle/>
            <a:p>
              <a:pPr algn="ctr"/>
              <a:r>
                <a:rPr lang="en-CA" altLang="zh-CN" dirty="0" smtClean="0"/>
                <a:t>Subtype</a:t>
              </a:r>
            </a:p>
            <a:p>
              <a:pPr algn="ctr"/>
              <a:r>
                <a:rPr lang="en-CA" altLang="zh-CN" dirty="0" smtClean="0"/>
                <a:t>(0110)</a:t>
              </a:r>
              <a:endParaRPr lang="zh-CN" altLang="en-US" dirty="0"/>
            </a:p>
          </p:txBody>
        </p:sp>
        <p:sp>
          <p:nvSpPr>
            <p:cNvPr id="75" name="TextBox 74"/>
            <p:cNvSpPr txBox="1"/>
            <p:nvPr/>
          </p:nvSpPr>
          <p:spPr>
            <a:xfrm>
              <a:off x="2212768" y="5410892"/>
              <a:ext cx="825868" cy="646331"/>
            </a:xfrm>
            <a:prstGeom prst="rect">
              <a:avLst/>
            </a:prstGeom>
            <a:noFill/>
          </p:spPr>
          <p:txBody>
            <a:bodyPr wrap="none" rtlCol="0">
              <a:spAutoFit/>
            </a:bodyPr>
            <a:lstStyle/>
            <a:p>
              <a:pPr algn="ctr"/>
              <a:r>
                <a:rPr lang="en-CA" altLang="zh-CN" b="1" i="1" dirty="0" smtClean="0">
                  <a:solidFill>
                    <a:srgbClr val="CC00FF"/>
                  </a:solidFill>
                </a:rPr>
                <a:t>Control</a:t>
              </a:r>
            </a:p>
            <a:p>
              <a:pPr algn="ctr"/>
              <a:r>
                <a:rPr lang="en-CA" altLang="zh-CN" b="1" i="1" dirty="0" smtClean="0">
                  <a:solidFill>
                    <a:srgbClr val="CC00FF"/>
                  </a:solidFill>
                </a:rPr>
                <a:t>Frame</a:t>
              </a:r>
            </a:p>
            <a:p>
              <a:pPr algn="ctr"/>
              <a:r>
                <a:rPr lang="en-CA" altLang="zh-CN" b="1" i="1" dirty="0" smtClean="0">
                  <a:solidFill>
                    <a:srgbClr val="CC00FF"/>
                  </a:solidFill>
                </a:rPr>
                <a:t>Extension</a:t>
              </a:r>
              <a:endParaRPr lang="zh-CN" altLang="en-US" b="1" i="1" dirty="0">
                <a:solidFill>
                  <a:srgbClr val="CC00FF"/>
                </a:solidFill>
              </a:endParaRPr>
            </a:p>
          </p:txBody>
        </p:sp>
        <p:sp>
          <p:nvSpPr>
            <p:cNvPr id="76" name="TextBox 75"/>
            <p:cNvSpPr txBox="1"/>
            <p:nvPr/>
          </p:nvSpPr>
          <p:spPr>
            <a:xfrm>
              <a:off x="3070207" y="5392635"/>
              <a:ext cx="1717436" cy="646331"/>
            </a:xfrm>
            <a:prstGeom prst="rect">
              <a:avLst/>
            </a:prstGeom>
            <a:noFill/>
          </p:spPr>
          <p:txBody>
            <a:bodyPr wrap="square" rtlCol="0">
              <a:spAutoFit/>
            </a:bodyPr>
            <a:lstStyle/>
            <a:p>
              <a:r>
                <a:rPr lang="en-CA" altLang="zh-CN" dirty="0" smtClean="0"/>
                <a:t>Power Management /</a:t>
              </a:r>
            </a:p>
            <a:p>
              <a:r>
                <a:rPr lang="en-CA" altLang="zh-CN" dirty="0" smtClean="0"/>
                <a:t>More Data / </a:t>
              </a:r>
            </a:p>
            <a:p>
              <a:r>
                <a:rPr lang="en-CA" altLang="zh-CN" dirty="0" smtClean="0"/>
                <a:t>Protected Frame / +HTC</a:t>
              </a:r>
              <a:endParaRPr lang="zh-CN" altLang="en-US" dirty="0"/>
            </a:p>
          </p:txBody>
        </p:sp>
      </p:grpSp>
    </p:spTree>
    <p:extLst>
      <p:ext uri="{BB962C8B-B14F-4D97-AF65-F5344CB8AC3E}">
        <p14:creationId xmlns:p14="http://schemas.microsoft.com/office/powerpoint/2010/main" val="314794098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Summary</a:t>
            </a:r>
          </a:p>
        </p:txBody>
      </p:sp>
      <p:sp>
        <p:nvSpPr>
          <p:cNvPr id="3" name="Content Placeholder 2"/>
          <p:cNvSpPr>
            <a:spLocks noGrp="1"/>
          </p:cNvSpPr>
          <p:nvPr>
            <p:ph idx="1"/>
          </p:nvPr>
        </p:nvSpPr>
        <p:spPr/>
        <p:txBody>
          <a:bodyPr/>
          <a:lstStyle/>
          <a:p>
            <a:r>
              <a:rPr lang="en-CA" altLang="zh-CN" dirty="0">
                <a:sym typeface="Wingdings" panose="05000000000000000000" pitchFamily="2" charset="2"/>
              </a:rPr>
              <a:t>We proposed </a:t>
            </a:r>
            <a:r>
              <a:rPr lang="en-CA" altLang="zh-CN" dirty="0" smtClean="0">
                <a:sym typeface="Wingdings" panose="05000000000000000000" pitchFamily="2" charset="2"/>
              </a:rPr>
              <a:t>three different proposals to accommodate the new NDPA frame needs</a:t>
            </a:r>
            <a:endParaRPr lang="en-CA" altLang="zh-CN" dirty="0">
              <a:sym typeface="Wingdings" panose="05000000000000000000" pitchFamily="2" charset="2"/>
            </a:endParaRPr>
          </a:p>
          <a:p>
            <a:pPr lvl="1"/>
            <a:r>
              <a:rPr lang="en-CA" altLang="zh-CN" dirty="0" smtClean="0">
                <a:sym typeface="Wingdings" panose="05000000000000000000" pitchFamily="2" charset="2"/>
              </a:rPr>
              <a:t>Option 1 use the existing NDPA Control frame</a:t>
            </a:r>
          </a:p>
          <a:p>
            <a:pPr lvl="2"/>
            <a:r>
              <a:rPr lang="en-CA" altLang="zh-CN" dirty="0" smtClean="0">
                <a:sym typeface="Wingdings" panose="05000000000000000000" pitchFamily="2" charset="2"/>
              </a:rPr>
              <a:t>Additional NDPA Variant field is proposed</a:t>
            </a:r>
            <a:endParaRPr lang="en-CA" altLang="zh-CN" dirty="0">
              <a:sym typeface="Wingdings" panose="05000000000000000000" pitchFamily="2" charset="2"/>
            </a:endParaRPr>
          </a:p>
          <a:p>
            <a:pPr lvl="1"/>
            <a:r>
              <a:rPr lang="en-CA" altLang="zh-CN" dirty="0" smtClean="0">
                <a:sym typeface="Wingdings" panose="05000000000000000000" pitchFamily="2" charset="2"/>
              </a:rPr>
              <a:t>Options 2 and 2-A use the new Control frame subtypes</a:t>
            </a:r>
          </a:p>
          <a:p>
            <a:pPr lvl="2"/>
            <a:r>
              <a:rPr lang="en-CA" altLang="zh-CN" dirty="0" smtClean="0">
                <a:sym typeface="Wingdings" panose="05000000000000000000" pitchFamily="2" charset="2"/>
              </a:rPr>
              <a:t>Use one of the available Reserved subtype</a:t>
            </a:r>
          </a:p>
          <a:p>
            <a:pPr lvl="2"/>
            <a:r>
              <a:rPr lang="en-CA" altLang="zh-CN" dirty="0" smtClean="0">
                <a:sym typeface="Wingdings" panose="05000000000000000000" pitchFamily="2" charset="2"/>
              </a:rPr>
              <a:t>Use the Control Frame Extension subtype </a:t>
            </a:r>
            <a:endParaRPr lang="en-CA" altLang="zh-CN" dirty="0">
              <a:sym typeface="Wingdings" panose="05000000000000000000" pitchFamily="2" charset="2"/>
            </a:endParaRPr>
          </a:p>
          <a:p>
            <a:pPr marL="0" indent="0">
              <a:buNone/>
            </a:pPr>
            <a:endParaRPr lang="en-CA" dirty="0"/>
          </a:p>
          <a:p>
            <a:pPr lvl="1"/>
            <a:endParaRPr lang="en-CA" dirty="0"/>
          </a:p>
        </p:txBody>
      </p:sp>
      <p:sp>
        <p:nvSpPr>
          <p:cNvPr id="4" name="Date Placeholder 3"/>
          <p:cNvSpPr>
            <a:spLocks noGrp="1"/>
          </p:cNvSpPr>
          <p:nvPr>
            <p:ph type="dt" sz="half" idx="10"/>
          </p:nvPr>
        </p:nvSpPr>
        <p:spPr/>
        <p:txBody>
          <a:bodyPr/>
          <a:lstStyle/>
          <a:p>
            <a:pPr>
              <a:defRPr/>
            </a:pPr>
            <a:r>
              <a:rPr lang="en-US" altLang="zh-CN" smtClean="0"/>
              <a:t>Nov 2021</a:t>
            </a:r>
            <a:endParaRPr lang="en-US" altLang="ko-KR" dirty="0"/>
          </a:p>
        </p:txBody>
      </p:sp>
      <p:sp>
        <p:nvSpPr>
          <p:cNvPr id="6" name="Slide Number Placeholder 5"/>
          <p:cNvSpPr>
            <a:spLocks noGrp="1"/>
          </p:cNvSpPr>
          <p:nvPr>
            <p:ph type="sldNum" sz="quarter" idx="12"/>
          </p:nvPr>
        </p:nvSpPr>
        <p:spPr/>
        <p:txBody>
          <a:bodyPr/>
          <a:lstStyle/>
          <a:p>
            <a:r>
              <a:rPr lang="en-US" altLang="ko-KR"/>
              <a:t>Slide </a:t>
            </a:r>
            <a:fld id="{E792CD62-9AAA-4B66-A216-7F1F565D5B47}" type="slidenum">
              <a:rPr lang="en-US" altLang="ko-KR" smtClean="0"/>
              <a:pPr/>
              <a:t>8</a:t>
            </a:fld>
            <a:endParaRPr lang="en-US" altLang="ko-KR"/>
          </a:p>
        </p:txBody>
      </p:sp>
    </p:spTree>
    <p:extLst>
      <p:ext uri="{BB962C8B-B14F-4D97-AF65-F5344CB8AC3E}">
        <p14:creationId xmlns:p14="http://schemas.microsoft.com/office/powerpoint/2010/main" val="100882157"/>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183861</TotalTime>
  <Words>1215</Words>
  <Application>Microsoft Office PowerPoint</Application>
  <PresentationFormat>On-screen Show (4:3)</PresentationFormat>
  <Paragraphs>275</Paragraphs>
  <Slides>8</Slides>
  <Notes>2</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8</vt:i4>
      </vt:variant>
    </vt:vector>
  </HeadingPairs>
  <TitlesOfParts>
    <vt:vector size="18" baseType="lpstr">
      <vt:lpstr>Arial Unicode MS</vt:lpstr>
      <vt:lpstr>굴림</vt:lpstr>
      <vt:lpstr>굴림</vt:lpstr>
      <vt:lpstr>맑은 고딕</vt:lpstr>
      <vt:lpstr>MS Gothic</vt:lpstr>
      <vt:lpstr>宋体</vt:lpstr>
      <vt:lpstr>Arial</vt:lpstr>
      <vt:lpstr>Times New Roman</vt:lpstr>
      <vt:lpstr>Wingdings</vt:lpstr>
      <vt:lpstr>802-11-Submission</vt:lpstr>
      <vt:lpstr>NDPA for Sensing</vt:lpstr>
      <vt:lpstr>Background</vt:lpstr>
      <vt:lpstr>Option 1: Setting the Sounding Dialog Token Number to all 1’s </vt:lpstr>
      <vt:lpstr>New NDPA Frame Format</vt:lpstr>
      <vt:lpstr>Option 1-A: Setting the B11 in the NDPA Variant Field to 1 </vt:lpstr>
      <vt:lpstr>Option 2: Define a new control frame for the new sounding frame</vt:lpstr>
      <vt:lpstr>Option 2-A: Define a new control frame with Control Frame Extension</vt:lpstr>
      <vt:lpstr>Summary</vt:lpstr>
    </vt:vector>
  </TitlesOfParts>
  <Company>LG Electronics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System Information update procedure</dc:title>
  <dc:creator>Giwon Park</dc:creator>
  <cp:lastModifiedBy>Junghoon Suh</cp:lastModifiedBy>
  <cp:revision>3583</cp:revision>
  <cp:lastPrinted>2016-07-18T07:45:05Z</cp:lastPrinted>
  <dcterms:created xsi:type="dcterms:W3CDTF">2007-05-21T21:00:37Z</dcterms:created>
  <dcterms:modified xsi:type="dcterms:W3CDTF">2021-11-23T00:05:27Z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(2)A56q1VWb31HeONRT4KPsYNh/hp5DyC+ahE2YERZ3WFOcgCI2nj85EHasTXXRokWDp6kHsF/C
8xxCohD9ok8Tu1lVri3JyCdeDIF4qy45Zu49dRHHD08pJ10mrcRqp3EHsVO/5+t+8nhQbXUP
WFHTuirM+kgLYor0+xO0YDC18ciH74YvCfEDHLZR7c3PjPGndqabkeYXcXFaBuZOidGsR55J
lSR8e70t+AbOlg+832</vt:lpwstr>
  </property>
  <property fmtid="{D5CDD505-2E9C-101B-9397-08002B2CF9AE}" pid="3" name="_2015_ms_pID_7253431">
    <vt:lpwstr>cnUm6lU5sDl21P7OhygWk9SPgEtKEGf9QcGOiBlyXtUtds6cFKvhbe
FU9z4KkMJGIZEGeYxuEV+9SjN9SPqENYF/FpC8IVBGFL2MyXv4mWbDxI92SPSNMxs6Bv6aEY
eAEEz0ytyy05WLxPLOyNzjkiyKY+lSRalUn6DPioM/vAjZ/Rhe8+YXIOrbOdePWY5wQ=</vt:lpwstr>
  </property>
  <property fmtid="{D5CDD505-2E9C-101B-9397-08002B2CF9AE}" pid="4" name="_readonly">
    <vt:lpwstr/>
  </property>
  <property fmtid="{D5CDD505-2E9C-101B-9397-08002B2CF9AE}" pid="5" name="_change">
    <vt:lpwstr/>
  </property>
  <property fmtid="{D5CDD505-2E9C-101B-9397-08002B2CF9AE}" pid="6" name="_full-control">
    <vt:lpwstr/>
  </property>
  <property fmtid="{D5CDD505-2E9C-101B-9397-08002B2CF9AE}" pid="7" name="sflag">
    <vt:lpwstr>1592305024</vt:lpwstr>
  </property>
</Properties>
</file>