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9" r:id="rId2"/>
    <p:sldId id="455" r:id="rId3"/>
    <p:sldId id="524" r:id="rId4"/>
    <p:sldId id="561" r:id="rId5"/>
    <p:sldId id="562" r:id="rId6"/>
    <p:sldId id="560" r:id="rId7"/>
    <p:sldId id="569" r:id="rId8"/>
    <p:sldId id="571" r:id="rId9"/>
    <p:sldId id="567" r:id="rId10"/>
    <p:sldId id="568" r:id="rId11"/>
    <p:sldId id="566" r:id="rId12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вгений Хоров" initials="ЕХ" lastIdx="3" clrIdx="0">
    <p:extLst>
      <p:ext uri="{19B8F6BF-5375-455C-9EA6-DF929625EA0E}">
        <p15:presenceInfo xmlns:p15="http://schemas.microsoft.com/office/powerpoint/2012/main" userId="2f24dcb430ef97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4472C3"/>
    <a:srgbClr val="ED7D30"/>
    <a:srgbClr val="E53B47"/>
    <a:srgbClr val="FFFF00"/>
    <a:srgbClr val="8585E0"/>
    <a:srgbClr val="009973"/>
    <a:srgbClr val="C2FFF0"/>
    <a:srgbClr val="D6D6F5"/>
    <a:srgbClr val="FE7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6" autoAdjust="0"/>
    <p:restoredTop sz="95110" autoAdjust="0"/>
  </p:normalViewPr>
  <p:slideViewPr>
    <p:cSldViewPr>
      <p:cViewPr>
        <p:scale>
          <a:sx n="84" d="100"/>
          <a:sy n="84" d="100"/>
        </p:scale>
        <p:origin x="136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17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9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9202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61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7085262-DAF8-40EB-B101-2C509DD64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89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en-US" altLang="zh-CN" dirty="0"/>
              <a:t>July 2022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78767F8E-C671-44AE-B57E-1FAC75A3C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C694010-9FAD-4A5E-AE03-53FD22EA5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6913" y="334189"/>
            <a:ext cx="942566" cy="276999"/>
          </a:xfrm>
        </p:spPr>
        <p:txBody>
          <a:bodyPr/>
          <a:lstStyle/>
          <a:p>
            <a:r>
              <a:rPr lang="en-US" altLang="zh-CN" dirty="0"/>
              <a:t>July 2022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520332" y="6475413"/>
            <a:ext cx="179536" cy="184666"/>
          </a:xfrm>
        </p:spPr>
        <p:txBody>
          <a:bodyPr/>
          <a:lstStyle/>
          <a:p>
            <a:fld id="{58561C4A-FE2A-4B22-B307-E500E2728C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155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89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en-US" altLang="zh-CN" dirty="0"/>
              <a:t>July</a:t>
            </a:r>
            <a:r>
              <a:rPr lang="ru-RU" altLang="zh-CN" dirty="0"/>
              <a:t> 202</a:t>
            </a:r>
            <a:r>
              <a:rPr lang="en-US" altLang="zh-CN" dirty="0"/>
              <a:t>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9CC4226-5898-4289-B3B7-B3B638472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369332"/>
          </a:xfrm>
          <a:prstGeom prst="rect">
            <a:avLst/>
          </a:prstGeom>
          <a:ln/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52FA7AA-22C1-4E97-88D6-3976232AE5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369332"/>
          </a:xfrm>
          <a:prstGeom prst="rect">
            <a:avLst/>
          </a:prstGeom>
          <a:ln/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29B3BF4-2FB5-48DF-B7F8-378C94E27C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2EA5A18A-0502-4C7F-91C7-3FAD3C7033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57D10478-073E-41FC-8CD8-273C83139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2DA8EA7-967B-44C3-81AE-E347CC116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1199" y="6475413"/>
            <a:ext cx="2752661" cy="18466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E488B76-7930-427E-B17C-4A951210E5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dirty="0"/>
              <a:t>Evgeny Khorov (IITP RAS)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5162485" y="334189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/>
              <a:t>doc.: IEEE </a:t>
            </a:r>
            <a:r>
              <a:rPr lang="en-US" sz="18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802.11-21/1887r1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89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en-US" altLang="zh-CN" dirty="0"/>
              <a:t>July 2022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CN" dirty="0"/>
              <a:t>Conditional STR – CID 13212 </a:t>
            </a:r>
            <a:endParaRPr lang="en-US" dirty="0"/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 30-11-2021</a:t>
            </a:r>
            <a:endParaRPr lang="en-US" sz="2000" b="0" dirty="0"/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Slide </a:t>
            </a:r>
            <a:fld id="{8ECFE58B-6F90-4BB0-B09C-F6AB727C71EB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7170" name="Footer Placeholder 3"/>
          <p:cNvSpPr>
            <a:spLocks noGrp="1"/>
          </p:cNvSpPr>
          <p:nvPr>
            <p:ph type="ftr" sz="quarter" idx="3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4189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/>
            </a:lvl1pPr>
          </a:lstStyle>
          <a:p>
            <a:pPr>
              <a:defRPr/>
            </a:pPr>
            <a:r>
              <a:rPr lang="ru-RU" altLang="zh-CN" dirty="0" err="1"/>
              <a:t>November</a:t>
            </a:r>
            <a:r>
              <a:rPr lang="ru-RU" altLang="zh-CN" dirty="0"/>
              <a:t> 202</a:t>
            </a:r>
            <a:r>
              <a:rPr lang="en-US" altLang="zh-CN" dirty="0"/>
              <a:t>2</a:t>
            </a:r>
            <a:endParaRPr lang="en-US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066800" y="2133600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10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949137"/>
              </p:ext>
            </p:extLst>
          </p:nvPr>
        </p:nvGraphicFramePr>
        <p:xfrm>
          <a:off x="971600" y="2590800"/>
          <a:ext cx="7467600" cy="2880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7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Evgeny Khorov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Dmitry Bankov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Ilya </a:t>
                      </a:r>
                      <a:r>
                        <a:rPr lang="en-US" altLang="zh-CN" sz="1200" dirty="0" err="1">
                          <a:latin typeface="+mn-lt"/>
                          <a:ea typeface="Times New Roman"/>
                          <a:cs typeface="Arial"/>
                        </a:rPr>
                        <a:t>Levitsky</a:t>
                      </a:r>
                      <a:endParaRPr lang="en-US" altLang="zh-CN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Yaroslav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Arial"/>
                        </a:rPr>
                        <a:t>Okatev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+mn-lt"/>
                          <a:ea typeface="Times New Roman"/>
                          <a:cs typeface="Arial"/>
                        </a:rPr>
                        <a:t>IITP RAS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0CC58-462B-4F6C-B59A-643A20FDB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278BDF-8CA8-42B2-91CB-F08057127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conducted experiments that show STR interference in mobile MLDs does not fully block STR operation on NSTR link pair.</a:t>
            </a:r>
            <a:endParaRPr lang="ru-RU" dirty="0"/>
          </a:p>
          <a:p>
            <a:r>
              <a:rPr lang="en-US" dirty="0"/>
              <a:t>We have proposed a Conditional STR signaling</a:t>
            </a:r>
          </a:p>
          <a:p>
            <a:pPr lvl="1"/>
            <a:r>
              <a:rPr lang="en-US" dirty="0"/>
              <a:t>So non-AP MLD can inform AP MLD about how exactly NSTR interference impacts reception on some NSTR link pairs.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613B6-48F2-4986-9B61-9B6D482339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4189"/>
            <a:ext cx="942566" cy="276999"/>
          </a:xfrm>
        </p:spPr>
        <p:txBody>
          <a:bodyPr/>
          <a:lstStyle/>
          <a:p>
            <a:r>
              <a:rPr lang="en-US" altLang="zh-CN" dirty="0"/>
              <a:t>July 2022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637CF7-9912-46DC-8131-53CBCEC03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533DEA-9D15-4C1D-BBA8-F2A8246DA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1C4A-FE2A-4B22-B307-E500E2728C2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378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16AF9-C159-44E1-8868-E82911B2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3F0D9E-56C8-4683-B257-749DC7403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resolve CID by developing Conditional STR signaling that allows MLDs to indicate that STR is possible with reduced MCS?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Y:</a:t>
            </a:r>
          </a:p>
          <a:p>
            <a:r>
              <a:rPr lang="en-US" dirty="0"/>
              <a:t>N:</a:t>
            </a:r>
          </a:p>
          <a:p>
            <a:r>
              <a:rPr lang="en-US" dirty="0"/>
              <a:t>A: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DE7FBC-5BAB-45C1-834B-138448B5C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6913" y="334189"/>
            <a:ext cx="942566" cy="276999"/>
          </a:xfrm>
        </p:spPr>
        <p:txBody>
          <a:bodyPr/>
          <a:lstStyle/>
          <a:p>
            <a:r>
              <a:rPr lang="en-US" altLang="zh-CN" dirty="0"/>
              <a:t>July 2022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405A0-D33D-4B46-A6F4-9BD3EBFC3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Evgeny Khorov (IITP RAS)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79D9C0-E555-43AB-81EF-9235AF68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61C4A-FE2A-4B22-B307-E500E2728C2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12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B84EB-68E6-4373-8325-59DCFFDA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E9D469-932F-4F1E-884E-5904A02E5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429000"/>
            <a:ext cx="7772400" cy="26670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This presentation shows that STR capabilities are not binary as assumed in the current spec.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Sometimes cross-link interference may allow STR operation with a more robust MCS, which we refer to as Conditional STR operation, however it requires additional information to be provided to the TX MLD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We propose to add signaling for Conditional STR operation as response to CID 13212</a:t>
            </a:r>
            <a:endParaRPr lang="ru-RU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2CFAB0-FEAE-4B93-BDD6-5CAE62E466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8BAF68-0F68-4D0F-B0D6-6BF9BCBFC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3DC6C9F-1643-40D7-A30C-E7F94A87DF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July 2022</a:t>
            </a:r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91E554-7C03-0F0A-6F32-B450AE111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930908"/>
            <a:ext cx="9144000" cy="130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0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9E3A3-2A3D-42BD-BA71-AE5ABC8E5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BF135-F8BC-4574-AA8F-9839DD2CF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858060" cy="3962400"/>
          </a:xfrm>
        </p:spPr>
        <p:txBody>
          <a:bodyPr/>
          <a:lstStyle/>
          <a:p>
            <a:r>
              <a:rPr lang="en-US" sz="2000" dirty="0"/>
              <a:t>Client MLDs may have neighboring radios operating at different links that may cause severe cross-link interference. </a:t>
            </a:r>
          </a:p>
          <a:p>
            <a:r>
              <a:rPr lang="en-US" sz="2000" dirty="0"/>
              <a:t>For such devices and interfering links, the standard describes special rules of NSTR operation.</a:t>
            </a:r>
          </a:p>
          <a:p>
            <a:r>
              <a:rPr lang="en-US" sz="2000" dirty="0"/>
              <a:t>NSTR reduces the performance in comparison to STR.</a:t>
            </a:r>
          </a:p>
          <a:p>
            <a:r>
              <a:rPr lang="en-US" sz="2000" dirty="0"/>
              <a:t>With existing devices we study, how the distance between the radios and the distance between the channel affects the performance.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1F2330-232A-4E52-84C5-2C148F6F3B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7A714-400B-4CE7-9FD7-29FE0AA2AA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6642E70D-53CD-4029-8242-9F1C641534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July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E4179-5B34-4448-8874-75C0F45DA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 (1/2)</a:t>
            </a:r>
            <a:endParaRPr lang="ru-RU" dirty="0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5E32AEB5-DC08-4C2A-B370-A7C18E0D7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41916"/>
            <a:ext cx="8153400" cy="1787083"/>
          </a:xfrm>
        </p:spPr>
        <p:txBody>
          <a:bodyPr/>
          <a:lstStyle/>
          <a:p>
            <a:r>
              <a:rPr lang="en-US" sz="2000" b="0" dirty="0"/>
              <a:t>We set up an experiment to find how modern mobile devices may simultaneously transmit and receive if located close to each other (which emulates cross-link interference for future MLDs)</a:t>
            </a:r>
          </a:p>
          <a:p>
            <a:r>
              <a:rPr lang="en-US" sz="2000" b="0" dirty="0"/>
              <a:t>We emulate an NSTR non-AP MLD with two adjacent mobile phones (STAs) and an STR AP MLD with two APs located far from each other.</a:t>
            </a:r>
          </a:p>
          <a:p>
            <a:r>
              <a:rPr lang="en-US" sz="2000" b="0" dirty="0"/>
              <a:t>Each STA is associated with respective AP.</a:t>
            </a:r>
            <a:endParaRPr lang="ru-RU" sz="2000" b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195F6F-7612-4875-9C56-2B556D4C2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A4BEB5-41B7-4C80-8D65-C12D7BE28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E322D8B1-359C-49E1-8B8B-65AE72D139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July 2022</a:t>
            </a:r>
            <a:endParaRPr lang="en-US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778E672-7D59-4CB4-8D73-CE9EDAEC61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19" t="-1009" r="9999" b="17320"/>
          <a:stretch/>
        </p:blipFill>
        <p:spPr>
          <a:xfrm>
            <a:off x="5716350" y="3448582"/>
            <a:ext cx="3427650" cy="24010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3D9D0A-D4BD-654B-AD69-5A5937EFA0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1251"/>
            <a:ext cx="5844637" cy="2934495"/>
          </a:xfrm>
          <a:prstGeom prst="rect">
            <a:avLst/>
          </a:prstGeom>
        </p:spPr>
      </p:pic>
      <p:sp>
        <p:nvSpPr>
          <p:cNvPr id="3" name="Стрелка: влево-вправо 2">
            <a:extLst>
              <a:ext uri="{FF2B5EF4-FFF2-40B4-BE49-F238E27FC236}">
                <a16:creationId xmlns:a16="http://schemas.microsoft.com/office/drawing/2014/main" id="{2201F7FA-025A-4487-8847-F2221538923F}"/>
              </a:ext>
            </a:extLst>
          </p:cNvPr>
          <p:cNvSpPr/>
          <p:nvPr/>
        </p:nvSpPr>
        <p:spPr bwMode="auto">
          <a:xfrm>
            <a:off x="6915948" y="5372100"/>
            <a:ext cx="1533460" cy="49716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d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=7… 30 cm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E056CC-3D63-4CE5-9895-CC3AE7447FD8}"/>
              </a:ext>
            </a:extLst>
          </p:cNvPr>
          <p:cNvSpPr txBox="1"/>
          <p:nvPr/>
        </p:nvSpPr>
        <p:spPr>
          <a:xfrm rot="19748655">
            <a:off x="3638072" y="4628637"/>
            <a:ext cx="1182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Saturated traffic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08C930-C9AA-4E0B-A168-E544C79A5D5C}"/>
              </a:ext>
            </a:extLst>
          </p:cNvPr>
          <p:cNvSpPr txBox="1"/>
          <p:nvPr/>
        </p:nvSpPr>
        <p:spPr>
          <a:xfrm rot="2636519">
            <a:off x="1014581" y="4919150"/>
            <a:ext cx="1182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Saturated traffic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694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E4179-5B34-4448-8874-75C0F45DA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 (2/2)</a:t>
            </a:r>
            <a:endParaRPr lang="ru-RU" dirty="0"/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id="{5E32AEB5-DC08-4C2A-B370-A7C18E0D7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41916"/>
            <a:ext cx="8077200" cy="4758884"/>
          </a:xfrm>
        </p:spPr>
        <p:txBody>
          <a:bodyPr/>
          <a:lstStyle/>
          <a:p>
            <a:r>
              <a:rPr lang="en-US" sz="2000" b="0" dirty="0"/>
              <a:t>AP1 uses binary</a:t>
            </a:r>
            <a:r>
              <a:rPr lang="ru-RU" sz="2000" b="0" dirty="0"/>
              <a:t> </a:t>
            </a:r>
            <a:r>
              <a:rPr lang="en-US" sz="2000" b="0" dirty="0"/>
              <a:t>compiled for AP’s OS, that generates UDP-packets with 972 byte payload. With headers, MPDU payload is 1kB.</a:t>
            </a:r>
          </a:p>
          <a:p>
            <a:r>
              <a:rPr lang="en-US" sz="2000" b="0" dirty="0"/>
              <a:t>STA1 runs Python script with </a:t>
            </a:r>
            <a:r>
              <a:rPr lang="en-US" sz="2000" b="0" dirty="0" err="1"/>
              <a:t>Pydroid</a:t>
            </a:r>
            <a:r>
              <a:rPr lang="en-US" sz="2000" b="0" dirty="0"/>
              <a:t> 3 app, that receives packets, counts amount of correct ones, calculates time and resulted throughput.</a:t>
            </a:r>
          </a:p>
          <a:p>
            <a:r>
              <a:rPr lang="en-US" sz="2000" b="0" dirty="0"/>
              <a:t>STA2 runs Python script with </a:t>
            </a:r>
            <a:r>
              <a:rPr lang="en-US" sz="2000" b="0" dirty="0" err="1"/>
              <a:t>Pydroid</a:t>
            </a:r>
            <a:r>
              <a:rPr lang="en-US" sz="2000" b="0" dirty="0"/>
              <a:t> 3 app, that generates UDP-packets with 972 byte payload, after adding headers, MPDU payload is 1kB.</a:t>
            </a:r>
          </a:p>
          <a:p>
            <a:r>
              <a:rPr lang="en-US" sz="2000" b="0" dirty="0"/>
              <a:t>Independence of Ch_2 throughput from transmissions in Ch_1 is controlled with the Sniffing device.</a:t>
            </a:r>
          </a:p>
          <a:p>
            <a:r>
              <a:rPr lang="en-US" sz="2000" b="0" dirty="0"/>
              <a:t>A-MPDU is used; MIMO 2x2 is on, but used sometimes; beamforming is off.</a:t>
            </a:r>
          </a:p>
          <a:p>
            <a:endParaRPr lang="en-US" sz="2000" b="0" dirty="0"/>
          </a:p>
          <a:p>
            <a:endParaRPr lang="en-US" sz="2000" b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195F6F-7612-4875-9C56-2B556D4C2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A4BEB5-41B7-4C80-8D65-C12D7BE28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E322D8B1-359C-49E1-8B8B-65AE72D139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July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07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0BC60F2-B882-4382-ADF4-2CD0ADF7E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481" y="1756835"/>
            <a:ext cx="6913463" cy="382862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2FC9C-A1DA-4BFE-A7A7-627507BE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556612"/>
          </a:xfrm>
        </p:spPr>
        <p:txBody>
          <a:bodyPr/>
          <a:lstStyle/>
          <a:p>
            <a:r>
              <a:rPr lang="en-US" dirty="0"/>
              <a:t>Experimental results (1/3)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5DA3A3-5AB4-4F61-88FB-73091FAACC58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416651" y="1274307"/>
            <a:ext cx="3928337" cy="3794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BW_1 = BW_2 = 20 MHz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20B919-E810-44C6-8ECF-AF5EF0468D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37E29F-EAF3-497F-B1AC-EBF7796D0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8A694173-DDD2-4C4F-82D1-7AA58EDB7E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July 2022</a:t>
            </a:r>
            <a:endParaRPr lang="en-US" dirty="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0A534F1-48F0-D140-BE12-1F851E1E9963}"/>
              </a:ext>
            </a:extLst>
          </p:cNvPr>
          <p:cNvCxnSpPr>
            <a:cxnSpLocks/>
          </p:cNvCxnSpPr>
          <p:nvPr/>
        </p:nvCxnSpPr>
        <p:spPr bwMode="auto">
          <a:xfrm flipH="1">
            <a:off x="3200400" y="1975708"/>
            <a:ext cx="2133600" cy="56210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B1350F3-2FA2-F142-8BFE-AC9665E81BCE}"/>
              </a:ext>
            </a:extLst>
          </p:cNvPr>
          <p:cNvSpPr txBox="1"/>
          <p:nvPr/>
        </p:nvSpPr>
        <p:spPr>
          <a:xfrm>
            <a:off x="4602730" y="1243206"/>
            <a:ext cx="440938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For distance between STAs d = 30 cm, Link 1 throughput fully recovers if spectral distance is more than 80 </a:t>
            </a:r>
            <a:r>
              <a:rPr lang="en-US" sz="1600" dirty="0" err="1">
                <a:solidFill>
                  <a:schemeClr val="accent2"/>
                </a:solidFill>
              </a:rPr>
              <a:t>MHz.</a:t>
            </a:r>
            <a:r>
              <a:rPr lang="en-US" sz="1600" dirty="0">
                <a:solidFill>
                  <a:schemeClr val="accent2"/>
                </a:solidFill>
              </a:rPr>
              <a:t> This fully corresponds to binary STR operation, specified in the standard</a:t>
            </a:r>
            <a:endParaRPr lang="ru-RU" sz="1600" dirty="0">
              <a:solidFill>
                <a:schemeClr val="accent2"/>
              </a:solidFill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E101F2AE-12B7-014A-882D-0D1EE5DBBAA1}"/>
              </a:ext>
            </a:extLst>
          </p:cNvPr>
          <p:cNvCxnSpPr>
            <a:cxnSpLocks/>
            <a:stCxn id="16" idx="0"/>
          </p:cNvCxnSpPr>
          <p:nvPr/>
        </p:nvCxnSpPr>
        <p:spPr bwMode="auto">
          <a:xfrm flipH="1" flipV="1">
            <a:off x="4114800" y="3429000"/>
            <a:ext cx="1433647" cy="51330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ABF1649-3854-1349-9F0F-2F697FADC8CA}"/>
              </a:ext>
            </a:extLst>
          </p:cNvPr>
          <p:cNvSpPr txBox="1"/>
          <p:nvPr/>
        </p:nvSpPr>
        <p:spPr>
          <a:xfrm>
            <a:off x="3181285" y="3942302"/>
            <a:ext cx="473432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For distance between STAs </a:t>
            </a:r>
            <a:r>
              <a:rPr lang="en-US" sz="1400" b="1" dirty="0">
                <a:solidFill>
                  <a:srgbClr val="FF0000"/>
                </a:solidFill>
              </a:rPr>
              <a:t>d=13 cm</a:t>
            </a:r>
            <a:r>
              <a:rPr lang="en-US" sz="1400" dirty="0"/>
              <a:t>, throughput has a plateau at 60% </a:t>
            </a:r>
            <a:r>
              <a:rPr lang="en-US" sz="1400" dirty="0" err="1"/>
              <a:t>thrp</a:t>
            </a:r>
            <a:r>
              <a:rPr lang="en-US" sz="1400" dirty="0"/>
              <a:t> even for 300 MHz distance between the links.</a:t>
            </a:r>
            <a:endParaRPr lang="ru-RU" sz="1400" dirty="0"/>
          </a:p>
          <a:p>
            <a:r>
              <a:rPr lang="en-US" sz="1400" dirty="0"/>
              <a:t>STR is possible but with a more robust MCS.</a:t>
            </a:r>
            <a:r>
              <a:rPr lang="ru-RU" sz="1400" dirty="0"/>
              <a:t> </a:t>
            </a:r>
          </a:p>
          <a:p>
            <a:r>
              <a:rPr lang="en-US" sz="1400" dirty="0"/>
              <a:t>Inter-link interference is a property of a particular device.</a:t>
            </a:r>
            <a:endParaRPr lang="ru-RU" sz="1400" dirty="0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5F888747-7B8B-A340-8D2D-6F75C77D2315}"/>
              </a:ext>
            </a:extLst>
          </p:cNvPr>
          <p:cNvCxnSpPr>
            <a:cxnSpLocks/>
          </p:cNvCxnSpPr>
          <p:nvPr/>
        </p:nvCxnSpPr>
        <p:spPr bwMode="auto">
          <a:xfrm flipV="1">
            <a:off x="1160739" y="5029200"/>
            <a:ext cx="1321999" cy="724093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62D294E-C354-E94C-A029-1B0FA981E301}"/>
              </a:ext>
            </a:extLst>
          </p:cNvPr>
          <p:cNvSpPr txBox="1"/>
          <p:nvPr/>
        </p:nvSpPr>
        <p:spPr>
          <a:xfrm>
            <a:off x="175385" y="5644416"/>
            <a:ext cx="228600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Almost zero in adjacent channels, STA1 may disconnect from AP1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C761A8-DED4-4CB9-82A9-18FBA9B76B57}"/>
              </a:ext>
            </a:extLst>
          </p:cNvPr>
          <p:cNvSpPr txBox="1"/>
          <p:nvPr/>
        </p:nvSpPr>
        <p:spPr>
          <a:xfrm>
            <a:off x="2448025" y="6174574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NSTR</a:t>
            </a: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BB697A-43D8-474C-8F22-F829577E9341}"/>
              </a:ext>
            </a:extLst>
          </p:cNvPr>
          <p:cNvSpPr txBox="1"/>
          <p:nvPr/>
        </p:nvSpPr>
        <p:spPr>
          <a:xfrm>
            <a:off x="3896692" y="6109389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Conditional STR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6EE24C-4438-4A29-B17D-0FB88219032B}"/>
              </a:ext>
            </a:extLst>
          </p:cNvPr>
          <p:cNvSpPr txBox="1"/>
          <p:nvPr/>
        </p:nvSpPr>
        <p:spPr>
          <a:xfrm>
            <a:off x="6337630" y="6134433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</a:t>
            </a:r>
            <a:endParaRPr lang="ru-RU" dirty="0"/>
          </a:p>
        </p:txBody>
      </p:sp>
      <p:sp>
        <p:nvSpPr>
          <p:cNvPr id="37" name="Левая фигурная скобка 36">
            <a:extLst>
              <a:ext uri="{FF2B5EF4-FFF2-40B4-BE49-F238E27FC236}">
                <a16:creationId xmlns:a16="http://schemas.microsoft.com/office/drawing/2014/main" id="{A71EFA9A-9E40-45CE-BC4B-2CBE8E023390}"/>
              </a:ext>
            </a:extLst>
          </p:cNvPr>
          <p:cNvSpPr/>
          <p:nvPr/>
        </p:nvSpPr>
        <p:spPr bwMode="auto">
          <a:xfrm rot="16200000">
            <a:off x="6380527" y="5229560"/>
            <a:ext cx="381000" cy="1335951"/>
          </a:xfrm>
          <a:prstGeom prst="leftBrac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Левая фигурная скобка 37">
            <a:extLst>
              <a:ext uri="{FF2B5EF4-FFF2-40B4-BE49-F238E27FC236}">
                <a16:creationId xmlns:a16="http://schemas.microsoft.com/office/drawing/2014/main" id="{F9176D26-8A77-4D10-A555-463CDCD1E7A8}"/>
              </a:ext>
            </a:extLst>
          </p:cNvPr>
          <p:cNvSpPr/>
          <p:nvPr/>
        </p:nvSpPr>
        <p:spPr bwMode="auto">
          <a:xfrm rot="16200000">
            <a:off x="2491425" y="5575369"/>
            <a:ext cx="381000" cy="644333"/>
          </a:xfrm>
          <a:prstGeom prst="leftBrace">
            <a:avLst/>
          </a:prstGeom>
          <a:solidFill>
            <a:srgbClr val="E53B4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Левая фигурная скобка 38">
            <a:extLst>
              <a:ext uri="{FF2B5EF4-FFF2-40B4-BE49-F238E27FC236}">
                <a16:creationId xmlns:a16="http://schemas.microsoft.com/office/drawing/2014/main" id="{6860EEC9-632A-457E-95C7-5F2CD7ED9984}"/>
              </a:ext>
            </a:extLst>
          </p:cNvPr>
          <p:cNvSpPr/>
          <p:nvPr/>
        </p:nvSpPr>
        <p:spPr bwMode="auto">
          <a:xfrm rot="16200000">
            <a:off x="4255185" y="4449334"/>
            <a:ext cx="381000" cy="2914731"/>
          </a:xfrm>
          <a:prstGeom prst="leftBrac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8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737062-8392-4163-A52B-971D11E46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92" y="2449787"/>
            <a:ext cx="6653991" cy="321227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E2FC9C-A1DA-4BFE-A7A7-627507BE9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(2/3)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5DA3A3-5AB4-4F61-88FB-73091FAACC58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51692" y="1525695"/>
            <a:ext cx="5486400" cy="1295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BW_1 = 20 MHz, </a:t>
            </a:r>
            <a:r>
              <a:rPr lang="en-US" dirty="0">
                <a:solidFill>
                  <a:srgbClr val="FF0000"/>
                </a:solidFill>
              </a:rPr>
              <a:t>d = 7 cm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20B919-E810-44C6-8ECF-AF5EF0468D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37E29F-EAF3-497F-B1AC-EBF7796D0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8A694173-DDD2-4C4F-82D1-7AA58EDB7E5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July 2022</a:t>
            </a:r>
            <a:endParaRPr lang="en-US" dirty="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0A534F1-48F0-D140-BE12-1F851E1E9963}"/>
              </a:ext>
            </a:extLst>
          </p:cNvPr>
          <p:cNvCxnSpPr>
            <a:cxnSpLocks/>
          </p:cNvCxnSpPr>
          <p:nvPr/>
        </p:nvCxnSpPr>
        <p:spPr bwMode="auto">
          <a:xfrm flipH="1">
            <a:off x="6703685" y="1780089"/>
            <a:ext cx="968298" cy="2487111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B1350F3-2FA2-F142-8BFE-AC9665E81BCE}"/>
              </a:ext>
            </a:extLst>
          </p:cNvPr>
          <p:cNvSpPr txBox="1"/>
          <p:nvPr/>
        </p:nvSpPr>
        <p:spPr>
          <a:xfrm>
            <a:off x="5736771" y="1467751"/>
            <a:ext cx="310242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Link 1 throughput degrades even for more than 200 MHz, </a:t>
            </a:r>
            <a:endParaRPr lang="ru-RU" sz="1600" dirty="0"/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5F888747-7B8B-A340-8D2D-6F75C77D2315}"/>
              </a:ext>
            </a:extLst>
          </p:cNvPr>
          <p:cNvCxnSpPr>
            <a:cxnSpLocks/>
          </p:cNvCxnSpPr>
          <p:nvPr/>
        </p:nvCxnSpPr>
        <p:spPr bwMode="auto">
          <a:xfrm flipV="1">
            <a:off x="1828800" y="5143499"/>
            <a:ext cx="870261" cy="51856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62D294E-C354-E94C-A029-1B0FA981E301}"/>
              </a:ext>
            </a:extLst>
          </p:cNvPr>
          <p:cNvSpPr txBox="1"/>
          <p:nvPr/>
        </p:nvSpPr>
        <p:spPr>
          <a:xfrm>
            <a:off x="152400" y="5618097"/>
            <a:ext cx="228600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Almost zero in adjacent channels, STA1 may disconnect from AP1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2EB09E-6EDF-4FDE-B02E-36DAF099BF88}"/>
              </a:ext>
            </a:extLst>
          </p:cNvPr>
          <p:cNvSpPr txBox="1"/>
          <p:nvPr/>
        </p:nvSpPr>
        <p:spPr>
          <a:xfrm>
            <a:off x="2834281" y="6172200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NSTR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041A4A-22C6-4ACE-8D09-CA695751A217}"/>
              </a:ext>
            </a:extLst>
          </p:cNvPr>
          <p:cNvSpPr txBox="1"/>
          <p:nvPr/>
        </p:nvSpPr>
        <p:spPr>
          <a:xfrm>
            <a:off x="4945285" y="6100622"/>
            <a:ext cx="123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Conditional STR</a:t>
            </a:r>
            <a:endParaRPr lang="ru-RU" dirty="0"/>
          </a:p>
        </p:txBody>
      </p:sp>
      <p:sp>
        <p:nvSpPr>
          <p:cNvPr id="16" name="Левая фигурная скобка 15">
            <a:extLst>
              <a:ext uri="{FF2B5EF4-FFF2-40B4-BE49-F238E27FC236}">
                <a16:creationId xmlns:a16="http://schemas.microsoft.com/office/drawing/2014/main" id="{6126F0E6-AFDA-4D43-9605-88CE7998F55D}"/>
              </a:ext>
            </a:extLst>
          </p:cNvPr>
          <p:cNvSpPr/>
          <p:nvPr/>
        </p:nvSpPr>
        <p:spPr bwMode="auto">
          <a:xfrm rot="16200000">
            <a:off x="2932482" y="5134314"/>
            <a:ext cx="381000" cy="1526444"/>
          </a:xfrm>
          <a:prstGeom prst="leftBrace">
            <a:avLst/>
          </a:prstGeom>
          <a:solidFill>
            <a:srgbClr val="E53B4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Левая фигурная скобка 16">
            <a:extLst>
              <a:ext uri="{FF2B5EF4-FFF2-40B4-BE49-F238E27FC236}">
                <a16:creationId xmlns:a16="http://schemas.microsoft.com/office/drawing/2014/main" id="{8384BEFE-FBED-4709-A8B5-1F270CC55C41}"/>
              </a:ext>
            </a:extLst>
          </p:cNvPr>
          <p:cNvSpPr/>
          <p:nvPr/>
        </p:nvSpPr>
        <p:spPr bwMode="auto">
          <a:xfrm rot="16200000">
            <a:off x="5376684" y="4225718"/>
            <a:ext cx="371836" cy="3352800"/>
          </a:xfrm>
          <a:prstGeom prst="leftBrac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508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7E6F5807-41D1-4748-8B0F-C5136301CE61}"/>
              </a:ext>
            </a:extLst>
          </p:cNvPr>
          <p:cNvSpPr/>
          <p:nvPr/>
        </p:nvSpPr>
        <p:spPr bwMode="auto">
          <a:xfrm>
            <a:off x="2688892" y="4452965"/>
            <a:ext cx="304800" cy="685800"/>
          </a:xfrm>
          <a:prstGeom prst="rect">
            <a:avLst/>
          </a:prstGeom>
          <a:solidFill>
            <a:srgbClr val="4472C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C379F9D4-5583-4417-B46A-1C3E0C4BB1B6}"/>
              </a:ext>
            </a:extLst>
          </p:cNvPr>
          <p:cNvSpPr/>
          <p:nvPr/>
        </p:nvSpPr>
        <p:spPr bwMode="auto">
          <a:xfrm>
            <a:off x="2416636" y="4773003"/>
            <a:ext cx="577056" cy="373381"/>
          </a:xfrm>
          <a:prstGeom prst="rect">
            <a:avLst/>
          </a:prstGeom>
          <a:solidFill>
            <a:srgbClr val="ED7D3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DF79BC2-4E43-4699-A536-9742797B2F14}"/>
              </a:ext>
            </a:extLst>
          </p:cNvPr>
          <p:cNvSpPr/>
          <p:nvPr/>
        </p:nvSpPr>
        <p:spPr bwMode="auto">
          <a:xfrm>
            <a:off x="1705248" y="4940647"/>
            <a:ext cx="1283338" cy="21416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DA25A-C20B-4DA7-ABED-D62A18245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(3/3)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5D7AE1-A993-471F-B7C4-AFF81B5818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892927-373A-48CF-ACFA-0B3F5CAE77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E7F5B32B-63EB-43D7-9331-61A50A73E23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July 2022</a:t>
            </a:r>
            <a:endParaRPr lang="en-US" dirty="0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68708A5-B250-402B-8793-157E66039345}"/>
              </a:ext>
            </a:extLst>
          </p:cNvPr>
          <p:cNvCxnSpPr>
            <a:cxnSpLocks/>
          </p:cNvCxnSpPr>
          <p:nvPr/>
        </p:nvCxnSpPr>
        <p:spPr bwMode="auto">
          <a:xfrm>
            <a:off x="253789" y="5153903"/>
            <a:ext cx="307766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B8FDBE7-50B9-415E-AB06-931B47302847}"/>
              </a:ext>
            </a:extLst>
          </p:cNvPr>
          <p:cNvSpPr/>
          <p:nvPr/>
        </p:nvSpPr>
        <p:spPr bwMode="auto">
          <a:xfrm>
            <a:off x="547476" y="4468103"/>
            <a:ext cx="304800" cy="685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6D7083-9825-45BD-9322-204C26669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5122" y="2086472"/>
            <a:ext cx="5225079" cy="34281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5F5F150-375F-4900-8BC8-624B2EBECB28}"/>
              </a:ext>
            </a:extLst>
          </p:cNvPr>
          <p:cNvSpPr txBox="1"/>
          <p:nvPr/>
        </p:nvSpPr>
        <p:spPr>
          <a:xfrm>
            <a:off x="547476" y="4010903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p20</a:t>
            </a:r>
            <a:endParaRPr lang="ru-RU" dirty="0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0CDAF8B1-2160-4792-8466-3F6652793C86}"/>
              </a:ext>
            </a:extLst>
          </p:cNvPr>
          <p:cNvCxnSpPr>
            <a:cxnSpLocks/>
          </p:cNvCxnSpPr>
          <p:nvPr/>
        </p:nvCxnSpPr>
        <p:spPr bwMode="auto">
          <a:xfrm>
            <a:off x="699876" y="5306303"/>
            <a:ext cx="213919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4591F5B-EB71-4FB3-B97C-0323E30DCC61}"/>
              </a:ext>
            </a:extLst>
          </p:cNvPr>
          <p:cNvCxnSpPr>
            <a:stCxn id="9" idx="0"/>
          </p:cNvCxnSpPr>
          <p:nvPr/>
        </p:nvCxnSpPr>
        <p:spPr bwMode="auto">
          <a:xfrm>
            <a:off x="699876" y="4468103"/>
            <a:ext cx="0" cy="990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8FA6421-42F8-405B-BF96-10F06592895E}"/>
              </a:ext>
            </a:extLst>
          </p:cNvPr>
          <p:cNvCxnSpPr/>
          <p:nvPr/>
        </p:nvCxnSpPr>
        <p:spPr bwMode="auto">
          <a:xfrm>
            <a:off x="2839069" y="4471151"/>
            <a:ext cx="0" cy="990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9DE387D-AB9E-417D-B8B0-10E9EC50BE92}"/>
              </a:ext>
            </a:extLst>
          </p:cNvPr>
          <p:cNvSpPr txBox="1"/>
          <p:nvPr/>
        </p:nvSpPr>
        <p:spPr>
          <a:xfrm>
            <a:off x="4724400" y="5687252"/>
            <a:ext cx="3360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Link 1 </a:t>
            </a:r>
            <a:r>
              <a:rPr lang="en-US" sz="1400" dirty="0" err="1"/>
              <a:t>thrp</a:t>
            </a:r>
            <a:r>
              <a:rPr lang="en-US" sz="1400" dirty="0"/>
              <a:t> = 0, as the channels are adjacent</a:t>
            </a:r>
            <a:endParaRPr lang="ru-RU" sz="1400" dirty="0"/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7E300911-8C85-4789-A5F9-BFB7DDF548AB}"/>
              </a:ext>
            </a:extLst>
          </p:cNvPr>
          <p:cNvCxnSpPr>
            <a:cxnSpLocks/>
            <a:stCxn id="23" idx="0"/>
          </p:cNvCxnSpPr>
          <p:nvPr/>
        </p:nvCxnSpPr>
        <p:spPr bwMode="auto">
          <a:xfrm flipH="1" flipV="1">
            <a:off x="5867402" y="5257800"/>
            <a:ext cx="537106" cy="4294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955B4D1-8806-4947-BDA2-AAA8DE0580CA}"/>
              </a:ext>
            </a:extLst>
          </p:cNvPr>
          <p:cNvSpPr txBox="1"/>
          <p:nvPr/>
        </p:nvSpPr>
        <p:spPr>
          <a:xfrm>
            <a:off x="4149775" y="2950542"/>
            <a:ext cx="1603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Maximal </a:t>
            </a:r>
            <a:r>
              <a:rPr lang="en-US" dirty="0" err="1"/>
              <a:t>thrp</a:t>
            </a:r>
            <a:r>
              <a:rPr lang="en-US" dirty="0"/>
              <a:t> w/o </a:t>
            </a:r>
            <a:r>
              <a:rPr lang="en-US" dirty="0" err="1"/>
              <a:t>intrf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ED8ABA-6F7F-42A3-BD06-EA8110DA5E98}"/>
              </a:ext>
            </a:extLst>
          </p:cNvPr>
          <p:cNvSpPr txBox="1"/>
          <p:nvPr/>
        </p:nvSpPr>
        <p:spPr>
          <a:xfrm>
            <a:off x="2631320" y="4062902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p20</a:t>
            </a:r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DEB487-8C1C-4E50-A383-081A518542C2}"/>
              </a:ext>
            </a:extLst>
          </p:cNvPr>
          <p:cNvSpPr txBox="1"/>
          <p:nvPr/>
        </p:nvSpPr>
        <p:spPr>
          <a:xfrm>
            <a:off x="1424755" y="5350422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325 MHz</a:t>
            </a:r>
            <a:endParaRPr lang="ru-RU" dirty="0"/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BDCEC97D-B1EC-4849-9C55-A98330D76F7E}"/>
              </a:ext>
            </a:extLst>
          </p:cNvPr>
          <p:cNvCxnSpPr>
            <a:cxnSpLocks/>
          </p:cNvCxnSpPr>
          <p:nvPr/>
        </p:nvCxnSpPr>
        <p:spPr bwMode="auto">
          <a:xfrm>
            <a:off x="217273" y="3451356"/>
            <a:ext cx="311417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3C868A5D-ED75-4E7D-ACEA-E006CCD7E1AF}"/>
              </a:ext>
            </a:extLst>
          </p:cNvPr>
          <p:cNvSpPr/>
          <p:nvPr/>
        </p:nvSpPr>
        <p:spPr bwMode="auto">
          <a:xfrm>
            <a:off x="551087" y="2757133"/>
            <a:ext cx="304800" cy="6858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D86D1AE-B13E-42F1-A1CD-4FB4DDA4B0F4}"/>
              </a:ext>
            </a:extLst>
          </p:cNvPr>
          <p:cNvSpPr/>
          <p:nvPr/>
        </p:nvSpPr>
        <p:spPr bwMode="auto">
          <a:xfrm>
            <a:off x="1810332" y="2749514"/>
            <a:ext cx="304800" cy="685800"/>
          </a:xfrm>
          <a:prstGeom prst="rect">
            <a:avLst/>
          </a:prstGeom>
          <a:solidFill>
            <a:srgbClr val="4472C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A6E65FFC-8B57-4E7D-A6E3-8651540EB4F4}"/>
              </a:ext>
            </a:extLst>
          </p:cNvPr>
          <p:cNvSpPr/>
          <p:nvPr/>
        </p:nvSpPr>
        <p:spPr bwMode="auto">
          <a:xfrm>
            <a:off x="1538076" y="3069552"/>
            <a:ext cx="577056" cy="373381"/>
          </a:xfrm>
          <a:prstGeom prst="rect">
            <a:avLst/>
          </a:prstGeom>
          <a:solidFill>
            <a:srgbClr val="ED7D3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9F5B311-1B24-4301-9673-57BCF5B92C67}"/>
              </a:ext>
            </a:extLst>
          </p:cNvPr>
          <p:cNvSpPr/>
          <p:nvPr/>
        </p:nvSpPr>
        <p:spPr bwMode="auto">
          <a:xfrm>
            <a:off x="852276" y="3237196"/>
            <a:ext cx="1260000" cy="21416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4D6DA9-EDD6-4B8F-A6F6-B6088BBF3DE3}"/>
              </a:ext>
            </a:extLst>
          </p:cNvPr>
          <p:cNvSpPr txBox="1"/>
          <p:nvPr/>
        </p:nvSpPr>
        <p:spPr>
          <a:xfrm>
            <a:off x="551087" y="2320921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p20</a:t>
            </a:r>
            <a:endParaRPr lang="ru-RU" dirty="0"/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6261A48F-0708-4576-A7BB-63B2DFFABAB6}"/>
              </a:ext>
            </a:extLst>
          </p:cNvPr>
          <p:cNvCxnSpPr>
            <a:cxnSpLocks/>
          </p:cNvCxnSpPr>
          <p:nvPr/>
        </p:nvCxnSpPr>
        <p:spPr bwMode="auto">
          <a:xfrm>
            <a:off x="703487" y="3602953"/>
            <a:ext cx="125924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EC1CCCED-4D9C-4B94-931B-B9D3226984AA}"/>
              </a:ext>
            </a:extLst>
          </p:cNvPr>
          <p:cNvCxnSpPr>
            <a:stCxn id="38" idx="0"/>
          </p:cNvCxnSpPr>
          <p:nvPr/>
        </p:nvCxnSpPr>
        <p:spPr bwMode="auto">
          <a:xfrm>
            <a:off x="703487" y="2757133"/>
            <a:ext cx="0" cy="990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E28EAF69-AA49-4AEA-AA5A-B18B149ABA83}"/>
              </a:ext>
            </a:extLst>
          </p:cNvPr>
          <p:cNvCxnSpPr/>
          <p:nvPr/>
        </p:nvCxnSpPr>
        <p:spPr bwMode="auto">
          <a:xfrm>
            <a:off x="1962732" y="2767801"/>
            <a:ext cx="0" cy="990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6E1CCE0-8990-459B-86EF-02CAA8A3F255}"/>
              </a:ext>
            </a:extLst>
          </p:cNvPr>
          <p:cNvSpPr txBox="1"/>
          <p:nvPr/>
        </p:nvSpPr>
        <p:spPr>
          <a:xfrm>
            <a:off x="1754983" y="2467999"/>
            <a:ext cx="483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p20</a:t>
            </a:r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CC5C82-D3C5-4CEB-BB84-35D5657B735D}"/>
              </a:ext>
            </a:extLst>
          </p:cNvPr>
          <p:cNvSpPr txBox="1"/>
          <p:nvPr/>
        </p:nvSpPr>
        <p:spPr>
          <a:xfrm>
            <a:off x="986700" y="3595224"/>
            <a:ext cx="692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80</a:t>
            </a:r>
            <a:r>
              <a:rPr lang="en-US" dirty="0"/>
              <a:t> MHz</a:t>
            </a:r>
            <a:endParaRPr lang="ru-RU" dirty="0"/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0E83F1B1-5C7F-5140-80C7-0F737C25659B}"/>
              </a:ext>
            </a:extLst>
          </p:cNvPr>
          <p:cNvCxnSpPr>
            <a:cxnSpLocks/>
          </p:cNvCxnSpPr>
          <p:nvPr/>
        </p:nvCxnSpPr>
        <p:spPr>
          <a:xfrm>
            <a:off x="4191000" y="2971800"/>
            <a:ext cx="4572000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Объект 2">
            <a:extLst>
              <a:ext uri="{FF2B5EF4-FFF2-40B4-BE49-F238E27FC236}">
                <a16:creationId xmlns:a16="http://schemas.microsoft.com/office/drawing/2014/main" id="{EB711703-BA3E-437D-B63F-A60F69D1B9E8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51692" y="1525695"/>
            <a:ext cx="3839308" cy="4988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BW_1 = 20 MHz, </a:t>
            </a:r>
            <a:r>
              <a:rPr lang="en-US" dirty="0">
                <a:solidFill>
                  <a:srgbClr val="FF0000"/>
                </a:solidFill>
              </a:rPr>
              <a:t>d = </a:t>
            </a:r>
            <a:r>
              <a:rPr lang="ru-RU" dirty="0">
                <a:solidFill>
                  <a:srgbClr val="FF0000"/>
                </a:solidFill>
              </a:rPr>
              <a:t>13</a:t>
            </a:r>
            <a:r>
              <a:rPr lang="en-US" dirty="0">
                <a:solidFill>
                  <a:srgbClr val="FF0000"/>
                </a:solidFill>
              </a:rPr>
              <a:t> cm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38CF0-CED6-4F68-8C00-593301501C72}"/>
              </a:ext>
            </a:extLst>
          </p:cNvPr>
          <p:cNvSpPr txBox="1"/>
          <p:nvPr/>
        </p:nvSpPr>
        <p:spPr>
          <a:xfrm>
            <a:off x="685800" y="6096000"/>
            <a:ext cx="538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The NSTR capabilities depend on the channel width!</a:t>
            </a:r>
            <a:endParaRPr lang="ru-RU" sz="18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C405DFE2-09E4-46B0-98B1-D07769A50A2F}"/>
              </a:ext>
            </a:extLst>
          </p:cNvPr>
          <p:cNvCxnSpPr>
            <a:cxnSpLocks/>
          </p:cNvCxnSpPr>
          <p:nvPr/>
        </p:nvCxnSpPr>
        <p:spPr bwMode="auto">
          <a:xfrm flipH="1">
            <a:off x="879211" y="2168411"/>
            <a:ext cx="389145" cy="10612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484C47CC-2AAE-4F84-8D9E-BDF88D64F21C}"/>
              </a:ext>
            </a:extLst>
          </p:cNvPr>
          <p:cNvCxnSpPr>
            <a:cxnSpLocks/>
          </p:cNvCxnSpPr>
          <p:nvPr/>
        </p:nvCxnSpPr>
        <p:spPr bwMode="auto">
          <a:xfrm>
            <a:off x="1350764" y="2527947"/>
            <a:ext cx="196243" cy="57208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A1F2F5E-61CB-4E45-BB4B-87EF2BA6E2CE}"/>
              </a:ext>
            </a:extLst>
          </p:cNvPr>
          <p:cNvSpPr txBox="1"/>
          <p:nvPr/>
        </p:nvSpPr>
        <p:spPr>
          <a:xfrm>
            <a:off x="1213224" y="2077292"/>
            <a:ext cx="1360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BW diff = 0</a:t>
            </a:r>
          </a:p>
          <a:p>
            <a:r>
              <a:rPr lang="en-US" dirty="0"/>
              <a:t>BW diff = 40 MHz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714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6BB96-952F-4A60-9311-B2B9C0137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STR signaling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849860-BC75-4EE2-9A42-706E5F8B4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We observe from experiments that with NSTR interference MLDs typically have a non-zero achievable throughput in a wide range of frequency distances. STR is possible there, but with lower MCS.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/>
              <a:t>We propose that an MLDs could signal that STR operation is possible on NSTR link pair under certain conditions.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We need a simple Conditional STR signaling – using additional NSTR interference level.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Specifically, if a STA of MLD 1 transmits to a STA of MLD 2 on link 1 while another STA of NSTR MLD 2 is transmitting, the STA of MLD 1 shall use an MCS suitable for the SNR reduced by X dB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NOTE: Traditional approaches to adjust the MCS may not converge because the interference conditions are different when a STA of MLD is transmitting or not.</a:t>
            </a:r>
            <a:endParaRPr lang="ru-RU" sz="1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BFA23C-A85A-40D0-83BB-D8AB77E2C1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4F0F1-C51D-4617-A044-74254ED97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Evgeny Khorov (IITP RAS)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DA4E95C4-0424-4A85-8A5D-FA0D4B6CB1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July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68353"/>
      </p:ext>
    </p:extLst>
  </p:cSld>
  <p:clrMapOvr>
    <a:masterClrMapping/>
  </p:clrMapOvr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62568</TotalTime>
  <Words>916</Words>
  <Application>Microsoft Office PowerPoint</Application>
  <PresentationFormat>Экран (4:3)</PresentationFormat>
  <Paragraphs>129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Times New Roman</vt:lpstr>
      <vt:lpstr>ACcord Submission Template</vt:lpstr>
      <vt:lpstr>Conditional STR – CID 13212 </vt:lpstr>
      <vt:lpstr>Abstract</vt:lpstr>
      <vt:lpstr>Introduction</vt:lpstr>
      <vt:lpstr>Experimental setup (1/2)</vt:lpstr>
      <vt:lpstr>Experimental setup (2/2)</vt:lpstr>
      <vt:lpstr>Experimental results (1/3)</vt:lpstr>
      <vt:lpstr>Experimental results (2/3)</vt:lpstr>
      <vt:lpstr>Experimental results (3/3)</vt:lpstr>
      <vt:lpstr>Conditional STR signaling</vt:lpstr>
      <vt:lpstr>Summary</vt:lpstr>
      <vt:lpstr>Straw Poll</vt:lpstr>
    </vt:vector>
  </TitlesOfParts>
  <Manager>khorov@frtk.ru</Manager>
  <Company>IITP RAS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NOMA/SOMA</dc:title>
  <dc:creator>khorov@frtk.ru</dc:creator>
  <cp:lastModifiedBy>Евгений Хоров</cp:lastModifiedBy>
  <cp:revision>2032</cp:revision>
  <cp:lastPrinted>1998-02-10T13:28:06Z</cp:lastPrinted>
  <dcterms:created xsi:type="dcterms:W3CDTF">2009-12-02T19:05:24Z</dcterms:created>
  <dcterms:modified xsi:type="dcterms:W3CDTF">2022-07-11T15:32:11Z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ms_pID_725343">
    <vt:lpwstr>(1)TaLO26QoDNq4tKYqUpSZgDFhr6CJfCj+tyNG5t5qDEujNcPgTDvTVTjc+SbmwrKU4lwFoT35_x000d_ mEi918zXEF4SYavvf2BcYpkdWIlI29AYRr/Pl2hTNzYjBPEWeQhePV4/mv+efLEeIZk6Osag_x000d_ 2i61edRzFK3HaiRnd0kcrekPYbY=</vt:lpwstr>
  </property>
  <property fmtid="{D5CDD505-2E9C-101B-9397-08002B2CF9AE}" pid="4" name="_new_ms_pID_72543">
    <vt:lpwstr>(4)h+I9xr9z3ispdb9+hLbgQpLOppbKZ9xokL3OLPf+hrfoq5yAYdWCUebDG5Z6JMeiI6RjlSdy
rg9K7iP4TMQ3N7lXpNRZHnUQVGsYmjakbbAcK9a1bLLHVMnf0zGEe+MASXFoi1I4ULz04Pqg
mIdRUNd5l4V+RJ82xYYkm22mGcyEpR5143+oPQS4RKE9tPwpiSY6mf5v8Glwzu0MuoBATo6E
9m/30z5oHkhUk/GbXX</vt:lpwstr>
  </property>
  <property fmtid="{D5CDD505-2E9C-101B-9397-08002B2CF9AE}" pid="5" name="_new_ms_pID_725431">
    <vt:lpwstr>cUaSf8SAODQEj8ojKBgAs3VOtqRzsmRSDbv49tjRiCSPdrqot+0t7D
OHLZB9tMvCXsSUSF0KObooyYI9hiVTDsuN0mqP2wlWPIZAJwobRYeWtacuhD2962fn967qST
4RMN20QAsw0y1v8J1h/KDPy4F/F+sKPOjM2VMrKqlfELlCXkSgwHU50dDOzDN5bhsY1bU32A
zF/ArWZ9fU6Pb79XIi+0pKTHbP4BH1TVZxwj</vt:lpwstr>
  </property>
  <property fmtid="{D5CDD505-2E9C-101B-9397-08002B2CF9AE}" pid="6" name="_new_ms_pID_725432">
    <vt:lpwstr>Xcrvt6q+VFCZzLnFJCwxYPyS5dR6WZ4/kqnx
sP9vv4ZOhrfAX+Mj5mIQHPVCgBz4JlmkKOYK1OfwuEIXemUsiXslOxQg8jpdxC4oNg46Saae
0OIH/PokHm/zbQYBJc/WSDEpL9iqQIbTHtTRuQmJVHd1Fi/oKW090RAcAylAbTmJt6OZCXOH
/D+LQ74+fW5xd60fKKsQZa+OjUKRItioXqbM3skRYXnv7lq8pI8rZ9</vt:lpwstr>
  </property>
  <property fmtid="{D5CDD505-2E9C-101B-9397-08002B2CF9AE}" pid="7" name="sflag">
    <vt:lpwstr>1441618681</vt:lpwstr>
  </property>
  <property fmtid="{D5CDD505-2E9C-101B-9397-08002B2CF9AE}" pid="8" name="_new_ms_pID_725433">
    <vt:lpwstr>raIMSJIdt6slyue+GG
+y581FIb15G5u19ds/V1J7mv/90=</vt:lpwstr>
  </property>
</Properties>
</file>