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90" r:id="rId23"/>
    <p:sldId id="894" r:id="rId24"/>
    <p:sldId id="895" r:id="rId25"/>
    <p:sldId id="901" r:id="rId26"/>
    <p:sldId id="870" r:id="rId27"/>
    <p:sldId id="875" r:id="rId28"/>
    <p:sldId id="874" r:id="rId29"/>
    <p:sldId id="882" r:id="rId30"/>
    <p:sldId id="888" r:id="rId31"/>
    <p:sldId id="891" r:id="rId32"/>
    <p:sldId id="892" r:id="rId33"/>
    <p:sldId id="893" r:id="rId34"/>
    <p:sldId id="899" r:id="rId35"/>
    <p:sldId id="900" r:id="rId36"/>
    <p:sldId id="898" r:id="rId37"/>
    <p:sldId id="902" r:id="rId38"/>
    <p:sldId id="903" r:id="rId39"/>
    <p:sldId id="904" r:id="rId40"/>
    <p:sldId id="905" r:id="rId41"/>
    <p:sldId id="906" r:id="rId42"/>
    <p:sldId id="907"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6424" autoAdjust="0"/>
  </p:normalViewPr>
  <p:slideViewPr>
    <p:cSldViewPr>
      <p:cViewPr varScale="1">
        <p:scale>
          <a:sx n="95" d="100"/>
          <a:sy n="95" d="100"/>
        </p:scale>
        <p:origin x="648"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453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080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83637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2001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958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04313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90736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648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03217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3355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4964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32959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14985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802.11-21/1883r12</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2021-12-20</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9712031"/>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Rui</a:t>
                      </a:r>
                      <a:r>
                        <a:rPr lang="en-US" altLang="zh-CN" sz="900" dirty="0" smtClean="0">
                          <a:solidFill>
                            <a:srgbClr val="00B050"/>
                          </a:solidFill>
                        </a:rPr>
                        <a:t>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Coordination among multiple monostatic radars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21/1433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Cheng Chen (Intel)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sensing measurement (SP)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rgbClr val="00B050"/>
                          </a:solidFill>
                          <a:latin typeface="+mn-lt"/>
                          <a:ea typeface="+mn-ea"/>
                          <a:cs typeface="+mn-cs"/>
                        </a:rPr>
                        <a:t>21/1926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Sang Kim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Collaborative-WLAN-Definition and Operational Scenarios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21/1735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Insun</a:t>
                      </a:r>
                      <a:r>
                        <a:rPr lang="en-US" altLang="zh-CN" sz="900" baseline="0" dirty="0" smtClean="0">
                          <a:solidFill>
                            <a:srgbClr val="00B050"/>
                          </a:solidFill>
                        </a:rPr>
                        <a:t> Jang</a:t>
                      </a:r>
                      <a:r>
                        <a:rPr lang="en-US" altLang="zh-CN" sz="900" dirty="0" smtClean="0">
                          <a:solidFill>
                            <a:srgbClr val="00B050"/>
                          </a:solidFill>
                        </a:rPr>
                        <a:t>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Procedure of Sensing Measurement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22</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556291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21/1932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Mengshi</a:t>
                      </a:r>
                      <a:r>
                        <a:rPr lang="en-US" altLang="zh-CN" sz="900" dirty="0" smtClean="0">
                          <a:solidFill>
                            <a:srgbClr val="00B050"/>
                          </a:solidFill>
                        </a:rPr>
                        <a:t> Hu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Aggregation in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Dong Wei (NXP)</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TWT for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21/1934</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Setup</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21/1921</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Rojan Chitrakar (Panasonic)</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Partial CSI feedback</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21/1936</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Termination</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Chris Beg (Cognitive Systems)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Time Stamping Measurement Results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7592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23</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21011699"/>
              </p:ext>
            </p:extLst>
          </p:nvPr>
        </p:nvGraphicFramePr>
        <p:xfrm>
          <a:off x="3124201" y="1747470"/>
          <a:ext cx="5867400" cy="18615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21/2007</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Guidelines for Draft (D0.1)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Time Stamping Measurement Results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Rojan Chitrakar (Panasonic)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Partial CSI feedback</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21/1288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a:t>
                      </a:r>
                      <a:r>
                        <a:rPr lang="en-US" altLang="zh-CN" sz="900" kern="1200" baseline="0" dirty="0" smtClean="0">
                          <a:solidFill>
                            <a:schemeClr val="tx1"/>
                          </a:solidFill>
                          <a:latin typeface="+mn-lt"/>
                          <a:ea typeface="+mn-ea"/>
                          <a:cs typeface="+mn-cs"/>
                        </a:rPr>
                        <a:t> Truncated Power Delay Profile - follow 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68925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24</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4540830"/>
              </p:ext>
            </p:extLst>
          </p:nvPr>
        </p:nvGraphicFramePr>
        <p:xfrm>
          <a:off x="3124201" y="1747470"/>
          <a:ext cx="5867400" cy="172434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21/1941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Pei Zhou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 on Measurement Setup ID Setting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taxonomy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21/1949</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00FF"/>
                          </a:solidFill>
                        </a:rPr>
                        <a:t>Claudio da Silva (Meta Platforms, Inc.)</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Need for an MLME SAP Interface for WLAN Sensing</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45</a:t>
                      </a:r>
                      <a:r>
                        <a:rPr lang="en-US" altLang="zh-CN" sz="900" kern="1200" baseline="0" dirty="0" smtClean="0">
                          <a:solidFill>
                            <a:srgbClr val="0000FF"/>
                          </a:solidFill>
                          <a:latin typeface="+mn-lt"/>
                          <a:ea typeface="+mn-ea"/>
                          <a:cs typeface="+mn-cs"/>
                        </a:rPr>
                        <a:t> mins</a:t>
                      </a:r>
                      <a:endParaRPr lang="en-US" altLang="zh-CN" sz="900" kern="1200" dirty="0" smtClean="0">
                        <a:solidFill>
                          <a:srgbClr val="0000FF"/>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21/1288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a:t>
                      </a:r>
                      <a:r>
                        <a:rPr lang="en-US" altLang="zh-CN" sz="900" kern="1200" baseline="0" dirty="0" smtClean="0">
                          <a:solidFill>
                            <a:srgbClr val="00B050"/>
                          </a:solidFill>
                          <a:latin typeface="+mn-lt"/>
                          <a:ea typeface="+mn-ea"/>
                          <a:cs typeface="+mn-cs"/>
                        </a:rPr>
                        <a:t> Truncated Power Delay Profile - follow 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21/1828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Chaoming Luo (OPPO)</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SP: Measurement setup frame formats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8665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25</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r>
              <a:rPr lang="en-US" altLang="en-US" sz="1600" dirty="0" smtClean="0"/>
              <a:t>Motion (</a:t>
            </a:r>
            <a:r>
              <a:rPr lang="en-US" altLang="en-US" sz="1600" dirty="0" smtClean="0">
                <a:solidFill>
                  <a:srgbClr val="0000FF"/>
                </a:solidFill>
              </a:rPr>
              <a:t>38-40</a:t>
            </a:r>
            <a:r>
              <a:rPr lang="en-US" altLang="en-US" sz="1600" dirty="0" smtClean="0"/>
              <a:t>)</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6249169"/>
              </p:ext>
            </p:extLst>
          </p:nvPr>
        </p:nvGraphicFramePr>
        <p:xfrm>
          <a:off x="3124201" y="1747470"/>
          <a:ext cx="5867400" cy="120546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21/1949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Need for an MLME SAP Interface for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10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Measurement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21/2015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DMG-Sensing-procedure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28</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29</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a:t>
            </a:r>
            <a:r>
              <a:rPr lang="en-US" altLang="zh-CN" sz="1400" dirty="0">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rgbClr val="FF0000"/>
                </a:solidFill>
                <a:cs typeface="Times New Roman" panose="02020603050405020304" pitchFamily="18" charset="0"/>
              </a:rPr>
              <a:t>January       3  (Monday),  9am - 11:00am ET	</a:t>
            </a:r>
            <a:r>
              <a:rPr lang="en-US" altLang="zh-CN" sz="1400" dirty="0">
                <a:solidFill>
                  <a:srgbClr val="FF0000"/>
                </a:solidFill>
                <a:cs typeface="Times New Roman" panose="02020603050405020304" pitchFamily="18" charset="0"/>
              </a:rPr>
              <a: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a:t>
            </a:r>
            <a:r>
              <a:rPr lang="en-US" altLang="zh-CN" sz="1200" dirty="0" smtClean="0"/>
              <a:t>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endParaRPr lang="en-US" altLang="zh-CN" sz="1400" dirty="0" smtClean="0"/>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a:t>
            </a:r>
            <a:r>
              <a:rPr lang="en-US" altLang="zh-CN" sz="1800" b="1" kern="0" dirty="0"/>
              <a:t>: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92023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97623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report method for 2D, 3D and 4D filtered maps, for DMG/EDMG.</a:t>
            </a:r>
          </a:p>
          <a:p>
            <a:pPr lvl="1"/>
            <a:r>
              <a:rPr lang="en-US" altLang="zh-CN" sz="1400" dirty="0" smtClean="0"/>
              <a:t>This </a:t>
            </a:r>
            <a:r>
              <a:rPr lang="en-US" altLang="zh-CN" sz="1400" dirty="0"/>
              <a:t>report method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7N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46856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report method for targets, for DMG/EDMG.</a:t>
            </a:r>
          </a:p>
          <a:p>
            <a:pPr marL="457200" lvl="1" indent="0">
              <a:buNone/>
            </a:pPr>
            <a:r>
              <a:rPr lang="en-US" altLang="zh-CN" sz="1600" dirty="0" smtClean="0"/>
              <a:t>	(“</a:t>
            </a:r>
            <a:r>
              <a:rPr lang="en-US" altLang="zh-CN" sz="1600" dirty="0"/>
              <a:t>Target” is a detected object)</a:t>
            </a:r>
          </a:p>
          <a:p>
            <a:pPr lvl="1"/>
            <a:r>
              <a:rPr lang="en-US" altLang="zh-CN" sz="1600" dirty="0" smtClean="0"/>
              <a:t>This </a:t>
            </a:r>
            <a:r>
              <a:rPr lang="en-US" altLang="zh-CN" sz="1600" dirty="0"/>
              <a:t>report method is an optional feature.</a:t>
            </a:r>
          </a:p>
          <a:p>
            <a:pPr lvl="1"/>
            <a:r>
              <a:rPr lang="en-US" altLang="zh-CN" sz="1600" dirty="0" smtClean="0"/>
              <a:t>The </a:t>
            </a:r>
            <a:r>
              <a:rPr lang="en-US" altLang="zh-CN" sz="1600" dirty="0"/>
              <a:t>details of the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8N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798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278224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895019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147793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57193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62259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31584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114027</TotalTime>
  <Words>5405</Words>
  <Application>Microsoft Office PowerPoint</Application>
  <PresentationFormat>全屏显示(4:3)</PresentationFormat>
  <Paragraphs>1277</Paragraphs>
  <Slides>42</Slides>
  <Notes>42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42</vt:i4>
      </vt:variant>
    </vt:vector>
  </HeadingPairs>
  <TitlesOfParts>
    <vt:vector size="52"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4871</cp:revision>
  <cp:lastPrinted>2014-11-04T15:04:57Z</cp:lastPrinted>
  <dcterms:created xsi:type="dcterms:W3CDTF">2007-04-17T18:10:23Z</dcterms:created>
  <dcterms:modified xsi:type="dcterms:W3CDTF">2021-12-21T15:48:29Z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1639665048</vt:lpwstr>
  </property>
</Properties>
</file>