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83" r:id="rId17"/>
    <p:sldId id="884" r:id="rId18"/>
    <p:sldId id="886" r:id="rId19"/>
    <p:sldId id="885" r:id="rId20"/>
    <p:sldId id="887" r:id="rId21"/>
    <p:sldId id="889" r:id="rId22"/>
    <p:sldId id="870" r:id="rId23"/>
    <p:sldId id="875" r:id="rId24"/>
    <p:sldId id="874" r:id="rId25"/>
    <p:sldId id="882" r:id="rId26"/>
    <p:sldId id="888"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6424" autoAdjust="0"/>
  </p:normalViewPr>
  <p:slideViewPr>
    <p:cSldViewPr>
      <p:cViewPr varScale="1">
        <p:scale>
          <a:sx n="108" d="100"/>
          <a:sy n="108" d="100"/>
        </p:scale>
        <p:origin x="124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43"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4025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0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727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6474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2086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6173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43640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24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802.11-21/1883r7</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smtClean="0">
                <a:solidFill>
                  <a:srgbClr val="0000FF"/>
                </a:solidFill>
              </a:rPr>
              <a:t>November-December</a:t>
            </a:r>
            <a:r>
              <a:rPr lang="en-US" altLang="en-US" dirty="0" smtClean="0"/>
              <a:t> 2021</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2021-11-16</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418017"/>
              </p:ext>
            </p:extLst>
          </p:nvPr>
        </p:nvGraphicFramePr>
        <p:xfrm>
          <a:off x="3124201" y="1747470"/>
          <a:ext cx="5867400" cy="3662730"/>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21/1754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Rojan Chitrakar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Legacy Support in 11bf</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21/1745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Rajat </a:t>
                      </a:r>
                      <a:r>
                        <a:rPr lang="en-US" altLang="zh-CN" sz="900" kern="1200" dirty="0" err="1" smtClean="0">
                          <a:solidFill>
                            <a:srgbClr val="00B050"/>
                          </a:solidFill>
                          <a:latin typeface="+mn-lt"/>
                          <a:ea typeface="+mn-ea"/>
                          <a:cs typeface="+mn-cs"/>
                        </a:rPr>
                        <a:t>Pushkarna</a:t>
                      </a:r>
                      <a:r>
                        <a:rPr lang="en-US" altLang="zh-CN" sz="900" kern="1200" dirty="0" smtClean="0">
                          <a:solidFill>
                            <a:srgbClr val="00B050"/>
                          </a:solidFill>
                          <a:latin typeface="+mn-lt"/>
                          <a:ea typeface="+mn-ea"/>
                          <a:cs typeface="+mn-cs"/>
                        </a:rPr>
                        <a:t>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Opportunistic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21/1799</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Assaf Kasher </a:t>
                      </a:r>
                      <a:r>
                        <a:rPr lang="en-US" altLang="zh-CN" sz="900" dirty="0" smtClean="0">
                          <a:solidFill>
                            <a:srgbClr val="FFC000"/>
                          </a:solidFill>
                        </a:rPr>
                        <a:t>(Qualcomm)</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DMG </a:t>
                      </a:r>
                      <a:r>
                        <a:rPr lang="en-US" altLang="zh-CN" sz="900" kern="1200" dirty="0" err="1" smtClean="0">
                          <a:solidFill>
                            <a:srgbClr val="FFC000"/>
                          </a:solidFill>
                          <a:latin typeface="+mn-lt"/>
                          <a:ea typeface="+mn-ea"/>
                          <a:cs typeface="+mn-cs"/>
                        </a:rPr>
                        <a:t>bistatic</a:t>
                      </a:r>
                      <a:r>
                        <a:rPr lang="en-US" altLang="zh-CN" sz="900" kern="1200" dirty="0" smtClean="0">
                          <a:solidFill>
                            <a:srgbClr val="FFC000"/>
                          </a:solidFill>
                          <a:latin typeface="+mn-lt"/>
                          <a:ea typeface="+mn-ea"/>
                          <a:cs typeface="+mn-cs"/>
                        </a:rPr>
                        <a:t> radar</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21/1801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Alecsander Eitan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Imaging Radar</a:t>
                      </a:r>
                      <a:r>
                        <a:rPr lang="en-US" altLang="zh-CN" sz="900" kern="1200" baseline="0" dirty="0" smtClean="0">
                          <a:solidFill>
                            <a:schemeClr val="tx1"/>
                          </a:solidFill>
                          <a:latin typeface="+mn-lt"/>
                          <a:ea typeface="+mn-ea"/>
                          <a:cs typeface="+mn-cs"/>
                        </a:rPr>
                        <a:t> </a:t>
                      </a:r>
                      <a:r>
                        <a:rPr lang="en-US" altLang="zh-CN" sz="900" kern="1200" dirty="0" smtClean="0">
                          <a:solidFill>
                            <a:schemeClr val="tx1"/>
                          </a:solidFill>
                          <a:latin typeface="+mn-lt"/>
                          <a:ea typeface="+mn-ea"/>
                          <a:cs typeface="+mn-cs"/>
                        </a:rPr>
                        <a:t>data report </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21/1828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chemeClr val="tx1"/>
                          </a:solidFill>
                          <a:latin typeface="+mn-lt"/>
                          <a:ea typeface="+mn-ea"/>
                          <a:cs typeface="+mn-cs"/>
                        </a:rPr>
                        <a:t>Mesurement</a:t>
                      </a:r>
                      <a:r>
                        <a:rPr lang="en-US" altLang="zh-CN" sz="900" kern="1200" dirty="0" smtClean="0">
                          <a:solidFill>
                            <a:schemeClr val="tx1"/>
                          </a:solidFill>
                          <a:latin typeface="+mn-lt"/>
                          <a:ea typeface="+mn-ea"/>
                          <a:cs typeface="+mn-cs"/>
                        </a:rPr>
                        <a:t> setup frame formats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13479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833774236"/>
              </p:ext>
            </p:extLst>
          </p:nvPr>
        </p:nvGraphicFramePr>
        <p:xfrm>
          <a:off x="3124201" y="1747470"/>
          <a:ext cx="5867400" cy="3316806"/>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21/1799</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a:t>
                      </a:r>
                      <a:r>
                        <a:rPr lang="en-US" altLang="zh-CN" sz="900" kern="1200" dirty="0" err="1" smtClean="0">
                          <a:solidFill>
                            <a:srgbClr val="00B050"/>
                          </a:solidFill>
                          <a:latin typeface="+mn-lt"/>
                          <a:ea typeface="+mn-ea"/>
                          <a:cs typeface="+mn-cs"/>
                        </a:rPr>
                        <a:t>bistatic</a:t>
                      </a:r>
                      <a:r>
                        <a:rPr lang="en-US" altLang="zh-CN" sz="900" kern="1200" dirty="0" smtClean="0">
                          <a:solidFill>
                            <a:srgbClr val="00B050"/>
                          </a:solidFill>
                          <a:latin typeface="+mn-lt"/>
                          <a:ea typeface="+mn-ea"/>
                          <a:cs typeface="+mn-cs"/>
                        </a:rPr>
                        <a:t> radar</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21/1801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Alecsander Eitan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Imaging Radar</a:t>
                      </a:r>
                      <a:r>
                        <a:rPr lang="en-US" altLang="zh-CN" sz="900" kern="1200" baseline="0" dirty="0" smtClean="0">
                          <a:solidFill>
                            <a:srgbClr val="00B050"/>
                          </a:solidFill>
                          <a:latin typeface="+mn-lt"/>
                          <a:ea typeface="+mn-ea"/>
                          <a:cs typeface="+mn-cs"/>
                        </a:rPr>
                        <a:t> </a:t>
                      </a:r>
                      <a:r>
                        <a:rPr lang="en-US" altLang="zh-CN" sz="900" kern="1200" dirty="0" smtClean="0">
                          <a:solidFill>
                            <a:srgbClr val="00B050"/>
                          </a:solidFill>
                          <a:latin typeface="+mn-lt"/>
                          <a:ea typeface="+mn-ea"/>
                          <a:cs typeface="+mn-cs"/>
                        </a:rPr>
                        <a:t>data report </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21/1828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FFC000"/>
                          </a:solidFill>
                          <a:latin typeface="+mn-lt"/>
                          <a:ea typeface="+mn-ea"/>
                          <a:cs typeface="+mn-cs"/>
                        </a:rPr>
                        <a:t>Mesurement</a:t>
                      </a:r>
                      <a:r>
                        <a:rPr lang="en-US" altLang="zh-CN" sz="900" kern="1200" dirty="0" smtClean="0">
                          <a:solidFill>
                            <a:srgbClr val="FFC000"/>
                          </a:solidFill>
                          <a:latin typeface="+mn-lt"/>
                          <a:ea typeface="+mn-ea"/>
                          <a:cs typeface="+mn-cs"/>
                        </a:rPr>
                        <a:t> setup frame formats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25686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009618482"/>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21/1828</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00B050"/>
                          </a:solidFill>
                          <a:latin typeface="+mn-lt"/>
                          <a:ea typeface="+mn-ea"/>
                          <a:cs typeface="+mn-cs"/>
                        </a:rPr>
                        <a:t>Mesurement</a:t>
                      </a:r>
                      <a:r>
                        <a:rPr lang="en-US" altLang="zh-CN" sz="900" kern="1200" dirty="0" smtClean="0">
                          <a:solidFill>
                            <a:srgbClr val="00B050"/>
                          </a:solidFill>
                          <a:latin typeface="+mn-lt"/>
                          <a:ea typeface="+mn-ea"/>
                          <a:cs typeface="+mn-cs"/>
                        </a:rPr>
                        <a:t> setup frame formats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Christian Berger (NXP)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Non-TB Measurement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21/1602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Chris Beg (Cognitive Systems)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OFDMA Measurement Discussion</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Claudio da Silva (Facebook)</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Enhancing Client-based Sensing: Sensing by Proxy</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21/1896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Junghoon Suh (Huawei)</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NDPA for Sensing</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8230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19</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30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45745181"/>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21/1865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DMG-Multi-Static-PPDU-</a:t>
                      </a:r>
                      <a:r>
                        <a:rPr lang="en-US" altLang="zh-CN" sz="900" kern="1200" dirty="0" err="1" smtClean="0">
                          <a:solidFill>
                            <a:srgbClr val="00B050"/>
                          </a:solidFill>
                          <a:latin typeface="+mn-lt"/>
                          <a:ea typeface="+mn-ea"/>
                          <a:cs typeface="+mn-cs"/>
                        </a:rPr>
                        <a:t>structue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Junghoon Suh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NDPA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21/1596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Discussion on one-to-one sensing measurement 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7875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November 22, 23, 29, 30, December 6, 7, 13, 14, 20, 21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20</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20869295"/>
              </p:ext>
            </p:extLst>
          </p:nvPr>
        </p:nvGraphicFramePr>
        <p:xfrm>
          <a:off x="3124201" y="1747470"/>
          <a:ext cx="5867400" cy="397285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21/1904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Local Reporting of Sensing Measurement</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21/1905</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Threshold-based 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Precision Control for Local Reporting of Sensing Measurements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Buffering of Sensing Measurements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21/1909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Selection of Nonlocal Reporting and Local Reporting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45</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21/1910</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Measurement Instance Sharing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Time Stamping Measurement Results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45</a:t>
                      </a:r>
                      <a:r>
                        <a:rPr lang="en-US" altLang="zh-CN" sz="900" kern="1200" baseline="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6223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21</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697229139"/>
              </p:ext>
            </p:extLst>
          </p:nvPr>
        </p:nvGraphicFramePr>
        <p:xfrm>
          <a:off x="3124201" y="1747470"/>
          <a:ext cx="5867400" cy="2935080"/>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Time Stamping Measurement Results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45</a:t>
                      </a:r>
                      <a:r>
                        <a:rPr lang="en-US" altLang="zh-CN" sz="900" kern="1200" baseline="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925401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22</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smtClean="0"/>
              <a:t>(</a:t>
            </a:r>
            <a:r>
              <a:rPr lang="en-US" altLang="zh-CN" sz="2800" smtClean="0">
                <a:solidFill>
                  <a:srgbClr val="FF0000"/>
                </a:solidFill>
              </a:rPr>
              <a:t>Updated</a:t>
            </a:r>
            <a:r>
              <a:rPr lang="en-US" altLang="zh-CN" sz="280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a:t>
            </a:r>
            <a:endParaRPr lang="en-US" altLang="zh-CN" sz="2400" i="1" dirty="0">
              <a:solidFill>
                <a:srgbClr val="FF0000"/>
              </a:solidFill>
            </a:endParaRP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23</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24</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25</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November 22  (Monday),  9am - 11:00am ET		November 23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November 29  (Monday),  9am - 11:00am ET 		November 30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December   6  (Monday),  9am - 11:00am ET</a:t>
            </a:r>
            <a:r>
              <a:rPr lang="en-US" altLang="zh-CN" sz="1400" dirty="0" smtClean="0">
                <a:solidFill>
                  <a:srgbClr val="FF0000"/>
                </a:solidFill>
                <a:cs typeface="Times New Roman" panose="02020603050405020304" pitchFamily="18" charset="0"/>
              </a:rPr>
              <a:t> 		December   7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0000"/>
                </a:solidFill>
                <a:cs typeface="Times New Roman" panose="02020603050405020304" pitchFamily="18" charset="0"/>
              </a:rPr>
              <a:t>December </a:t>
            </a:r>
            <a:r>
              <a:rPr lang="en-US" altLang="zh-CN" sz="1400" dirty="0">
                <a:solidFill>
                  <a:srgbClr val="FF0000"/>
                </a:solidFill>
                <a:cs typeface="Times New Roman" panose="02020603050405020304" pitchFamily="18" charset="0"/>
              </a:rPr>
              <a:t>13  (Monday),  9am - 11:00am ET 		December 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20  (Monday),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3  (Monday),  9am - 11:00am ET		January       4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10  (Monday),  9am - 11:00am ET 		January     11   (Tuesday),  9am - 11:00am ET	</a:t>
            </a:r>
            <a:endParaRPr lang="en-US" altLang="zh-CN" sz="1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 (December  </a:t>
            </a:r>
            <a:r>
              <a:rPr lang="en-US" altLang="zh-CN" sz="4000" dirty="0" smtClean="0"/>
              <a:t>21)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76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Move </a:t>
            </a:r>
            <a:r>
              <a:rPr lang="en-US" altLang="zh-CN" sz="1800" b="1" kern="0" dirty="0"/>
              <a:t>to add the following to the </a:t>
            </a:r>
            <a:r>
              <a:rPr lang="en-US" altLang="zh-CN" sz="1800" b="1" kern="0" dirty="0" err="1"/>
              <a:t>TGbf</a:t>
            </a:r>
            <a:r>
              <a:rPr lang="en-US" altLang="zh-CN" sz="1800" b="1" kern="0" dirty="0"/>
              <a:t> SFD:</a:t>
            </a:r>
          </a:p>
          <a:p>
            <a:pPr marL="0" indent="0">
              <a:buNone/>
            </a:pPr>
            <a:endParaRPr lang="en-US" altLang="zh-CN" sz="1400" dirty="0" smtClean="0"/>
          </a:p>
          <a:p>
            <a:pPr marL="0" indent="0">
              <a:buNone/>
            </a:pPr>
            <a:r>
              <a:rPr lang="en-US" altLang="zh-CN" sz="1400" dirty="0" smtClean="0"/>
              <a:t>An optional sensing by proxy (SBP) procedure is defined in which:</a:t>
            </a:r>
            <a:endParaRPr lang="zh-CN" altLang="zh-CN" sz="1400" dirty="0" smtClean="0"/>
          </a:p>
          <a:p>
            <a:pPr lvl="0"/>
            <a:r>
              <a:rPr lang="en-US" altLang="zh-CN" sz="1400" dirty="0" smtClean="0"/>
              <a:t>An “SBP request” consists of a non-AP STA sending an SBP Request frame to an SBP-capable AP STA.</a:t>
            </a:r>
            <a:endParaRPr lang="zh-CN" altLang="zh-CN" sz="1400" dirty="0" smtClean="0"/>
          </a:p>
          <a:p>
            <a:pPr lvl="1"/>
            <a:r>
              <a:rPr lang="en-US" altLang="zh-CN" sz="1200" dirty="0" smtClean="0"/>
              <a:t>An STA that sends an SBP Request frame to invoke SBP (and, as a result, WLAN sensing) is denoted by “SBP requesting STA”.</a:t>
            </a:r>
          </a:p>
          <a:p>
            <a:pPr lvl="1"/>
            <a:r>
              <a:rPr lang="en-US" altLang="zh-CN" sz="1200" dirty="0" smtClean="0"/>
              <a:t>The </a:t>
            </a:r>
            <a:r>
              <a:rPr lang="en-US" altLang="zh-CN" sz="1200" dirty="0"/>
              <a:t>format and contents of the SBP Request frame are </a:t>
            </a:r>
            <a:r>
              <a:rPr lang="en-US" altLang="zh-CN" sz="1200" dirty="0" smtClean="0"/>
              <a:t>TBD.</a:t>
            </a:r>
            <a:endParaRPr lang="zh-CN" altLang="zh-CN" sz="1200" dirty="0"/>
          </a:p>
          <a:p>
            <a:pPr lvl="0"/>
            <a:r>
              <a:rPr lang="en-US" altLang="zh-CN" sz="1400" dirty="0" smtClean="0"/>
              <a:t>An </a:t>
            </a:r>
            <a:r>
              <a:rPr lang="en-US" altLang="zh-CN" sz="1400" dirty="0"/>
              <a:t>AP STA that receives an SBP request shall send to the SBP requesting STA an SBP Response frame to accept or reject the request. </a:t>
            </a:r>
            <a:endParaRPr lang="zh-CN" altLang="zh-CN" sz="1400" dirty="0"/>
          </a:p>
          <a:p>
            <a:pPr lvl="1"/>
            <a:r>
              <a:rPr lang="en-US" altLang="zh-CN" sz="1200" dirty="0" smtClean="0"/>
              <a:t>The </a:t>
            </a:r>
            <a:r>
              <a:rPr lang="en-US" altLang="zh-CN" sz="1200" dirty="0"/>
              <a:t>format and contents of the SBP Response frame are TBD.</a:t>
            </a:r>
            <a:endParaRPr lang="zh-CN" altLang="zh-CN" sz="1200" dirty="0"/>
          </a:p>
          <a:p>
            <a:pPr lvl="0"/>
            <a:r>
              <a:rPr lang="en-US" altLang="zh-CN" sz="1400" dirty="0" smtClean="0"/>
              <a:t>An </a:t>
            </a:r>
            <a:r>
              <a:rPr lang="en-US" altLang="zh-CN" sz="1400" dirty="0"/>
              <a:t>AP STA that accepts an SBP request shall initiate a WLAN sensing procedure with one or more non-AP STAs using operational parameters derived from those indicated within the SBP Request frame.</a:t>
            </a:r>
          </a:p>
          <a:p>
            <a:pPr lvl="0"/>
            <a:r>
              <a:rPr lang="en-US" altLang="zh-CN" sz="1400" dirty="0" smtClean="0"/>
              <a:t>Measurement </a:t>
            </a:r>
            <a:r>
              <a:rPr lang="en-US" altLang="zh-CN" sz="1400" dirty="0"/>
              <a:t>results obtained in a WLAN sensing procedure resultant from an SBP request shall be reported to the SBP requesting </a:t>
            </a:r>
            <a:r>
              <a:rPr lang="en-US" altLang="zh-CN" sz="1400" dirty="0" smtClean="0"/>
              <a:t>STA.</a:t>
            </a:r>
          </a:p>
          <a:p>
            <a:pPr lvl="0"/>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 </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4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21/1692r4</a:t>
            </a:r>
            <a:endParaRPr lang="en-US" altLang="zh-CN" kern="0" dirty="0" smtClean="0"/>
          </a:p>
          <a:p>
            <a:pPr marL="628650" lvl="2">
              <a:buFont typeface="微软雅黑" panose="020B0503020204020204" pitchFamily="34" charset="-122"/>
              <a:buChar char="–"/>
              <a:defRPr/>
            </a:pPr>
            <a:r>
              <a:rPr lang="en-US" altLang="zh-CN" kern="0" dirty="0" smtClean="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0948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November 22, 23, 29, 30, December 6, 7, 13, 14, 20, </a:t>
            </a:r>
            <a:r>
              <a:rPr lang="da-DK" altLang="en-US" dirty="0" smtClean="0">
                <a:solidFill>
                  <a:srgbClr val="0000FF"/>
                </a:solidFill>
              </a:rPr>
              <a:t>21.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112275</TotalTime>
  <Words>3644</Words>
  <Application>Microsoft Office PowerPoint</Application>
  <PresentationFormat>全屏显示(4:3)</PresentationFormat>
  <Paragraphs>834</Paragraphs>
  <Slides>26</Slides>
  <Notes>26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26</vt:i4>
      </vt:variant>
    </vt:vector>
  </HeadingPairs>
  <TitlesOfParts>
    <vt:vector size="36" baseType="lpstr">
      <vt:lpstr>Monotype Sorts</vt:lpstr>
      <vt:lpstr>MS Gothic</vt:lpstr>
      <vt:lpstr>ＭＳ Ｐゴシック</vt:lpstr>
      <vt:lpstr>微软雅黑</vt:lpstr>
      <vt:lpstr>Arial</vt:lpstr>
      <vt:lpstr>Calibri</vt:lpstr>
      <vt:lpstr>Helvetica</vt:lpstr>
      <vt:lpstr>Times New Roman</vt:lpstr>
      <vt:lpstr>Wingdings</vt:lpstr>
      <vt:lpstr>802-11-Submission</vt:lpstr>
      <vt:lpstr>Task Group bf Meeting agenda, November-December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4838</cp:revision>
  <cp:lastPrinted>2014-11-04T15:04:57Z</cp:lastPrinted>
  <dcterms:created xsi:type="dcterms:W3CDTF">2007-04-17T18:10:23Z</dcterms:created>
  <dcterms:modified xsi:type="dcterms:W3CDTF">2021-12-07T06:54:07Z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(3)lEcUmNvy2PIfz1XcAqfmw1plin5sZIIuK+7oii38om8UVnupXG3zPVjeI98am9IK1n+RsAk/
0nsr2d8au7+H7GHusakob8MSa1xTWPYx/Wtnr9W1z9Zwp5pus2SQp+OngESvxa8Ib8Vu/SVc
OsuZX84eyIBPeCLF2uWVSYlKf6aEanTPLiqMNatL6vdzy74c0YJegjpZgG+LRrx6iJwZ8ATS
MT0nia+J+5C1WDc/mB</vt:lpwstr>
  </property>
  <property fmtid="{D5CDD505-2E9C-101B-9397-08002B2CF9AE}" pid="27" name="_2015_ms_pID_7253431">
    <vt:lpwstr>opJURZs1qhahgSeJQAvHsrQbR576xpHXCcpOYJuHfYwGs2fcOnwHym
0x5fyNRgiiaoxvPur/wDlvc0v0u2I7NEqt/whs6pDnwe3/QAIpxfV9rHfcfT7l6LgPaeRNpQ
BxQkicFOAkFRAy/QeuDdLiSlnVp8UceDtIB/VAM8b6TatjHypqF7YMyjw1glP+5ljlUr36jk
RQ6EWe2W/qyc6FgJchZyMddVtfqZEDTpbDV5</vt:lpwstr>
  </property>
  <property fmtid="{D5CDD505-2E9C-101B-9397-08002B2CF9AE}" pid="28" name="_2015_ms_pID_7253432">
    <vt:lpwstr>lQ==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