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83" r:id="rId17"/>
    <p:sldId id="884" r:id="rId18"/>
    <p:sldId id="885" r:id="rId19"/>
    <p:sldId id="870" r:id="rId20"/>
    <p:sldId id="875" r:id="rId21"/>
    <p:sldId id="874" r:id="rId22"/>
    <p:sldId id="882"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0"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09" autoAdjust="0"/>
    <p:restoredTop sz="96424" autoAdjust="0"/>
  </p:normalViewPr>
  <p:slideViewPr>
    <p:cSldViewPr>
      <p:cViewPr varScale="1">
        <p:scale>
          <a:sx n="108" d="100"/>
          <a:sy n="108" d="100"/>
        </p:scale>
        <p:origin x="1242"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 Id="rId43"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udio Da Silva" userId="1934ba45-2a66-4d12-ada7-d0d4ec66cbb2" providerId="ADAL" clId="{F586CAFB-37C2-49E0-BF5B-434DF33FB5EC}"/>
    <pc:docChg chg="custSel modSld">
      <pc:chgData name="Claudio Da Silva" userId="1934ba45-2a66-4d12-ada7-d0d4ec66cbb2" providerId="ADAL" clId="{F586CAFB-37C2-49E0-BF5B-434DF33FB5EC}" dt="2021-09-24T14:54:02.054" v="333" actId="20577"/>
      <pc:docMkLst>
        <pc:docMk/>
      </pc:docMkLst>
      <pc:sldChg chg="modSp mod">
        <pc:chgData name="Claudio Da Silva" userId="1934ba45-2a66-4d12-ada7-d0d4ec66cbb2" providerId="ADAL" clId="{F586CAFB-37C2-49E0-BF5B-434DF33FB5EC}" dt="2021-09-24T14:54:02.054" v="333" actId="20577"/>
        <pc:sldMkLst>
          <pc:docMk/>
          <pc:sldMk cId="2208787036" sldId="875"/>
        </pc:sldMkLst>
        <pc:spChg chg="mod">
          <ac:chgData name="Claudio Da Silva" userId="1934ba45-2a66-4d12-ada7-d0d4ec66cbb2" providerId="ADAL" clId="{F586CAFB-37C2-49E0-BF5B-434DF33FB5EC}" dt="2021-09-24T14:34:02.924" v="20" actId="6549"/>
          <ac:spMkLst>
            <pc:docMk/>
            <pc:sldMk cId="2208787036" sldId="875"/>
            <ac:spMk id="21507" creationId="{00000000-0000-0000-0000-000000000000}"/>
          </ac:spMkLst>
        </pc:spChg>
        <pc:spChg chg="mod">
          <ac:chgData name="Claudio Da Silva" userId="1934ba45-2a66-4d12-ada7-d0d4ec66cbb2" providerId="ADAL" clId="{F586CAFB-37C2-49E0-BF5B-434DF33FB5EC}" dt="2021-09-24T14:54:02.054" v="333" actId="20577"/>
          <ac:spMkLst>
            <pc:docMk/>
            <pc:sldMk cId="2208787036" sldId="875"/>
            <ac:spMk id="21508"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640257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101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864745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943640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450294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460533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71818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(Huawei)</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4989919" y="304026"/>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802.11-21/1883r2</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November </a:t>
            </a:r>
            <a:r>
              <a:rPr lang="en-US" altLang="en-US" sz="1800" b="1" dirty="0" smtClean="0"/>
              <a:t>2021</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B1A8072B-F843-426D-AC66-CF03E3771DB0}" type="slidenum">
              <a:rPr lang="en-US" altLang="en-US" sz="1200" b="0" smtClean="0"/>
              <a:pPr>
                <a:spcBef>
                  <a:spcPct val="0"/>
                </a:spcBef>
                <a:buFontTx/>
                <a:buNone/>
              </a:pPr>
              <a:t>1</a:t>
            </a:fld>
            <a:endParaRPr lang="en-US" altLang="en-US" sz="1200" b="0"/>
          </a:p>
        </p:txBody>
      </p:sp>
      <p:sp>
        <p:nvSpPr>
          <p:cNvPr id="4100" name="Rectangle 2"/>
          <p:cNvSpPr>
            <a:spLocks noGrp="1" noChangeArrowheads="1"/>
          </p:cNvSpPr>
          <p:nvPr>
            <p:ph type="title"/>
          </p:nvPr>
        </p:nvSpPr>
        <p:spPr>
          <a:xfrm>
            <a:off x="381000" y="914400"/>
            <a:ext cx="8686800" cy="1066800"/>
          </a:xfrm>
        </p:spPr>
        <p:txBody>
          <a:bodyPr/>
          <a:lstStyle/>
          <a:p>
            <a:r>
              <a:rPr lang="en-US" altLang="en-US" dirty="0"/>
              <a:t>Task Group </a:t>
            </a:r>
            <a:r>
              <a:rPr lang="en-US" altLang="zh-CN" dirty="0"/>
              <a:t>bf</a:t>
            </a:r>
            <a:r>
              <a:rPr lang="en-US" altLang="en-US" dirty="0"/>
              <a:t/>
            </a:r>
            <a:br>
              <a:rPr lang="en-US" altLang="en-US" dirty="0"/>
            </a:br>
            <a:r>
              <a:rPr lang="en-US" altLang="en-US" dirty="0"/>
              <a:t>Meeting agenda, </a:t>
            </a:r>
            <a:r>
              <a:rPr lang="en-US" altLang="en-US" dirty="0" smtClean="0">
                <a:solidFill>
                  <a:srgbClr val="0000FF"/>
                </a:solidFill>
              </a:rPr>
              <a:t>November-December</a:t>
            </a:r>
            <a:r>
              <a:rPr lang="en-US" altLang="en-US" dirty="0" smtClean="0"/>
              <a:t> 2021</a:t>
            </a:r>
            <a:endParaRPr lang="en-US" altLang="en-US" dirty="0"/>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2021-11-16</a:t>
            </a:r>
            <a:endParaRPr lang="en-US" altLang="en-US" sz="2000" b="0" dirty="0"/>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1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latin typeface="+mn-lt"/>
                          <a:ea typeface="Times New Roman"/>
                          <a:cs typeface="Arial"/>
                        </a:rPr>
                        <a:t>Tony Xiao Han</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10</a:t>
            </a:fld>
            <a:endParaRPr lang="en-GB" altLang="en-US" sz="1200" b="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11</a:t>
            </a:fld>
            <a:endParaRPr lang="en-GB" altLang="en-US" sz="1200" b="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12</a:t>
            </a:fld>
            <a:endParaRPr lang="en-GB" altLang="en-US" sz="1200" b="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smtClean="0"/>
              <a:pPr>
                <a:spcBef>
                  <a:spcPct val="0"/>
                </a:spcBef>
                <a:buFontTx/>
                <a:buNone/>
              </a:pPr>
              <a:t>13</a:t>
            </a:fld>
            <a:endParaRPr lang="en-GB" altLang="en-US" sz="1200" b="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smtClean="0"/>
              <a:pPr>
                <a:spcBef>
                  <a:spcPct val="0"/>
                </a:spcBef>
                <a:buFontTx/>
                <a:buNone/>
              </a:pPr>
              <a:t>14</a:t>
            </a:fld>
            <a:endParaRPr lang="en-GB" altLang="en-US" sz="1200" b="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smtClean="0"/>
              <a:pPr>
                <a:spcBef>
                  <a:spcPct val="0"/>
                </a:spcBef>
                <a:buFontTx/>
                <a:buNone/>
              </a:pPr>
              <a:t>15</a:t>
            </a:fld>
            <a:endParaRPr lang="en-US" altLang="en-US" sz="1200" b="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16</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November 22</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92418017"/>
              </p:ext>
            </p:extLst>
          </p:nvPr>
        </p:nvGraphicFramePr>
        <p:xfrm>
          <a:off x="3124201" y="1747470"/>
          <a:ext cx="5867400" cy="3662730"/>
        </p:xfrm>
        <a:graphic>
          <a:graphicData uri="http://schemas.openxmlformats.org/drawingml/2006/table">
            <a:tbl>
              <a:tblPr firstRow="1" bandRow="1">
                <a:tableStyleId>{C4B1156A-380E-4F78-BDF5-A606A8083BF9}</a:tableStyleId>
              </a:tblPr>
              <a:tblGrid>
                <a:gridCol w="617621">
                  <a:extLst>
                    <a:ext uri="{9D8B030D-6E8A-4147-A177-3AD203B41FA5}">
                      <a16:colId xmlns="" xmlns:a16="http://schemas.microsoft.com/office/drawing/2014/main" val="20000"/>
                    </a:ext>
                  </a:extLst>
                </a:gridCol>
                <a:gridCol w="1515978">
                  <a:extLst>
                    <a:ext uri="{9D8B030D-6E8A-4147-A177-3AD203B41FA5}">
                      <a16:colId xmlns="" xmlns:a16="http://schemas.microsoft.com/office/drawing/2014/main" val="20001"/>
                    </a:ext>
                  </a:extLst>
                </a:gridCol>
                <a:gridCol w="3048000">
                  <a:extLst>
                    <a:ext uri="{9D8B030D-6E8A-4147-A177-3AD203B41FA5}">
                      <a16:colId xmlns="" xmlns:a16="http://schemas.microsoft.com/office/drawing/2014/main" val="20002"/>
                    </a:ext>
                  </a:extLst>
                </a:gridCol>
                <a:gridCol w="685801">
                  <a:extLst>
                    <a:ext uri="{9D8B030D-6E8A-4147-A177-3AD203B41FA5}">
                      <a16:colId xmlns="" xmlns:a16="http://schemas.microsoft.com/office/drawing/2014/main"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21/1754</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Rojan Chitrakar (Panasonic)</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Legacy Support in 11bf</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extLst>
                  <a:ext uri="{0D108BD9-81ED-4DB2-BD59-A6C34878D82A}">
                    <a16:rowId xmlns="" xmlns:a16="http://schemas.microsoft.com/office/drawing/2014/main" val="10005"/>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21/1745</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Rajat </a:t>
                      </a:r>
                      <a:r>
                        <a:rPr lang="en-US" altLang="zh-CN" sz="900" kern="1200" dirty="0" err="1" smtClean="0">
                          <a:solidFill>
                            <a:srgbClr val="00B050"/>
                          </a:solidFill>
                          <a:latin typeface="+mn-lt"/>
                          <a:ea typeface="+mn-ea"/>
                          <a:cs typeface="+mn-cs"/>
                        </a:rPr>
                        <a:t>Pushkarna</a:t>
                      </a:r>
                      <a:r>
                        <a:rPr lang="en-US" altLang="zh-CN" sz="900" kern="1200" dirty="0" smtClean="0">
                          <a:solidFill>
                            <a:srgbClr val="00B050"/>
                          </a:solidFill>
                          <a:latin typeface="+mn-lt"/>
                          <a:ea typeface="+mn-ea"/>
                          <a:cs typeface="+mn-cs"/>
                        </a:rPr>
                        <a:t> (Panasonic)</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Opportunistic WLAN Sensing</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21/1792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Christian Berger (NXP)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Measurement for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21/1799</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Assaf Kasher </a:t>
                      </a:r>
                      <a:r>
                        <a:rPr lang="en-US" altLang="zh-CN" sz="900" dirty="0" smtClean="0">
                          <a:solidFill>
                            <a:srgbClr val="FFC000"/>
                          </a:solidFill>
                        </a:rPr>
                        <a:t>(Qualcomm)</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DMG </a:t>
                      </a:r>
                      <a:r>
                        <a:rPr lang="en-US" altLang="zh-CN" sz="900" kern="1200" dirty="0" err="1" smtClean="0">
                          <a:solidFill>
                            <a:srgbClr val="FFC000"/>
                          </a:solidFill>
                          <a:latin typeface="+mn-lt"/>
                          <a:ea typeface="+mn-ea"/>
                          <a:cs typeface="+mn-cs"/>
                        </a:rPr>
                        <a:t>bistatic</a:t>
                      </a:r>
                      <a:r>
                        <a:rPr lang="en-US" altLang="zh-CN" sz="900" kern="1200" dirty="0" smtClean="0">
                          <a:solidFill>
                            <a:srgbClr val="FFC000"/>
                          </a:solidFill>
                          <a:latin typeface="+mn-lt"/>
                          <a:ea typeface="+mn-ea"/>
                          <a:cs typeface="+mn-cs"/>
                        </a:rPr>
                        <a:t> radar</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a:t>
                      </a:r>
                      <a:r>
                        <a:rPr lang="en-US" altLang="zh-CN" sz="900" kern="1200" baseline="0" dirty="0" smtClean="0">
                          <a:solidFill>
                            <a:srgbClr val="FFC000"/>
                          </a:solidFill>
                          <a:latin typeface="+mn-lt"/>
                          <a:ea typeface="+mn-ea"/>
                          <a:cs typeface="+mn-cs"/>
                        </a:rPr>
                        <a:t> mins</a:t>
                      </a:r>
                      <a:endParaRPr lang="en-US" altLang="zh-CN" sz="900" kern="1200" dirty="0" smtClean="0">
                        <a:solidFill>
                          <a:srgbClr val="FFC00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21/1801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Alecsander Eitan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Imaging Radar</a:t>
                      </a:r>
                      <a:r>
                        <a:rPr lang="en-US" altLang="zh-CN" sz="900" kern="1200" baseline="0" dirty="0" smtClean="0">
                          <a:solidFill>
                            <a:schemeClr val="tx1"/>
                          </a:solidFill>
                          <a:latin typeface="+mn-lt"/>
                          <a:ea typeface="+mn-ea"/>
                          <a:cs typeface="+mn-cs"/>
                        </a:rPr>
                        <a:t> </a:t>
                      </a:r>
                      <a:r>
                        <a:rPr lang="en-US" altLang="zh-CN" sz="900" kern="1200" dirty="0" smtClean="0">
                          <a:solidFill>
                            <a:schemeClr val="tx1"/>
                          </a:solidFill>
                          <a:latin typeface="+mn-lt"/>
                          <a:ea typeface="+mn-ea"/>
                          <a:cs typeface="+mn-cs"/>
                        </a:rPr>
                        <a:t>data report </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21/1828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err="1" smtClean="0">
                          <a:solidFill>
                            <a:schemeClr val="tx1"/>
                          </a:solidFill>
                          <a:latin typeface="+mn-lt"/>
                          <a:ea typeface="+mn-ea"/>
                          <a:cs typeface="+mn-cs"/>
                        </a:rPr>
                        <a:t>Mesurement</a:t>
                      </a:r>
                      <a:r>
                        <a:rPr lang="en-US" altLang="zh-CN" sz="900" kern="1200" dirty="0" smtClean="0">
                          <a:solidFill>
                            <a:schemeClr val="tx1"/>
                          </a:solidFill>
                          <a:latin typeface="+mn-lt"/>
                          <a:ea typeface="+mn-ea"/>
                          <a:cs typeface="+mn-cs"/>
                        </a:rPr>
                        <a:t> setup frame formats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21/1865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Assaf Kasher </a:t>
                      </a:r>
                      <a:r>
                        <a:rPr lang="en-US" altLang="zh-CN" sz="900" dirty="0" smtClean="0">
                          <a:solidFill>
                            <a:schemeClr val="tx1"/>
                          </a:solidFill>
                        </a:rPr>
                        <a:t>(Qualcomm)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DMG-Multi-Static-PPDU-</a:t>
                      </a:r>
                      <a:r>
                        <a:rPr lang="en-US" altLang="zh-CN" sz="900" kern="1200" dirty="0" err="1" smtClean="0">
                          <a:solidFill>
                            <a:schemeClr val="tx1"/>
                          </a:solidFill>
                          <a:latin typeface="+mn-lt"/>
                          <a:ea typeface="+mn-ea"/>
                          <a:cs typeface="+mn-cs"/>
                        </a:rPr>
                        <a:t>structue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21/1602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Chris Beg (Cognitive Systems)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OFDMA Measurement Discussion</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21/1692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Claudio da Silva (Facebook)</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Enhancing Client-based Sensing: Sensing by Proxy</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21/1896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Junghoon Suh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NDPA for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21/1596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Discussion on one-to-one sensing measurement 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21/1905</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Threshold-based 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Precision Control for Local Reporting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Buffering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Selection of Nonlocal Reporting and Local Reporting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 Instance Sharing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Rui</a:t>
                      </a:r>
                      <a:r>
                        <a:rPr lang="en-US" altLang="zh-CN" sz="900" dirty="0" smtClean="0">
                          <a:solidFill>
                            <a:schemeClr val="tx1"/>
                          </a:solidFill>
                        </a:rPr>
                        <a:t> Du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Coordination among multiple monostatic radars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21/1433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Cheng Chen (Intel)</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sensing measurement (SP)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5134793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17</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November 23</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833774236"/>
              </p:ext>
            </p:extLst>
          </p:nvPr>
        </p:nvGraphicFramePr>
        <p:xfrm>
          <a:off x="3124201" y="1747470"/>
          <a:ext cx="5867400" cy="3316806"/>
        </p:xfrm>
        <a:graphic>
          <a:graphicData uri="http://schemas.openxmlformats.org/drawingml/2006/table">
            <a:tbl>
              <a:tblPr firstRow="1" bandRow="1">
                <a:tableStyleId>{C4B1156A-380E-4F78-BDF5-A606A8083BF9}</a:tableStyleId>
              </a:tblPr>
              <a:tblGrid>
                <a:gridCol w="617621">
                  <a:extLst>
                    <a:ext uri="{9D8B030D-6E8A-4147-A177-3AD203B41FA5}">
                      <a16:colId xmlns="" xmlns:a16="http://schemas.microsoft.com/office/drawing/2014/main" val="20000"/>
                    </a:ext>
                  </a:extLst>
                </a:gridCol>
                <a:gridCol w="1515978">
                  <a:extLst>
                    <a:ext uri="{9D8B030D-6E8A-4147-A177-3AD203B41FA5}">
                      <a16:colId xmlns="" xmlns:a16="http://schemas.microsoft.com/office/drawing/2014/main" val="20001"/>
                    </a:ext>
                  </a:extLst>
                </a:gridCol>
                <a:gridCol w="3048000">
                  <a:extLst>
                    <a:ext uri="{9D8B030D-6E8A-4147-A177-3AD203B41FA5}">
                      <a16:colId xmlns="" xmlns:a16="http://schemas.microsoft.com/office/drawing/2014/main" val="20002"/>
                    </a:ext>
                  </a:extLst>
                </a:gridCol>
                <a:gridCol w="685801">
                  <a:extLst>
                    <a:ext uri="{9D8B030D-6E8A-4147-A177-3AD203B41FA5}">
                      <a16:colId xmlns="" xmlns:a16="http://schemas.microsoft.com/office/drawing/2014/main"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21/1799</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Assaf Kasher </a:t>
                      </a:r>
                      <a:r>
                        <a:rPr lang="en-US" altLang="zh-CN" sz="900" dirty="0" smtClean="0">
                          <a:solidFill>
                            <a:srgbClr val="00B050"/>
                          </a:solidFill>
                        </a:rPr>
                        <a:t>(Qualcomm)</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DMG </a:t>
                      </a:r>
                      <a:r>
                        <a:rPr lang="en-US" altLang="zh-CN" sz="900" kern="1200" dirty="0" err="1" smtClean="0">
                          <a:solidFill>
                            <a:srgbClr val="00B050"/>
                          </a:solidFill>
                          <a:latin typeface="+mn-lt"/>
                          <a:ea typeface="+mn-ea"/>
                          <a:cs typeface="+mn-cs"/>
                        </a:rPr>
                        <a:t>bistatic</a:t>
                      </a:r>
                      <a:r>
                        <a:rPr lang="en-US" altLang="zh-CN" sz="900" kern="1200" dirty="0" smtClean="0">
                          <a:solidFill>
                            <a:srgbClr val="00B050"/>
                          </a:solidFill>
                          <a:latin typeface="+mn-lt"/>
                          <a:ea typeface="+mn-ea"/>
                          <a:cs typeface="+mn-cs"/>
                        </a:rPr>
                        <a:t> radar</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05"/>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21/1792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Christian Berger (NXP)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Measurement for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21/1801</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Alecsander Eitan (Qualcomm)</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Imaging Radar</a:t>
                      </a:r>
                      <a:r>
                        <a:rPr lang="en-US" altLang="zh-CN" sz="900" kern="1200" baseline="0" dirty="0" smtClean="0">
                          <a:solidFill>
                            <a:srgbClr val="00B050"/>
                          </a:solidFill>
                          <a:latin typeface="+mn-lt"/>
                          <a:ea typeface="+mn-ea"/>
                          <a:cs typeface="+mn-cs"/>
                        </a:rPr>
                        <a:t> </a:t>
                      </a:r>
                      <a:r>
                        <a:rPr lang="en-US" altLang="zh-CN" sz="900" kern="1200" dirty="0" smtClean="0">
                          <a:solidFill>
                            <a:srgbClr val="00B050"/>
                          </a:solidFill>
                          <a:latin typeface="+mn-lt"/>
                          <a:ea typeface="+mn-ea"/>
                          <a:cs typeface="+mn-cs"/>
                        </a:rPr>
                        <a:t>data report </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21/1828</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Chaoming Luo (OPPO)</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err="1" smtClean="0">
                          <a:solidFill>
                            <a:srgbClr val="FFC000"/>
                          </a:solidFill>
                          <a:latin typeface="+mn-lt"/>
                          <a:ea typeface="+mn-ea"/>
                          <a:cs typeface="+mn-cs"/>
                        </a:rPr>
                        <a:t>Mesurement</a:t>
                      </a:r>
                      <a:r>
                        <a:rPr lang="en-US" altLang="zh-CN" sz="900" kern="1200" dirty="0" smtClean="0">
                          <a:solidFill>
                            <a:srgbClr val="FFC000"/>
                          </a:solidFill>
                          <a:latin typeface="+mn-lt"/>
                          <a:ea typeface="+mn-ea"/>
                          <a:cs typeface="+mn-cs"/>
                        </a:rPr>
                        <a:t> setup frame formats</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a:t>
                      </a:r>
                      <a:r>
                        <a:rPr lang="en-US" altLang="zh-CN" sz="900" kern="1200" baseline="0" dirty="0" smtClean="0">
                          <a:solidFill>
                            <a:srgbClr val="FFC000"/>
                          </a:solidFill>
                          <a:latin typeface="+mn-lt"/>
                          <a:ea typeface="+mn-ea"/>
                          <a:cs typeface="+mn-cs"/>
                        </a:rPr>
                        <a:t> mins</a:t>
                      </a:r>
                      <a:endParaRPr lang="en-US" altLang="zh-CN" sz="900" kern="1200" dirty="0" smtClean="0">
                        <a:solidFill>
                          <a:srgbClr val="FFC00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21/1865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Assaf Kasher </a:t>
                      </a:r>
                      <a:r>
                        <a:rPr lang="en-US" altLang="zh-CN" sz="900" dirty="0" smtClean="0">
                          <a:solidFill>
                            <a:schemeClr val="tx1"/>
                          </a:solidFill>
                        </a:rPr>
                        <a:t>(Qualcomm)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DMG-Multi-Static-PPDU-</a:t>
                      </a:r>
                      <a:r>
                        <a:rPr lang="en-US" altLang="zh-CN" sz="900" kern="1200" dirty="0" err="1" smtClean="0">
                          <a:solidFill>
                            <a:schemeClr val="tx1"/>
                          </a:solidFill>
                          <a:latin typeface="+mn-lt"/>
                          <a:ea typeface="+mn-ea"/>
                          <a:cs typeface="+mn-cs"/>
                        </a:rPr>
                        <a:t>structue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21/1602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Chris Beg (Cognitive Systems)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OFDMA Measurement Discussion</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21/1692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Claudio da Silva (Facebook)</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Enhancing Client-based Sensing: Sensing by Proxy</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21/1896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Junghoon Suh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NDPA for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21/1596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Discussion on one-to-one sensing measurement 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21/1905</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Threshold-based 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Precision Control for Local Reporting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Buffering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Selection of Nonlocal Reporting and Local Reporting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 Instance Sharing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Rui</a:t>
                      </a:r>
                      <a:r>
                        <a:rPr lang="en-US" altLang="zh-CN" sz="900" dirty="0" smtClean="0">
                          <a:solidFill>
                            <a:schemeClr val="tx1"/>
                          </a:solidFill>
                        </a:rPr>
                        <a:t> Du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Coordination among multiple monostatic radars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21/1433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Cheng Chen (Intel)</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sensing measurement (SP)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9256863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18</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November 29</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308624411"/>
              </p:ext>
            </p:extLst>
          </p:nvPr>
        </p:nvGraphicFramePr>
        <p:xfrm>
          <a:off x="3124201" y="1747470"/>
          <a:ext cx="5867400" cy="3835692"/>
        </p:xfrm>
        <a:graphic>
          <a:graphicData uri="http://schemas.openxmlformats.org/drawingml/2006/table">
            <a:tbl>
              <a:tblPr firstRow="1" bandRow="1">
                <a:tableStyleId>{C4B1156A-380E-4F78-BDF5-A606A8083BF9}</a:tableStyleId>
              </a:tblPr>
              <a:tblGrid>
                <a:gridCol w="617621">
                  <a:extLst>
                    <a:ext uri="{9D8B030D-6E8A-4147-A177-3AD203B41FA5}">
                      <a16:colId xmlns="" xmlns:a16="http://schemas.microsoft.com/office/drawing/2014/main" val="20000"/>
                    </a:ext>
                  </a:extLst>
                </a:gridCol>
                <a:gridCol w="1515978">
                  <a:extLst>
                    <a:ext uri="{9D8B030D-6E8A-4147-A177-3AD203B41FA5}">
                      <a16:colId xmlns="" xmlns:a16="http://schemas.microsoft.com/office/drawing/2014/main" val="20001"/>
                    </a:ext>
                  </a:extLst>
                </a:gridCol>
                <a:gridCol w="3048000">
                  <a:extLst>
                    <a:ext uri="{9D8B030D-6E8A-4147-A177-3AD203B41FA5}">
                      <a16:colId xmlns="" xmlns:a16="http://schemas.microsoft.com/office/drawing/2014/main" val="20002"/>
                    </a:ext>
                  </a:extLst>
                </a:gridCol>
                <a:gridCol w="685801">
                  <a:extLst>
                    <a:ext uri="{9D8B030D-6E8A-4147-A177-3AD203B41FA5}">
                      <a16:colId xmlns="" xmlns:a16="http://schemas.microsoft.com/office/drawing/2014/main"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21/1828</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Chaoming Luo (OPPO)</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err="1" smtClean="0">
                          <a:solidFill>
                            <a:srgbClr val="FFC000"/>
                          </a:solidFill>
                          <a:latin typeface="+mn-lt"/>
                          <a:ea typeface="+mn-ea"/>
                          <a:cs typeface="+mn-cs"/>
                        </a:rPr>
                        <a:t>Mesurement</a:t>
                      </a:r>
                      <a:r>
                        <a:rPr lang="en-US" altLang="zh-CN" sz="900" kern="1200" dirty="0" smtClean="0">
                          <a:solidFill>
                            <a:srgbClr val="FFC000"/>
                          </a:solidFill>
                          <a:latin typeface="+mn-lt"/>
                          <a:ea typeface="+mn-ea"/>
                          <a:cs typeface="+mn-cs"/>
                        </a:rPr>
                        <a:t> setup frame formats</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a:t>
                      </a:r>
                      <a:r>
                        <a:rPr lang="en-US" altLang="zh-CN" sz="900" kern="1200" baseline="0" dirty="0" smtClean="0">
                          <a:solidFill>
                            <a:srgbClr val="FFC000"/>
                          </a:solidFill>
                          <a:latin typeface="+mn-lt"/>
                          <a:ea typeface="+mn-ea"/>
                          <a:cs typeface="+mn-cs"/>
                        </a:rPr>
                        <a:t> mins</a:t>
                      </a:r>
                      <a:endParaRPr lang="en-US" altLang="zh-CN" sz="900" kern="1200" dirty="0" smtClean="0">
                        <a:solidFill>
                          <a:srgbClr val="FFC00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21/1792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Christian Berger (NXP)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Measurement for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21/1865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Assaf Kasher </a:t>
                      </a:r>
                      <a:r>
                        <a:rPr lang="en-US" altLang="zh-CN" sz="900" dirty="0" smtClean="0">
                          <a:solidFill>
                            <a:schemeClr val="tx1"/>
                          </a:solidFill>
                        </a:rPr>
                        <a:t>(Qualcomm)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DMG-Multi-Static-PPDU-</a:t>
                      </a:r>
                      <a:r>
                        <a:rPr lang="en-US" altLang="zh-CN" sz="900" kern="1200" dirty="0" err="1" smtClean="0">
                          <a:solidFill>
                            <a:schemeClr val="tx1"/>
                          </a:solidFill>
                          <a:latin typeface="+mn-lt"/>
                          <a:ea typeface="+mn-ea"/>
                          <a:cs typeface="+mn-cs"/>
                        </a:rPr>
                        <a:t>structue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21/1602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Chris Beg (Cognitive Systems)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OFDMA Measurement Discussion</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21/1692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Claudio da Silva (Facebook)</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Enhancing Client-based Sensing: Sensing by Proxy</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21/1896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Junghoon Suh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NDPA for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21/1596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Discussion on one-to-one sensing measurement 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21/1905</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Threshold-based 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Precision Control for Local Reporting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Buffering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Selection of Nonlocal Reporting and Local Reporting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 Instance Sharing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Rui</a:t>
                      </a:r>
                      <a:r>
                        <a:rPr lang="en-US" altLang="zh-CN" sz="900" dirty="0" smtClean="0">
                          <a:solidFill>
                            <a:schemeClr val="tx1"/>
                          </a:solidFill>
                        </a:rPr>
                        <a:t> Du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Coordination among multiple monostatic radars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21/1433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Cheng Chen (Intel)</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sensing measurement (SP)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smtClean="0">
                          <a:solidFill>
                            <a:schemeClr val="tx1"/>
                          </a:solidFill>
                          <a:latin typeface="+mn-lt"/>
                          <a:ea typeface="+mn-ea"/>
                          <a:cs typeface="+mn-cs"/>
                        </a:rPr>
                        <a:t>21/1926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Sang Kim (LGE)</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Collaborative-WLAN-Definition and Operational Scenarios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21/1735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Insun</a:t>
                      </a:r>
                      <a:r>
                        <a:rPr lang="en-US" altLang="zh-CN" sz="900" baseline="0" dirty="0" smtClean="0">
                          <a:solidFill>
                            <a:schemeClr val="tx1"/>
                          </a:solidFill>
                        </a:rPr>
                        <a:t> Jang</a:t>
                      </a:r>
                      <a:r>
                        <a:rPr lang="en-US" altLang="zh-CN" sz="900" dirty="0" smtClean="0">
                          <a:solidFill>
                            <a:schemeClr val="tx1"/>
                          </a:solidFill>
                        </a:rPr>
                        <a:t> (LGE)</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Procedure of Sensing Measurement Setup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21/1532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Dong Wei (NXP)</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TWT for WLAN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Session Setup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21/1921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Rojan Chitrakar (Panasonic)</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Partial CSI feedback</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1787582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19</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 </a:t>
            </a:r>
            <a:r>
              <a:rPr lang="en-US" altLang="zh-CN" sz="2800" smtClean="0"/>
              <a:t>(</a:t>
            </a:r>
            <a:r>
              <a:rPr lang="en-US" altLang="zh-CN" sz="2800" smtClean="0">
                <a:solidFill>
                  <a:srgbClr val="FF0000"/>
                </a:solidFill>
              </a:rPr>
              <a:t>Updated</a:t>
            </a:r>
            <a:r>
              <a:rPr lang="en-US" altLang="zh-CN" sz="2800" smtClean="0"/>
              <a:t>)</a:t>
            </a:r>
            <a:endParaRPr lang="en-US" altLang="zh-CN" sz="2800" dirty="0"/>
          </a:p>
        </p:txBody>
      </p:sp>
      <p:sp>
        <p:nvSpPr>
          <p:cNvPr id="21508" name="Rectangle 3"/>
          <p:cNvSpPr txBox="1">
            <a:spLocks noChangeArrowheads="1"/>
          </p:cNvSpPr>
          <p:nvPr/>
        </p:nvSpPr>
        <p:spPr bwMode="auto">
          <a:xfrm>
            <a:off x="685800" y="1447800"/>
            <a:ext cx="83058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a:t>
            </a:r>
            <a:r>
              <a:rPr lang="en-US" altLang="zh-CN" sz="2400" i="1" dirty="0" smtClean="0">
                <a:solidFill>
                  <a:srgbClr val="FF0000"/>
                </a:solidFill>
              </a:rPr>
              <a:t>2022 </a:t>
            </a:r>
            <a:r>
              <a:rPr lang="en-US" altLang="zh-CN" sz="2400" i="1" dirty="0" smtClean="0">
                <a:solidFill>
                  <a:srgbClr val="FF0000"/>
                </a:solidFill>
                <a:sym typeface="Wingdings" panose="05000000000000000000" pitchFamily="2" charset="2"/>
              </a:rPr>
              <a:t> March, 2022</a:t>
            </a:r>
            <a:endParaRPr lang="en-US" altLang="zh-CN" sz="2400" i="1" dirty="0">
              <a:solidFill>
                <a:srgbClr val="FF0000"/>
              </a:solidFill>
            </a:endParaRPr>
          </a:p>
          <a:p>
            <a:pPr lvl="1" algn="just"/>
            <a:r>
              <a:rPr lang="en-US" altLang="zh-CN" sz="2400" dirty="0">
                <a:solidFill>
                  <a:srgbClr val="FF0000"/>
                </a:solidFill>
              </a:rPr>
              <a:t>Initial Letter Ballot (D1.0)	</a:t>
            </a:r>
            <a:r>
              <a:rPr lang="en-US" altLang="zh-CN" sz="2400" i="1" dirty="0">
                <a:solidFill>
                  <a:srgbClr val="FF0000"/>
                </a:solidFill>
              </a:rPr>
              <a:t>Jul, 2022 </a:t>
            </a:r>
            <a:r>
              <a:rPr lang="en-US" altLang="zh-CN" sz="2400" i="1" dirty="0">
                <a:solidFill>
                  <a:srgbClr val="FF0000"/>
                </a:solidFill>
                <a:sym typeface="Wingdings" panose="05000000000000000000" pitchFamily="2" charset="2"/>
              </a:rPr>
              <a:t> </a:t>
            </a:r>
            <a:r>
              <a:rPr lang="en-US" altLang="zh-CN" sz="2400" i="1" dirty="0" smtClean="0">
                <a:solidFill>
                  <a:srgbClr val="FF0000"/>
                </a:solidFill>
                <a:sym typeface="Wingdings" panose="05000000000000000000" pitchFamily="2" charset="2"/>
              </a:rPr>
              <a:t> Sept</a:t>
            </a:r>
            <a:r>
              <a:rPr lang="en-US" altLang="zh-CN" sz="2400" i="1" dirty="0" smtClean="0">
                <a:solidFill>
                  <a:srgbClr val="FF0000"/>
                </a:solidFill>
              </a:rPr>
              <a:t>, 2022</a:t>
            </a:r>
            <a:endParaRPr lang="en-US" altLang="zh-CN" sz="2400" i="1" dirty="0">
              <a:solidFill>
                <a:srgbClr val="FF0000"/>
              </a:solidFill>
            </a:endParaRP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1400862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a:solidFill>
                  <a:srgbClr val="0000FF"/>
                </a:solidFill>
                <a:cs typeface="Times New Roman" panose="02020603050405020304" pitchFamily="18" charset="0"/>
              </a:rPr>
              <a:t>IEEE 802.11 Task Group bf</a:t>
            </a:r>
            <a:br>
              <a:rPr lang="en-US" altLang="en-US" sz="3600">
                <a:solidFill>
                  <a:srgbClr val="0000FF"/>
                </a:solidFill>
                <a:cs typeface="Times New Roman" panose="02020603050405020304" pitchFamily="18" charset="0"/>
              </a:rPr>
            </a:br>
            <a:r>
              <a:rPr lang="en-US" altLang="en-US" sz="3600">
                <a:solidFill>
                  <a:srgbClr val="0000FF"/>
                </a:solidFill>
                <a:cs typeface="Times New Roman" panose="02020603050405020304" pitchFamily="18" charset="0"/>
              </a:rPr>
              <a:t>WLAN Sensing</a:t>
            </a:r>
            <a:br>
              <a:rPr lang="en-US" altLang="en-US" sz="3600">
                <a:solidFill>
                  <a:srgbClr val="0000FF"/>
                </a:solidFill>
                <a:cs typeface="Times New Roman" panose="02020603050405020304" pitchFamily="18" charset="0"/>
              </a:rPr>
            </a:br>
            <a:endParaRPr lang="en-CA" altLang="en-US" sz="200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solidFill>
                  <a:srgbClr val="0000FF"/>
                </a:solidFill>
              </a:rPr>
              <a:t>November 22, 23, 29, 30, December 6, 7, 13, 14, 20, 21</a:t>
            </a:r>
            <a:endParaRPr lang="en-US" altLang="en-US" dirty="0">
              <a:solidFill>
                <a:srgbClr val="0000FF"/>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a:t>
            </a:r>
            <a:r>
              <a:rPr lang="en-US" altLang="en-US" dirty="0">
                <a:cs typeface="Times New Roman" panose="02020603050405020304" pitchFamily="18" charset="0"/>
              </a:rPr>
              <a:t>ET – </a:t>
            </a:r>
            <a:r>
              <a:rPr lang="en-US" altLang="en-US" dirty="0" smtClean="0">
                <a:cs typeface="Times New Roman" panose="02020603050405020304" pitchFamily="18" charset="0"/>
              </a:rPr>
              <a:t>11:00am </a:t>
            </a:r>
            <a:r>
              <a:rPr lang="en-US" altLang="en-US" dirty="0">
                <a:cs typeface="Times New Roman" panose="02020603050405020304" pitchFamily="18" charset="0"/>
              </a:rPr>
              <a:t>ET</a:t>
            </a:r>
          </a:p>
          <a:p>
            <a:pPr algn="ctr">
              <a:lnSpc>
                <a:spcPct val="90000"/>
              </a:lnSpc>
              <a:buFontTx/>
              <a:buNone/>
            </a:pPr>
            <a:endParaRPr lang="en-US" altLang="en-US" sz="2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smtClean="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35B70FC0-6934-411C-80A2-3E6276AAFEC3}" type="slidenum">
              <a:rPr lang="en-US" altLang="en-US" sz="1200" b="0" smtClean="0"/>
              <a:pPr>
                <a:spcBef>
                  <a:spcPct val="0"/>
                </a:spcBef>
                <a:buFontTx/>
                <a:buNone/>
              </a:pPr>
              <a:t>2</a:t>
            </a:fld>
            <a:endParaRPr lang="en-US" altLang="en-US" sz="1200" b="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20</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a:t>Discussion of </a:t>
            </a:r>
            <a:r>
              <a:rPr lang="en-US" altLang="zh-CN" sz="2800" dirty="0" err="1"/>
              <a:t>TGbf</a:t>
            </a:r>
            <a:r>
              <a:rPr lang="en-US" altLang="zh-CN" sz="2800" dirty="0"/>
              <a:t> Timeline and Call for Action</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a:solidFill>
                  <a:srgbClr val="0000FF"/>
                </a:solidFill>
              </a:rPr>
              <a:t>November</a:t>
            </a:r>
            <a:endParaRPr lang="en-US" altLang="zh-CN" sz="2800" dirty="0"/>
          </a:p>
          <a:p>
            <a:pPr marL="355600" indent="0" algn="just">
              <a:buNone/>
            </a:pPr>
            <a:r>
              <a:rPr lang="en-US" altLang="zh-CN" sz="2800" dirty="0"/>
              <a:t>and 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a:t>
            </a:r>
            <a:r>
              <a:rPr lang="en-US" altLang="zh-CN" dirty="0" smtClean="0"/>
              <a:t>contributions (or more </a:t>
            </a:r>
            <a:r>
              <a:rPr lang="en-US" altLang="zh-CN" dirty="0"/>
              <a:t>detailed text </a:t>
            </a:r>
            <a:r>
              <a:rPr lang="en-US" altLang="zh-CN" dirty="0" smtClean="0"/>
              <a:t>documents contribution for SFD) </a:t>
            </a:r>
            <a:r>
              <a:rPr lang="en-US" altLang="zh-CN" dirty="0"/>
              <a:t>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a:t>
            </a:r>
            <a:r>
              <a:rPr lang="en-US" altLang="zh-CN" dirty="0" smtClean="0"/>
              <a:t>January</a:t>
            </a:r>
          </a:p>
          <a:p>
            <a:pPr lvl="1" algn="just"/>
            <a:r>
              <a:rPr lang="en-US" altLang="zh-CN" dirty="0" smtClean="0"/>
              <a:t>If needed, increase the call from once per week to </a:t>
            </a:r>
            <a:r>
              <a:rPr lang="en-US" altLang="zh-CN" dirty="0" smtClean="0">
                <a:solidFill>
                  <a:srgbClr val="0000FF"/>
                </a:solidFill>
              </a:rPr>
              <a:t>twice per week</a:t>
            </a:r>
            <a:endParaRPr lang="en-US" altLang="zh-CN" dirty="0">
              <a:solidFill>
                <a:srgbClr val="0000FF"/>
              </a:solidFill>
            </a:endParaRP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20878703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C8B59EB-F2FC-4F2B-B19D-A93850D93E02}" type="slidenum">
              <a:rPr lang="en-US" altLang="en-US" sz="1200" b="0" smtClean="0"/>
              <a:pPr>
                <a:spcBef>
                  <a:spcPct val="0"/>
                </a:spcBef>
                <a:buFontTx/>
                <a:buNone/>
              </a:pPr>
              <a:t>21</a:t>
            </a:fld>
            <a:endParaRPr lang="en-US" altLang="en-US" sz="1200" b="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Feedback </a:t>
            </a:r>
            <a:r>
              <a:rPr lang="en-US" altLang="zh-CN" sz="2400" dirty="0"/>
              <a:t>type, general protocol and procedure, </a:t>
            </a:r>
            <a:r>
              <a:rPr lang="en-US" altLang="zh-CN" sz="2400" dirty="0" err="1" smtClean="0"/>
              <a:t>rame</a:t>
            </a:r>
            <a:r>
              <a:rPr lang="en-US" altLang="zh-CN" sz="2400" dirty="0" smtClean="0"/>
              <a:t> format</a:t>
            </a:r>
            <a:endParaRPr lang="en-US" altLang="zh-CN" sz="2400" dirty="0"/>
          </a:p>
          <a:p>
            <a:pPr lvl="1" algn="just"/>
            <a:r>
              <a:rPr lang="en-US" altLang="zh-CN" sz="2400" dirty="0"/>
              <a:t>Technology and standardization gaps to support WLAN sensing</a:t>
            </a:r>
          </a:p>
          <a:p>
            <a:pPr lvl="1" algn="just"/>
            <a:r>
              <a:rPr lang="en-US" altLang="zh-CN" sz="2400" dirty="0">
                <a:solidFill>
                  <a:srgbClr val="FF0000"/>
                </a:solidFill>
              </a:rPr>
              <a:t>Draft text </a:t>
            </a:r>
            <a:r>
              <a:rPr lang="en-US" altLang="zh-CN" sz="2400" dirty="0" smtClean="0">
                <a:solidFill>
                  <a:srgbClr val="FF0000"/>
                </a:solidFill>
              </a:rPr>
              <a:t>contributions (</a:t>
            </a:r>
            <a:r>
              <a:rPr lang="en-US" altLang="zh-CN" sz="2400" dirty="0">
                <a:solidFill>
                  <a:srgbClr val="FF0000"/>
                </a:solidFill>
              </a:rPr>
              <a:t>or more detailed text documents contribution for SFD) </a:t>
            </a:r>
          </a:p>
          <a:p>
            <a:pPr lvl="1" algn="just"/>
            <a:r>
              <a:rPr lang="en-US" altLang="zh-CN" sz="24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1779980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79364212-B632-40D2-A347-AF280E1ABC9C}" type="slidenum">
              <a:rPr lang="en-US" altLang="en-US" sz="1200" b="0" smtClean="0"/>
              <a:pPr>
                <a:spcBef>
                  <a:spcPct val="0"/>
                </a:spcBef>
                <a:buFontTx/>
                <a:buNone/>
              </a:pPr>
              <a:t>22</a:t>
            </a:fld>
            <a:endParaRPr lang="en-US" altLang="en-US" sz="1200" b="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80772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FF0000"/>
                </a:solidFill>
                <a:cs typeface="Times New Roman" panose="02020603050405020304" pitchFamily="18" charset="0"/>
              </a:rPr>
              <a:t>November </a:t>
            </a:r>
            <a:r>
              <a:rPr lang="en-US" altLang="zh-CN" sz="1400" dirty="0">
                <a:solidFill>
                  <a:srgbClr val="FF0000"/>
                </a:solidFill>
                <a:cs typeface="Times New Roman" panose="02020603050405020304" pitchFamily="18" charset="0"/>
              </a:rPr>
              <a:t>22  (Monday),  9am - 11:00am ET		November 23  (Tuesday),  9am - 11:00am </a:t>
            </a:r>
            <a:r>
              <a:rPr lang="en-US" altLang="zh-CN" sz="1400" dirty="0" smtClean="0">
                <a:solidFill>
                  <a:srgbClr val="FF0000"/>
                </a:solidFill>
                <a:cs typeface="Times New Roman" panose="02020603050405020304" pitchFamily="18" charset="0"/>
              </a:rPr>
              <a:t>ET</a:t>
            </a:r>
            <a:endParaRPr lang="en-US" altLang="zh-CN" sz="14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0000"/>
                </a:solidFill>
                <a:cs typeface="Times New Roman" panose="02020603050405020304" pitchFamily="18" charset="0"/>
              </a:rPr>
              <a:t>November 29  (Monday),  9am - 11:00am ET 		November 30  (Tuesday),  9am - 11:00am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0000"/>
                </a:solidFill>
                <a:cs typeface="Times New Roman" panose="02020603050405020304" pitchFamily="18" charset="0"/>
              </a:rPr>
              <a:t>December   6  (Monday),  9am - 11:00am ET 		December   7  (Tuesday),  9am - 11:00am </a:t>
            </a:r>
            <a:r>
              <a:rPr lang="en-US" altLang="zh-CN" sz="1400" dirty="0" smtClean="0">
                <a:solidFill>
                  <a:srgbClr val="FF0000"/>
                </a:solidFill>
                <a:cs typeface="Times New Roman" panose="02020603050405020304" pitchFamily="18" charset="0"/>
              </a:rPr>
              <a:t>ET</a:t>
            </a:r>
            <a:endParaRPr lang="en-US" altLang="zh-CN" sz="14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0000"/>
                </a:solidFill>
                <a:cs typeface="Times New Roman" panose="02020603050405020304" pitchFamily="18" charset="0"/>
              </a:rPr>
              <a:t>December 13  (Monday),  9am - 11:00am ET 		December 14  (Tuesday),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0000"/>
                </a:solidFill>
                <a:cs typeface="Times New Roman" panose="02020603050405020304" pitchFamily="18" charset="0"/>
              </a:rPr>
              <a:t>December 20  (Monday),  9am - 11:00am ET 		December 21  (Tuesday),  9am - 11:00am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0000"/>
                </a:solidFill>
                <a:cs typeface="Times New Roman" panose="02020603050405020304" pitchFamily="18" charset="0"/>
              </a:rPr>
              <a:t>January       3  (Monday),  9am - 11:00am ET		January       4   (Tuesday),  9am - 11:00am </a:t>
            </a:r>
            <a:r>
              <a:rPr lang="en-US" altLang="zh-CN" sz="1400" dirty="0" smtClean="0">
                <a:solidFill>
                  <a:srgbClr val="FF0000"/>
                </a:solidFill>
                <a:cs typeface="Times New Roman" panose="02020603050405020304" pitchFamily="18" charset="0"/>
              </a:rPr>
              <a:t>ET</a:t>
            </a:r>
            <a:endParaRPr lang="en-US" altLang="zh-CN" sz="14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0000"/>
                </a:solidFill>
                <a:cs typeface="Times New Roman" panose="02020603050405020304" pitchFamily="18" charset="0"/>
              </a:rPr>
              <a:t>January     10  (Monday),  9am - 11:00am ET 		January     11   (Tuesday),  9am - 11:00am ET	</a:t>
            </a:r>
            <a:endParaRPr lang="en-US" altLang="zh-CN" sz="1400" b="1" dirty="0">
              <a:solidFill>
                <a:srgbClr val="FF0000"/>
              </a:solidFill>
              <a:cs typeface="Times New Roman" panose="02020603050405020304" pitchFamily="18" charset="0"/>
            </a:endParaRPr>
          </a:p>
        </p:txBody>
      </p:sp>
    </p:spTree>
    <p:extLst>
      <p:ext uri="{BB962C8B-B14F-4D97-AF65-F5344CB8AC3E}">
        <p14:creationId xmlns:p14="http://schemas.microsoft.com/office/powerpoint/2010/main" val="37855034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3388ED4-44FC-4D14-9DF0-EF4B3505936F}" type="slidenum">
              <a:rPr lang="en-US" altLang="en-US" sz="1200" b="0" smtClean="0"/>
              <a:pPr>
                <a:spcBef>
                  <a:spcPct val="0"/>
                </a:spcBef>
                <a:buFontTx/>
                <a:buNone/>
              </a:pPr>
              <a:t>3</a:t>
            </a:fld>
            <a:endParaRPr lang="en-US" altLang="en-US" sz="1200" b="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None/>
            </a:pPr>
            <a:r>
              <a:rPr lang="en-US" altLang="en-US" dirty="0"/>
              <a:t>This presentation contains the IEEE 802.11 Task Group bf agenda items for the teleconference calls on </a:t>
            </a:r>
            <a:r>
              <a:rPr lang="da-DK" altLang="en-US" dirty="0">
                <a:solidFill>
                  <a:srgbClr val="0000FF"/>
                </a:solidFill>
              </a:rPr>
              <a:t>November 22, 23, 29, 30, December 6, 7, 13, 14, 20, </a:t>
            </a:r>
            <a:r>
              <a:rPr lang="da-DK" altLang="en-US" dirty="0" smtClean="0">
                <a:solidFill>
                  <a:srgbClr val="0000FF"/>
                </a:solidFill>
              </a:rPr>
              <a:t>21.</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smtClean="0"/>
              <a:pPr>
                <a:spcBef>
                  <a:spcPct val="0"/>
                </a:spcBef>
                <a:buFontTx/>
                <a:buNone/>
              </a:pPr>
              <a:t>4</a:t>
            </a:fld>
            <a:endParaRPr lang="en-US" altLang="en-US" sz="1200" b="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TGbf</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Access to Reflector, Documentation,  Member</a:t>
            </a:r>
            <a:r>
              <a:rPr lang="en-US" altLang="ja-JP" sz="1800" dirty="0"/>
              <a:t>’s Area</a:t>
            </a:r>
          </a:p>
          <a:p>
            <a:pPr lvl="1"/>
            <a:r>
              <a:rPr lang="en-US" altLang="en-US" sz="1600" dirty="0"/>
              <a:t>Contact Jon Rosdahl –  </a:t>
            </a:r>
            <a:r>
              <a:rPr lang="en-US" altLang="en-US" sz="1600" dirty="0">
                <a:hlinkClick r:id="rId5"/>
              </a:rPr>
              <a:t>jrosdahl@ieee.org</a:t>
            </a:r>
            <a:endParaRPr lang="zh-CN" altLang="en-US" sz="1800" dirty="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51BF392-DC75-4EA3-8AFD-A42AEF28B41B}" type="slidenum">
              <a:rPr lang="en-US" altLang="en-US" sz="1200" b="0" smtClean="0"/>
              <a:pPr>
                <a:spcBef>
                  <a:spcPct val="0"/>
                </a:spcBef>
                <a:buFontTx/>
                <a:buNone/>
              </a:pPr>
              <a:t>5</a:t>
            </a:fld>
            <a:endParaRPr lang="en-US" altLang="en-US" sz="1200" b="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smtClean="0"/>
              <a:pPr>
                <a:spcBef>
                  <a:spcPct val="0"/>
                </a:spcBef>
                <a:buFontTx/>
                <a:buNone/>
              </a:pPr>
              <a:t>6</a:t>
            </a:fld>
            <a:endParaRPr lang="en-GB" altLang="en-US" sz="1200" b="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FontTx/>
              <a:buNone/>
              <a:defRPr/>
            </a:pPr>
            <a:endParaRPr lang="en-US" altLang="en-US" sz="1600" dirty="0"/>
          </a:p>
          <a:p>
            <a:pPr marL="0" indent="0" algn="ctr">
              <a:buFontTx/>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smtClean="0"/>
              <a:pPr>
                <a:spcBef>
                  <a:spcPct val="0"/>
                </a:spcBef>
                <a:buFontTx/>
                <a:buNone/>
              </a:pPr>
              <a:t>7</a:t>
            </a:fld>
            <a:endParaRPr lang="en-GB" altLang="en-US" sz="1200" b="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a:t/>
            </a:r>
            <a:br>
              <a:rPr lang="en-US" altLang="en-US" sz="1800" dirty="0"/>
            </a:br>
            <a:endParaRPr lang="en-US" altLang="en-US" sz="1800" dirty="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smtClean="0"/>
              <a:pPr>
                <a:spcBef>
                  <a:spcPct val="0"/>
                </a:spcBef>
                <a:buFontTx/>
                <a:buNone/>
              </a:pPr>
              <a:t>8</a:t>
            </a:fld>
            <a:endParaRPr lang="en-US" altLang="en-US" sz="1200" b="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smtClean="0"/>
              <a:pPr>
                <a:spcBef>
                  <a:spcPct val="0"/>
                </a:spcBef>
                <a:buFontTx/>
                <a:buNone/>
              </a:pPr>
              <a:t>9</a:t>
            </a:fld>
            <a:endParaRPr lang="en-US" altLang="en-US" sz="1200" b="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112109</TotalTime>
  <Words>2545</Words>
  <Application>Microsoft Office PowerPoint</Application>
  <PresentationFormat>全屏显示(4:3)</PresentationFormat>
  <Paragraphs>522</Paragraphs>
  <Slides>22</Slides>
  <Notes>22</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22</vt:i4>
      </vt:variant>
    </vt:vector>
  </HeadingPairs>
  <TitlesOfParts>
    <vt:vector size="31" baseType="lpstr">
      <vt:lpstr>Monotype Sorts</vt:lpstr>
      <vt:lpstr>MS Gothic</vt:lpstr>
      <vt:lpstr>MS PGothic</vt:lpstr>
      <vt:lpstr>Arial</vt:lpstr>
      <vt:lpstr>Calibri</vt:lpstr>
      <vt:lpstr>Helvetica</vt:lpstr>
      <vt:lpstr>Times New Roman</vt:lpstr>
      <vt:lpstr>Wingdings</vt:lpstr>
      <vt:lpstr>802-11-Submission</vt:lpstr>
      <vt:lpstr>Task Group bf Meeting agenda, November-December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4823</cp:revision>
  <cp:lastPrinted>2014-11-04T15:04:57Z</cp:lastPrinted>
  <dcterms:created xsi:type="dcterms:W3CDTF">2007-04-17T18:10:23Z</dcterms:created>
  <dcterms:modified xsi:type="dcterms:W3CDTF">2021-11-29T05:57:39Z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(3)lEcUmNvy2PIfz1XcAqfmw1plin5sZIIuK+7oii38om8UVnupXG3zPVjeI98am9IK1n+RsAk/
0nsr2d8au7+H7GHusakob8MSa1xTWPYx/Wtnr9W1z9Zwp5pus2SQp+OngESvxa8Ib8Vu/SVc
OsuZX84eyIBPeCLF2uWVSYlKf6aEanTPLiqMNatL6vdzy74c0YJegjpZgG+LRrx6iJwZ8ATS
MT0nia+J+5C1WDc/mB</vt:lpwstr>
  </property>
  <property fmtid="{D5CDD505-2E9C-101B-9397-08002B2CF9AE}" pid="27" name="_2015_ms_pID_7253431">
    <vt:lpwstr>opJURZs1qhahgSeJQAvHsrQbR576xpHXCcpOYJuHfYwGs2fcOnwHym
0x5fyNRgiiaoxvPur/wDlvc0v0u2I7NEqt/whs6pDnwe3/QAIpxfV9rHfcfT7l6LgPaeRNpQ
BxQkicFOAkFRAy/QeuDdLiSlnVp8UceDtIB/VAM8b6TatjHypqF7YMyjw1glP+5ljlUr36jk
RQ6EWe2W/qyc6FgJchZyMddVtfqZEDTpbDV5</vt:lpwstr>
  </property>
  <property fmtid="{D5CDD505-2E9C-101B-9397-08002B2CF9AE}" pid="28" name="_2015_ms_pID_7253432">
    <vt:lpwstr>lQ==</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1637589804</vt:lpwstr>
  </property>
</Properties>
</file>