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110" d="100"/>
          <a:sy n="110" d="100"/>
        </p:scale>
        <p:origin x="118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Jul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802.11-21/1880r0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certified-halow-delivers-long-range-low-power-wi-fi" TargetMode="External"/><Relationship Id="rId7" Type="http://schemas.openxmlformats.org/officeDocument/2006/relationships/hyperlink" Target="https://www.wi-fi.org/news-events/newsroom/wi-fi-certified-data-elements-delivers-enhanced-wi-fi-analytic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news-events/newsroom/wi-fi-certified-easymesh-enhances-wi-fi-performance-in-multiple-ap-networks" TargetMode="External"/><Relationship Id="rId5" Type="http://schemas.openxmlformats.org/officeDocument/2006/relationships/hyperlink" Target="https://www.wi-fi.org/news-events/newsroom/wi-fi-alliance-accelerates-wi-fi-6e-development-with-automated-frequency" TargetMode="External"/><Relationship Id="rId4" Type="http://schemas.openxmlformats.org/officeDocument/2006/relationships/hyperlink" Target="https://www.wi-fi.org/news-events/newsroom/wi-fi-alliance-enhances-consistent-quality-of-service-for-latency-sensitive-wi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 2021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2021-11-16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1400"/>
              </p:ext>
            </p:extLst>
          </p:nvPr>
        </p:nvGraphicFramePr>
        <p:xfrm>
          <a:off x="534988" y="242111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6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2111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696"/>
            <a:ext cx="8062913" cy="5616624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altLang="en-US" b="0" dirty="0"/>
              <a:t>Wi-Fi Alliance work is continuing with regular task group teleconferences and remotely managed interoperability testing. Virtual member events are being held from time to time</a:t>
            </a:r>
          </a:p>
          <a:p>
            <a:pPr>
              <a:defRPr/>
            </a:pPr>
            <a:endParaRPr lang="en-US" altLang="en-US" b="0" dirty="0"/>
          </a:p>
          <a:p>
            <a:pPr marL="0" indent="0">
              <a:buNone/>
              <a:defRPr/>
            </a:pPr>
            <a:r>
              <a:rPr lang="en-US" altLang="en-US" b="0" dirty="0"/>
              <a:t>Recent Items of note</a:t>
            </a:r>
          </a:p>
          <a:p>
            <a:pPr>
              <a:defRPr/>
            </a:pPr>
            <a:r>
              <a:rPr lang="en-US" altLang="en-US" b="0" dirty="0"/>
              <a:t>Wi-Fi CERTIFIED </a:t>
            </a:r>
            <a:r>
              <a:rPr lang="en-US" altLang="en-US" b="0" dirty="0" err="1"/>
              <a:t>HaLow</a:t>
            </a:r>
            <a:r>
              <a:rPr lang="en-US" altLang="en-US" b="0" dirty="0"/>
              <a:t>™ delivers long range, low power Wi-Fi® (Nov 2</a:t>
            </a:r>
            <a:r>
              <a:rPr lang="en-US" altLang="en-US" b="0" baseline="30000" dirty="0"/>
              <a:t>nd</a:t>
            </a:r>
            <a:r>
              <a:rPr lang="en-US" altLang="en-US" b="0" dirty="0"/>
              <a:t> 2021)</a:t>
            </a:r>
          </a:p>
          <a:p>
            <a:pPr lvl="1">
              <a:defRPr/>
            </a:pPr>
            <a:r>
              <a:rPr lang="en-US" altLang="en-US" b="0" dirty="0">
                <a:hlinkClick r:id="rId3"/>
              </a:rPr>
              <a:t>https://www.wi-fi.org/news-events/newsroom/wi-fi-certified-halow-delivers-long-range-low-power-wi-fi</a:t>
            </a:r>
            <a:r>
              <a:rPr lang="en-US" altLang="en-US" b="0" dirty="0"/>
              <a:t> </a:t>
            </a:r>
          </a:p>
          <a:p>
            <a:pPr>
              <a:defRPr/>
            </a:pPr>
            <a:r>
              <a:rPr lang="en-US" altLang="en-US" b="0" dirty="0"/>
              <a:t>Wi-Fi Alliance® enhances consistent Quality of Service for latency-sensitive Wi-Fi® applications</a:t>
            </a:r>
          </a:p>
          <a:p>
            <a:pPr lvl="1">
              <a:defRPr/>
            </a:pPr>
            <a:r>
              <a:rPr lang="en-US" altLang="en-US" b="0" dirty="0">
                <a:hlinkClick r:id="rId4"/>
              </a:rPr>
              <a:t>https://www.wi-fi.org/news-events/newsroom/wi-fi-alliance-enhances-consistent-quality-of-service-for-latency-sensitive-wi</a:t>
            </a:r>
            <a:r>
              <a:rPr lang="en-US" altLang="en-US" b="0" dirty="0"/>
              <a:t> </a:t>
            </a:r>
          </a:p>
          <a:p>
            <a:pPr>
              <a:defRPr/>
            </a:pPr>
            <a:r>
              <a:rPr lang="en-US" altLang="en-US" b="0" dirty="0"/>
              <a:t>Wi-Fi Alliance® accelerates Wi-Fi 6E development with Automated Frequency Coordination</a:t>
            </a:r>
          </a:p>
          <a:p>
            <a:pPr lvl="1">
              <a:defRPr/>
            </a:pPr>
            <a:r>
              <a:rPr lang="en-US" altLang="en-US" sz="2100" dirty="0">
                <a:solidFill>
                  <a:srgbClr val="00B0F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https://www.wi-fi.org/news-events/newsroom/wi-fi-alliance-accelerates-wi-fi-6e-development-with-automated-frequency</a:t>
            </a:r>
            <a:r>
              <a:rPr lang="en-US" altLang="en-US" sz="2100" dirty="0">
                <a:solidFill>
                  <a:srgbClr val="00B0F0"/>
                </a:solidFill>
              </a:rPr>
              <a:t>  </a:t>
            </a:r>
          </a:p>
          <a:p>
            <a:pPr>
              <a:defRPr/>
            </a:pPr>
            <a:r>
              <a:rPr lang="en-US" altLang="en-US" b="0" dirty="0"/>
              <a:t>Wi-Fi Alliance® adds Wi-Fi 6 and  Wi-Fi 6E support to </a:t>
            </a:r>
            <a:r>
              <a:rPr lang="en-US" altLang="en-US" b="0" dirty="0" err="1"/>
              <a:t>Easymesh</a:t>
            </a:r>
            <a:r>
              <a:rPr lang="en-US" altLang="en-US" b="0" dirty="0"/>
              <a:t> and Data Elements certifications (Oct 7</a:t>
            </a:r>
            <a:r>
              <a:rPr lang="en-US" altLang="en-US" b="0" baseline="30000" dirty="0"/>
              <a:t>th</a:t>
            </a:r>
            <a:r>
              <a:rPr lang="en-US" altLang="en-US" b="0" dirty="0"/>
              <a:t> 2021)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0000"/>
                </a:solidFill>
                <a:hlinkClick r:id="rId6"/>
              </a:rPr>
              <a:t>https://www.wi-fi.org/news-events/newsroom/wi-fi-certified-easymesh-enhances-wi-fi-performance-in-multiple-ap-networks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</a:p>
          <a:p>
            <a:pPr lvl="1">
              <a:defRPr/>
            </a:pPr>
            <a:r>
              <a:rPr lang="en-US" altLang="en-US" sz="2400" dirty="0">
                <a:solidFill>
                  <a:srgbClr val="000000"/>
                </a:solidFill>
                <a:hlinkClick r:id="rId7"/>
              </a:rPr>
              <a:t>https://www.wi-fi.org/news-events/newsroom/wi-fi-certified-data-elements-delivers-enhanced-wi-fi-analytics</a:t>
            </a:r>
            <a:r>
              <a:rPr lang="en-US" altLang="en-US" sz="2400" dirty="0">
                <a:solidFill>
                  <a:srgbClr val="000000"/>
                </a:solidFill>
              </a:rPr>
              <a:t> </a:t>
            </a:r>
          </a:p>
          <a:p>
            <a:pPr lvl="1">
              <a:defRPr/>
            </a:pPr>
            <a:endParaRPr lang="en-US" altLang="en-US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US" altLang="en-US" b="0" dirty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/>
              <a:t>  </a:t>
            </a:r>
          </a:p>
          <a:p>
            <a:pPr lvl="1">
              <a:defRPr/>
            </a:pPr>
            <a:r>
              <a:rPr lang="en-US" altLang="en-US" dirty="0"/>
              <a:t>Wi-Fi 7</a:t>
            </a:r>
          </a:p>
          <a:p>
            <a:pPr lvl="1">
              <a:defRPr/>
            </a:pPr>
            <a:r>
              <a:rPr lang="en-US" altLang="en-US" dirty="0"/>
              <a:t>Wi-Fi 6</a:t>
            </a:r>
          </a:p>
          <a:p>
            <a:pPr lvl="1">
              <a:defRPr/>
            </a:pPr>
            <a:r>
              <a:rPr lang="en-US" altLang="en-US" dirty="0"/>
              <a:t>Location  </a:t>
            </a:r>
          </a:p>
          <a:p>
            <a:pPr lvl="1">
              <a:defRPr/>
            </a:pPr>
            <a:r>
              <a:rPr lang="en-US" altLang="en-US" dirty="0"/>
              <a:t>60GHz</a:t>
            </a:r>
          </a:p>
          <a:p>
            <a:pPr lvl="1">
              <a:defRPr/>
            </a:pPr>
            <a:r>
              <a:rPr lang="en-US" altLang="en-US" dirty="0" err="1"/>
              <a:t>HaLow</a:t>
            </a:r>
            <a:endParaRPr lang="en-US" altLang="en-US" dirty="0"/>
          </a:p>
          <a:p>
            <a:pPr lvl="1">
              <a:defRPr/>
            </a:pPr>
            <a:endParaRPr lang="en-US" altLang="en-US" sz="2500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/>
              <a:t>Aware</a:t>
            </a:r>
          </a:p>
          <a:p>
            <a:pPr lvl="1">
              <a:defRPr/>
            </a:pPr>
            <a:r>
              <a:rPr lang="en-US" altLang="en-US" sz="1600" dirty="0"/>
              <a:t>Easy Connect</a:t>
            </a:r>
          </a:p>
          <a:p>
            <a:pPr lvl="1">
              <a:defRPr/>
            </a:pPr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/>
              <a:t>Data Elements</a:t>
            </a:r>
          </a:p>
          <a:p>
            <a:pPr lvl="1">
              <a:defRPr/>
            </a:pPr>
            <a:r>
              <a:rPr lang="en-US" altLang="en-US" sz="1600" dirty="0"/>
              <a:t>Security 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/>
              <a:t>XR (Augmented / Virtual Reality)</a:t>
            </a:r>
          </a:p>
          <a:p>
            <a:pPr lvl="1">
              <a:defRPr/>
            </a:pPr>
            <a:r>
              <a:rPr lang="en-US" altLang="en-US" sz="1600" dirty="0"/>
              <a:t>Automotive</a:t>
            </a:r>
          </a:p>
          <a:p>
            <a:pPr lvl="1">
              <a:defRPr/>
            </a:pPr>
            <a:r>
              <a:rPr lang="en-US" altLang="en-US" sz="1600" dirty="0"/>
              <a:t>Healthcare</a:t>
            </a:r>
          </a:p>
          <a:p>
            <a:pPr lvl="1">
              <a:defRPr/>
            </a:pPr>
            <a:r>
              <a:rPr lang="en-US" altLang="en-US" sz="1600" dirty="0"/>
              <a:t>Customer experience</a:t>
            </a:r>
          </a:p>
          <a:p>
            <a:pPr lvl="1">
              <a:defRPr/>
            </a:pPr>
            <a:r>
              <a:rPr lang="en-US" altLang="en-US" sz="1600" dirty="0"/>
              <a:t>Internet of things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http://www.wi-fi.org/who-we-are/current-work-areas</a:t>
            </a:r>
            <a:endParaRPr lang="en-US" altLang="en-US" sz="1600" dirty="0"/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If these sound like interesting topics please plan to sign up and participate.</a:t>
            </a:r>
          </a:p>
          <a:p>
            <a:pPr>
              <a:defRPr/>
            </a:pPr>
            <a:endParaRPr lang="en-GB" altLang="en-US" sz="2000" b="0" dirty="0"/>
          </a:p>
          <a:p>
            <a:pPr>
              <a:defRPr/>
            </a:pPr>
            <a:r>
              <a:rPr lang="en-GB" altLang="en-US" sz="2000" b="0" dirty="0"/>
              <a:t>Further general information at </a:t>
            </a:r>
            <a:r>
              <a:rPr lang="en-GB" altLang="en-US" sz="2000" b="0" dirty="0">
                <a:hlinkClick r:id="rId4"/>
              </a:rPr>
              <a:t>http://www.wi-fi.org/</a:t>
            </a:r>
            <a:r>
              <a:rPr lang="en-GB" altLang="en-US" sz="2000" b="0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348</Words>
  <Application>Microsoft Office PowerPoint</Application>
  <PresentationFormat>On-screen Show (4:3)</PresentationFormat>
  <Paragraphs>69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2021-11-16T04:13:36Z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