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43" r:id="rId13"/>
    <p:sldId id="348" r:id="rId14"/>
    <p:sldId id="357" r:id="rId15"/>
    <p:sldId id="377" r:id="rId16"/>
    <p:sldId id="368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6791" autoAdjust="0"/>
  </p:normalViewPr>
  <p:slideViewPr>
    <p:cSldViewPr>
      <p:cViewPr varScale="1">
        <p:scale>
          <a:sx n="120" d="100"/>
          <a:sy n="120" d="100"/>
        </p:scale>
        <p:origin x="108" y="114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052" y="8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2021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2021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November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802.11-21/1879r00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eaptlscert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topics/netmgmt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vpn-common/" TargetMode="External"/><Relationship Id="rId5" Type="http://schemas.openxmlformats.org/officeDocument/2006/relationships/hyperlink" Target="https://datatracker.ietf.org/doc/draft-ietf-opsawg-l2nm/" TargetMode="External"/><Relationship Id="rId4" Type="http://schemas.openxmlformats.org/officeDocument/2006/relationships/hyperlink" Target="https://datatracker.ietf.org/doc/draft-ietf-opsawg-pcap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7" Type="http://schemas.openxmlformats.org/officeDocument/2006/relationships/hyperlink" Target="https://datatracker.ietf.org/doc/draft-ietf-tls-tlsflag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ctls/" TargetMode="External"/><Relationship Id="rId5" Type="http://schemas.openxmlformats.org/officeDocument/2006/relationships/hyperlink" Target="https://datatracker.ietf.org/doc/draft-ietf-tls-dtls13/" TargetMode="External"/><Relationship Id="rId4" Type="http://schemas.openxmlformats.org/officeDocument/2006/relationships/hyperlink" Target="https://datatracker.ietf.org/doc/draft-ietf-tls-rfc8446bi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etnet-bounded-latency/" TargetMode="External"/><Relationship Id="rId4" Type="http://schemas.openxmlformats.org/officeDocument/2006/relationships/hyperlink" Target="https://www.rfc-editor.org/rfc/rfc905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raw-technologies/" TargetMode="External"/><Relationship Id="rId4" Type="http://schemas.openxmlformats.org/officeDocument/2006/relationships/hyperlink" Target="https://datatracker.ietf.org/doc/draft-ietf-raw-use-case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brski-async-enroll/" TargetMode="External"/><Relationship Id="rId5" Type="http://schemas.openxmlformats.org/officeDocument/2006/relationships/hyperlink" Target="https://datatracker.ietf.org/doc/draft-ietf-anima-constrained-voucher/" TargetMode="External"/><Relationship Id="rId4" Type="http://schemas.openxmlformats.org/officeDocument/2006/relationships/hyperlink" Target="https://datatracker.ietf.org/doc/draft-ietf-anima-asa-guidelines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priv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endispatch/about/" TargetMode="External"/><Relationship Id="rId13" Type="http://schemas.openxmlformats.org/officeDocument/2006/relationships/hyperlink" Target="https://datatracker.ietf.org/doc/charter-ietf-ntp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dtn/" TargetMode="External"/><Relationship Id="rId12" Type="http://schemas.openxmlformats.org/officeDocument/2006/relationships/hyperlink" Target="https://datatracker.ietf.org/wg/ntp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tn/about/" TargetMode="External"/><Relationship Id="rId11" Type="http://schemas.openxmlformats.org/officeDocument/2006/relationships/hyperlink" Target="https://datatracker.ietf.org/doc/charter-ietf-grow/" TargetMode="External"/><Relationship Id="rId5" Type="http://schemas.openxmlformats.org/officeDocument/2006/relationships/hyperlink" Target="https://datatracker.ietf.org/doc/charter-ietf-ccamp/" TargetMode="External"/><Relationship Id="rId15" Type="http://schemas.openxmlformats.org/officeDocument/2006/relationships/hyperlink" Target="https://datatracker.ietf.org/doc/charter-ietf-suit/" TargetMode="External"/><Relationship Id="rId10" Type="http://schemas.openxmlformats.org/officeDocument/2006/relationships/hyperlink" Target="https://datatracker.ietf.org/wg/grow/about/" TargetMode="External"/><Relationship Id="rId4" Type="http://schemas.openxmlformats.org/officeDocument/2006/relationships/hyperlink" Target="https://datatracker.ietf.org/wg/ccamp/about/" TargetMode="External"/><Relationship Id="rId9" Type="http://schemas.openxmlformats.org/officeDocument/2006/relationships/hyperlink" Target="https://datatracker.ietf.org/doc/charter-ietf-gendispatch/" TargetMode="External"/><Relationship Id="rId14" Type="http://schemas.openxmlformats.org/officeDocument/2006/relationships/hyperlink" Target="https://datatracker.ietf.org/wg/suit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2021-11-16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974311"/>
              </p:ext>
            </p:extLst>
          </p:nvPr>
        </p:nvGraphicFramePr>
        <p:xfrm>
          <a:off x="842963" y="2438400"/>
          <a:ext cx="7218362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" name="Document" r:id="rId4" imgW="8267030" imgH="1267248" progId="Word.Document.8">
                  <p:embed/>
                </p:oleObj>
              </mc:Choice>
              <mc:Fallback>
                <p:oleObj name="Document" r:id="rId4" imgW="8267030" imgH="12672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8400"/>
                        <a:ext cx="7218362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Published: RFC 9048: Improved Extensible Authentication Protocol Method for 3GPP Mobile Network Authentication and Key Agreement (EAP-AKA')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RFC Editor’s queue: Using EAP-TLS with TLS 1.3, see </a:t>
            </a:r>
            <a:r>
              <a:rPr lang="en-US" sz="1400" dirty="0">
                <a:hlinkClick r:id="rId4"/>
              </a:rPr>
              <a:t>https://datatracker.ietf.org/doc/draft-ietf-emu-eap-tls13/</a:t>
            </a:r>
            <a:r>
              <a:rPr lang="en-US" sz="1400" dirty="0"/>
              <a:t> (October 2021)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 and in RFC Editor’s queue: Handling Large Certificates and Long Certificate Chains in TLS-based EAP Methods, see </a:t>
            </a:r>
            <a:r>
              <a:rPr lang="en-US" sz="1400" dirty="0">
                <a:hlinkClick r:id="rId5"/>
              </a:rPr>
              <a:t>https://datatracker.ietf.org/doc/draft-ietf-emu-eaptlscert/</a:t>
            </a:r>
            <a:r>
              <a:rPr lang="en-US" sz="1400" dirty="0"/>
              <a:t> (November 2021)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New: PCAP Capture File Format: </a:t>
            </a:r>
            <a:r>
              <a:rPr lang="en-US" sz="1400" dirty="0">
                <a:hlinkClick r:id="rId4"/>
              </a:rPr>
              <a:t>https://datatracker.ietf.org/doc/draft-ietf-opsawg-pcap/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 VPN Network YANG Model, see </a:t>
            </a:r>
            <a:r>
              <a:rPr lang="en-US" sz="1400" dirty="0">
                <a:hlinkClick r:id="rId5"/>
              </a:rPr>
              <a:t>https://datatracker.ietf.org/doc/draft-ietf-opsawg-l2nm/</a:t>
            </a:r>
            <a:r>
              <a:rPr lang="en-US" sz="1400" dirty="0"/>
              <a:t> (November 2021) [Has WG consensus, awaits write-up]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2/3 VPN Common YANG Model, see</a:t>
            </a:r>
            <a:r>
              <a:rPr lang="en-US" sz="1400" b="1" dirty="0"/>
              <a:t> </a:t>
            </a:r>
            <a:r>
              <a:rPr lang="en-US" sz="1400" dirty="0">
                <a:hlinkClick r:id="rId6"/>
              </a:rPr>
              <a:t>https://datatracker.ietf.org/doc/draft-ietf-opsawg-vpn-common/</a:t>
            </a:r>
            <a:r>
              <a:rPr lang="en-US" sz="1400" dirty="0"/>
              <a:t> (September 2021) [RFC Editor’s queue]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7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8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Transport Layer Security (TLS) Protocol Version 1.3, see </a:t>
            </a:r>
            <a:r>
              <a:rPr lang="en-US" sz="1400" dirty="0">
                <a:hlinkClick r:id="rId4"/>
              </a:rPr>
              <a:t>https://datatracker.ietf.org/doc/draft-ietf-tls-rfc8446bis/</a:t>
            </a:r>
            <a:r>
              <a:rPr lang="en-US" sz="1400" dirty="0"/>
              <a:t> (October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Datagram Transport Layer Security (DTLS) Protocol Version 1.3, see </a:t>
            </a:r>
            <a:r>
              <a:rPr lang="en-US" sz="1400" dirty="0">
                <a:hlinkClick r:id="rId5"/>
              </a:rPr>
              <a:t>https://datatracker.ietf.org/doc/draft-ietf-tls-dtls13/</a:t>
            </a:r>
            <a:r>
              <a:rPr lang="en-US" sz="1400" dirty="0"/>
              <a:t> (April 2021) [In RFC Editor’s Queue]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Compact TLS 1.3, see </a:t>
            </a:r>
            <a:r>
              <a:rPr lang="en-US" sz="1400" dirty="0">
                <a:hlinkClick r:id="rId6"/>
              </a:rPr>
              <a:t>https://datatracker.ietf.org/doc/draft-ietf-tls-ctls/</a:t>
            </a:r>
            <a:r>
              <a:rPr lang="en-US" sz="1400" dirty="0"/>
              <a:t> (October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Flags Extension for TLS 1.3, see </a:t>
            </a:r>
            <a:r>
              <a:rPr lang="en-US" sz="1400" dirty="0">
                <a:hlinkClick r:id="rId7"/>
              </a:rPr>
              <a:t>https://datatracker.ietf.org/doc/draft-ietf-tls-tlsflags/</a:t>
            </a:r>
            <a:r>
              <a:rPr lang="en-US" sz="1400" dirty="0"/>
              <a:t> (October 2021)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Oops!: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Security Considerations, published as </a:t>
            </a:r>
            <a:r>
              <a:rPr lang="en-US" sz="1400" dirty="0">
                <a:hlinkClick r:id="rId4"/>
              </a:rPr>
              <a:t>RFC 9055</a:t>
            </a:r>
            <a:r>
              <a:rPr lang="en-US" sz="1400" dirty="0"/>
              <a:t> (June 2021)</a:t>
            </a:r>
          </a:p>
          <a:p>
            <a:pPr lvl="1"/>
            <a:r>
              <a:rPr lang="en-US" sz="1400" dirty="0"/>
              <a:t>AD Evaluation: </a:t>
            </a:r>
            <a:r>
              <a:rPr lang="en-US" sz="1400" dirty="0" err="1"/>
              <a:t>DetNet</a:t>
            </a:r>
            <a:r>
              <a:rPr lang="en-US" sz="1400" dirty="0"/>
              <a:t> Bounded Latency</a:t>
            </a:r>
            <a:r>
              <a:rPr lang="en-US" sz="1400" dirty="0">
                <a:sym typeface="Wingdings" pitchFamily="2" charset="2"/>
              </a:rPr>
              <a:t>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https://datatracker.ietf.org/doc/draft-ietf-detnet-bounded-latency/</a:t>
            </a:r>
            <a:r>
              <a:rPr lang="en-US" sz="1400" dirty="0">
                <a:sym typeface="Wingdings" pitchFamily="2" charset="2"/>
              </a:rPr>
              <a:t> (September 2021)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Of interest:</a:t>
            </a:r>
          </a:p>
          <a:p>
            <a:pPr lvl="1"/>
            <a:r>
              <a:rPr lang="en-US" sz="1400" dirty="0">
                <a:sym typeface="Wingdings" pitchFamily="2" charset="2"/>
              </a:rPr>
              <a:t>Updated: RAW use cases: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(October 2021)</a:t>
            </a:r>
          </a:p>
          <a:p>
            <a:pPr lvl="1"/>
            <a:r>
              <a:rPr lang="en-US" sz="1400" dirty="0">
                <a:sym typeface="Wingdings" pitchFamily="2" charset="2"/>
              </a:rPr>
              <a:t>Updated: Reliable and Available Wireless Technologies: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https://datatracker.ietf.org/doc/draft-ietf-raw-technologies/</a:t>
            </a:r>
            <a:r>
              <a:rPr lang="en-US" sz="1400" dirty="0">
                <a:sym typeface="Wingdings" pitchFamily="2" charset="2"/>
              </a:rPr>
              <a:t> (August 2021) [mentions IEEE 802.11ax, be, ad, and ay]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(Updated: October 2021) [Submitted for publication]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Guidelines for Autonomic Service Agents, see </a:t>
            </a:r>
            <a:r>
              <a:rPr lang="en-US" sz="1400" dirty="0">
                <a:hlinkClick r:id="rId4"/>
              </a:rPr>
              <a:t>https://datatracker.ietf.org/doc/draft-ietf-anima-asa-guidelines/</a:t>
            </a:r>
            <a:r>
              <a:rPr lang="en-US" sz="1400" dirty="0"/>
              <a:t> (November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5"/>
              </a:rPr>
              <a:t>https://datatracker.ietf.org/doc/draft-ietf-anima-constrained-voucher/</a:t>
            </a:r>
            <a:r>
              <a:rPr lang="en-US" sz="1400" dirty="0"/>
              <a:t> (October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Support of Asynchronous Enrollment in BRSKI (BRSKI-AE), see </a:t>
            </a:r>
            <a:r>
              <a:rPr lang="en-US" sz="1400" dirty="0">
                <a:hlinkClick r:id="rId6"/>
              </a:rPr>
              <a:t>https://datatracker.ietf.org/doc/draft-ietf-anima-brski-async-enroll/</a:t>
            </a:r>
            <a:r>
              <a:rPr lang="en-US" sz="1400" dirty="0"/>
              <a:t> (October 2021)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November 2021.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19-25, 2022 – Was Bangkok, TH, now TBD</a:t>
            </a:r>
          </a:p>
          <a:p>
            <a:pPr lvl="1"/>
            <a:r>
              <a:rPr lang="en-US" dirty="0"/>
              <a:t>July 23-29, 2022 – Philadelphia, PA, US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October 25, 2021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9119 (Informational): Multicast Considerations over IEEE 802 Wireless Media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112 November 6-12, 2021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856344"/>
              </p:ext>
            </p:extLst>
          </p:nvPr>
        </p:nvGraphicFramePr>
        <p:xfrm>
          <a:off x="1083221" y="3167292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4"/>
                        </a:rPr>
                        <a:t>priv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Privacy Respecting Incorporation of Values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69936"/>
              </p:ext>
            </p:extLst>
          </p:nvPr>
        </p:nvGraphicFramePr>
        <p:xfrm>
          <a:off x="1066800" y="2875632"/>
          <a:ext cx="6977557" cy="29796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4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6"/>
                        </a:rPr>
                        <a:t>dtn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Delay/Disruption Tolerant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8"/>
                        </a:rPr>
                        <a:t>gendispatch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hlinkClick r:id="rId9"/>
                        </a:rPr>
                        <a:t>General Area Dispatch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2006067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10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1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2"/>
                        </a:rPr>
                        <a:t>ntp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Network Time Protocol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suit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5"/>
                        </a:rPr>
                        <a:t>Software Updates for Internet of Things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(November 2021)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(Still) In WG Last Call: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(July 2021)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139448</TotalTime>
  <Words>2044</Words>
  <Application>Microsoft Office PowerPoint</Application>
  <PresentationFormat>On-screen Show (4:3)</PresentationFormat>
  <Paragraphs>312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112 November 6-12, 2021</vt:lpstr>
      <vt:lpstr>IETF new groups being (re-)chartered</vt:lpstr>
      <vt:lpstr>YANG Model Catalog</vt:lpstr>
      <vt:lpstr>IoT-related work</vt:lpstr>
      <vt:lpstr>IoT-related work (cont.)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911</cp:revision>
  <cp:lastPrinted>1998-02-10T13:28:06Z</cp:lastPrinted>
  <dcterms:created xsi:type="dcterms:W3CDTF">2005-01-04T21:26:55Z</dcterms:created>
  <dcterms:modified xsi:type="dcterms:W3CDTF">2021-11-15T22:14:57Z</dcterms:modified>
  <cp:category/>
</cp:coreProperties>
</file>