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3"/>
  </p:notesMasterIdLst>
  <p:handoutMasterIdLst>
    <p:handoutMasterId r:id="rId194"/>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1981" r:id="rId26"/>
    <p:sldId id="2074" r:id="rId27"/>
    <p:sldId id="2102" r:id="rId28"/>
    <p:sldId id="2465" r:id="rId29"/>
    <p:sldId id="2107" r:id="rId30"/>
    <p:sldId id="2075" r:id="rId31"/>
    <p:sldId id="1657" r:id="rId32"/>
    <p:sldId id="2439" r:id="rId33"/>
    <p:sldId id="2292" r:id="rId34"/>
    <p:sldId id="2525" r:id="rId35"/>
    <p:sldId id="1967" r:id="rId36"/>
    <p:sldId id="2167" r:id="rId37"/>
    <p:sldId id="2331" r:id="rId38"/>
    <p:sldId id="2332" r:id="rId39"/>
    <p:sldId id="2351" r:id="rId40"/>
    <p:sldId id="2437" r:id="rId41"/>
    <p:sldId id="2438" r:id="rId42"/>
    <p:sldId id="2464" r:id="rId43"/>
    <p:sldId id="2481" r:id="rId44"/>
    <p:sldId id="2482" r:id="rId45"/>
    <p:sldId id="2483" r:id="rId46"/>
    <p:sldId id="2484" r:id="rId47"/>
    <p:sldId id="2485" r:id="rId48"/>
    <p:sldId id="2486" r:id="rId49"/>
    <p:sldId id="2008" r:id="rId50"/>
    <p:sldId id="2462" r:id="rId51"/>
    <p:sldId id="2291" r:id="rId52"/>
    <p:sldId id="1945" r:id="rId53"/>
    <p:sldId id="2071" r:id="rId54"/>
    <p:sldId id="2537" r:id="rId55"/>
    <p:sldId id="2539" r:id="rId56"/>
    <p:sldId id="2540" r:id="rId57"/>
    <p:sldId id="2036" r:id="rId58"/>
    <p:sldId id="2333" r:id="rId59"/>
    <p:sldId id="2323" r:id="rId60"/>
    <p:sldId id="2335" r:id="rId61"/>
    <p:sldId id="2334" r:id="rId62"/>
    <p:sldId id="2352" r:id="rId63"/>
    <p:sldId id="2353" r:id="rId64"/>
    <p:sldId id="2218" r:id="rId65"/>
    <p:sldId id="2426" r:id="rId66"/>
    <p:sldId id="2427" r:id="rId67"/>
    <p:sldId id="2460" r:id="rId68"/>
    <p:sldId id="2461" r:id="rId69"/>
    <p:sldId id="2463" r:id="rId70"/>
    <p:sldId id="1688" r:id="rId71"/>
    <p:sldId id="2293" r:id="rId72"/>
    <p:sldId id="1708" r:id="rId73"/>
    <p:sldId id="2524" r:id="rId74"/>
    <p:sldId id="2541" r:id="rId75"/>
    <p:sldId id="1709" r:id="rId76"/>
    <p:sldId id="1710" r:id="rId77"/>
    <p:sldId id="1790" r:id="rId78"/>
    <p:sldId id="2199" r:id="rId79"/>
    <p:sldId id="2319" r:id="rId80"/>
    <p:sldId id="2320" r:id="rId81"/>
    <p:sldId id="2321" r:id="rId82"/>
    <p:sldId id="2355" r:id="rId83"/>
    <p:sldId id="2354" r:id="rId84"/>
    <p:sldId id="2294" r:id="rId85"/>
    <p:sldId id="2470" r:id="rId86"/>
    <p:sldId id="2466" r:id="rId87"/>
    <p:sldId id="2467" r:id="rId88"/>
    <p:sldId id="2468" r:id="rId89"/>
    <p:sldId id="1679" r:id="rId90"/>
    <p:sldId id="2336" r:id="rId91"/>
    <p:sldId id="2328" r:id="rId92"/>
    <p:sldId id="2497" r:id="rId93"/>
    <p:sldId id="2546" r:id="rId94"/>
    <p:sldId id="2489" r:id="rId95"/>
    <p:sldId id="2495" r:id="rId96"/>
    <p:sldId id="2536" r:id="rId97"/>
    <p:sldId id="2545" r:id="rId98"/>
    <p:sldId id="2496" r:id="rId99"/>
    <p:sldId id="2542" r:id="rId100"/>
    <p:sldId id="2543" r:id="rId101"/>
    <p:sldId id="2498" r:id="rId102"/>
    <p:sldId id="2324" r:id="rId103"/>
    <p:sldId id="1375" r:id="rId104"/>
    <p:sldId id="1376" r:id="rId105"/>
    <p:sldId id="1400" r:id="rId106"/>
    <p:sldId id="2479" r:id="rId107"/>
    <p:sldId id="2480"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 id="2113" r:id="rId185"/>
    <p:sldId id="2037" r:id="rId186"/>
    <p:sldId id="2431" r:id="rId187"/>
    <p:sldId id="2429" r:id="rId188"/>
    <p:sldId id="2436" r:id="rId189"/>
    <p:sldId id="1968" r:id="rId190"/>
    <p:sldId id="2104" r:id="rId191"/>
    <p:sldId id="2317" r:id="rId19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presProps" Target="pres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802.11-21/1866r8</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f6e9debf6bf4a14fffd9a3c2a6946b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1/dcn/22/11-22-0080-00-0000-wi-fi-and-tsn-enabling-deterministic-wireless-for-time-sensitive-applications.pptx" TargetMode="External"/><Relationship Id="rId2" Type="http://schemas.openxmlformats.org/officeDocument/2006/relationships/hyperlink" Target="https://mentor.ieee.org/802.11/dcn/22/11-22-0081-00-0000-considerations-for-liaison-statement-to-sc6-on-wi-fi-in-wireless-industrial-networks.doc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s://mentor.ieee.org/802.11/dcn/22/11-22-0080-02-0000-wi-fi-and-tsn-enabling-deterministic-wireless-for-time-sensitive-applications.pptx" TargetMode="External"/><Relationship Id="rId2" Type="http://schemas.openxmlformats.org/officeDocument/2006/relationships/hyperlink" Target="https://mentor.ieee.org/802.11/dcn/22/11-22-0081-02-0000-considerations-for-liaison-statement-to-sc6-on-wi-fi-in-wireless-industrial-networks.doc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20 </a:t>
            </a:r>
            <a:r>
              <a:rPr lang="en-US" b="0" dirty="0">
                <a:solidFill>
                  <a:schemeClr val="accent2">
                    <a:lumMod val="50000"/>
                  </a:schemeClr>
                </a:solidFill>
              </a:rPr>
              <a:t>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18 January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18 Jan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https://ieeesa.webex.com/ieeesa/j.php?MTID=mf6e9debf6bf4a14fffd9a3c2a6946b92</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2331 792 5969</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14151843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in to CD ballot, closing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Some folk are apparently commenting through NBs</a:t>
            </a:r>
          </a:p>
          <a:p>
            <a:pPr lvl="2"/>
            <a:r>
              <a:rPr lang="en-AU" dirty="0">
                <a:effectLst/>
                <a:latin typeface="Arial" panose="020B0604020202020204" pitchFamily="34" charset="0"/>
              </a:rPr>
              <a:t>Apparently there are copyright &amp; editorial issues, as well as possible tech issues</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6617541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432047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r>
              <a:rPr lang="en-AU" sz="1600" dirty="0">
                <a:solidFill>
                  <a:srgbClr val="FF0000"/>
                </a:solidFill>
              </a:rPr>
              <a:t>Red = checking status (Jan 2022)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 – added 1/22</a:t>
            </a:r>
          </a:p>
          <a:p>
            <a:pPr lvl="1"/>
            <a:r>
              <a:rPr lang="en-AU" sz="1600" dirty="0">
                <a:effectLst/>
                <a:latin typeface="+mj-lt"/>
                <a:ea typeface="Calibri" panose="020F0502020204030204" pitchFamily="34" charset="0"/>
                <a:cs typeface="Times New Roman" panose="02020603050405020304" pitchFamily="18" charset="0"/>
              </a:rPr>
              <a:t>Dave Cavalcanti (802.11) – added 1/22</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37995756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a:p>
            <a:pPr lvl="1"/>
            <a:r>
              <a:rPr lang="en-AU" sz="1600" dirty="0"/>
              <a:t>John Messenger (802.1)</a:t>
            </a:r>
          </a:p>
          <a:p>
            <a:pPr lvl="1"/>
            <a:r>
              <a:rPr lang="en-AU" sz="1600" dirty="0"/>
              <a:t>Andrew Myles (802.11)</a:t>
            </a:r>
          </a:p>
          <a:p>
            <a:r>
              <a:rPr lang="en-AU" sz="1600" dirty="0">
                <a:solidFill>
                  <a:srgbClr val="FF0000"/>
                </a:solidFill>
              </a:rPr>
              <a:t>Red = checking status (Jan 2022)</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strike="sngStrike" dirty="0">
                <a:solidFill>
                  <a:srgbClr val="FF0000"/>
                </a:solidFill>
              </a:rPr>
              <a:t>Brian Weis (retired?)</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3356313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2">
              <a:defRPr/>
            </a:pPr>
            <a:r>
              <a:rPr lang="en-AU" dirty="0"/>
              <a:t>Update on feedback for HK NB wrt 802.11ax/be</a:t>
            </a:r>
          </a:p>
          <a:p>
            <a:pPr lvl="2">
              <a:defRPr/>
            </a:pPr>
            <a:r>
              <a:rPr lang="en-AU" dirty="0"/>
              <a:t>Review comments on Industrial Wireless Network PWI (likely LS)</a:t>
            </a:r>
          </a:p>
          <a:p>
            <a:pPr lvl="2">
              <a:defRPr/>
            </a:pPr>
            <a:r>
              <a:rPr lang="en-AU" dirty="0"/>
              <a:t>Review other proposals of interest</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
        <p:nvSpPr>
          <p:cNvPr id="2" name="Rectangle 1">
            <a:extLst>
              <a:ext uri="{FF2B5EF4-FFF2-40B4-BE49-F238E27FC236}">
                <a16:creationId xmlns:a16="http://schemas.microsoft.com/office/drawing/2014/main" id="{4350E213-1D46-4F2C-A89C-FB1D5DD1B67F}"/>
              </a:ext>
            </a:extLst>
          </p:cNvPr>
          <p:cNvSpPr/>
          <p:nvPr/>
        </p:nvSpPr>
        <p:spPr bwMode="auto">
          <a:xfrm>
            <a:off x="6248400" y="3733800"/>
            <a:ext cx="2295524"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rgbClr val="FF0000"/>
                </a:solidFill>
                <a:effectLst/>
                <a:latin typeface="+mj-lt"/>
              </a:rPr>
              <a:t>Request to consider in first hour – slides 94-96</a:t>
            </a:r>
          </a:p>
        </p:txBody>
      </p:sp>
      <p:cxnSp>
        <p:nvCxnSpPr>
          <p:cNvPr id="4" name="Straight Arrow Connector 3">
            <a:extLst>
              <a:ext uri="{FF2B5EF4-FFF2-40B4-BE49-F238E27FC236}">
                <a16:creationId xmlns:a16="http://schemas.microsoft.com/office/drawing/2014/main" id="{D25668D5-D51B-491E-A31C-8B9A11A2E5D5}"/>
              </a:ext>
            </a:extLst>
          </p:cNvPr>
          <p:cNvCxnSpPr>
            <a:cxnSpLocks/>
            <a:stCxn id="2" idx="2"/>
          </p:cNvCxnSpPr>
          <p:nvPr/>
        </p:nvCxnSpPr>
        <p:spPr bwMode="auto">
          <a:xfrm flipH="1">
            <a:off x="7010400" y="4419600"/>
            <a:ext cx="385762" cy="11430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18 Jan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67"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2021, as documented in </a:t>
            </a:r>
            <a:r>
              <a:rPr lang="en-AU" i="1" dirty="0">
                <a:hlinkClick r:id="rId3"/>
              </a:rPr>
              <a:t>11-21-1845-00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91"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07"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the Nov 2021 plenary</a:t>
            </a:r>
            <a:r>
              <a:rPr lang="en-AU" b="0" dirty="0"/>
              <a:t> included:</a:t>
            </a:r>
          </a:p>
          <a:p>
            <a:pPr lvl="2"/>
            <a:r>
              <a:rPr lang="en-AU" b="0" i="0" u="none" strike="noStrike" baseline="0" dirty="0">
                <a:solidFill>
                  <a:srgbClr val="FF0000"/>
                </a:solidFill>
                <a:latin typeface="Arial" panose="020B0604020202020204" pitchFamily="34" charset="0"/>
              </a:rPr>
              <a:t>&lt;tbd&gt;</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15"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76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645290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048370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549835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327067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1147923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70742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5280793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51483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763280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802.1Qcp-2018</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802.1Qcy-2019</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p:txBody>
          <a:bodyPr/>
          <a:lstStyle/>
          <a:p>
            <a:r>
              <a:rPr lang="en-AU" dirty="0"/>
              <a:t>Registration is not required for attendance at the IEEE 802 JTC1 SC in Jan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p:txBody>
          <a:bodyPr/>
          <a:lstStyle/>
          <a:p>
            <a:pPr lvl="1"/>
            <a:r>
              <a:rPr lang="en-AU" dirty="0"/>
              <a:t>Registration is not required for attendance at the IEEE 802 JTC1 SC in Jan 2022</a:t>
            </a:r>
          </a:p>
          <a:p>
            <a:pPr lvl="2"/>
            <a:r>
              <a:rPr lang="en-AU" dirty="0"/>
              <a:t>Because it operates under the auspices of IEEE 802</a:t>
            </a:r>
          </a:p>
          <a:p>
            <a:pPr lvl="1"/>
            <a:r>
              <a:rPr lang="en-AU" dirty="0"/>
              <a:t>… but it is required if you want attendance credit in any of the IEEE 802 WGs</a:t>
            </a:r>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0974009"/>
              </p:ext>
            </p:extLst>
          </p:nvPr>
        </p:nvGraphicFramePr>
        <p:xfrm>
          <a:off x="152399" y="1828800"/>
          <a:ext cx="8784877"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35608004"/>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053971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published as </a:t>
            </a:r>
            <a:r>
              <a:rPr lang="en-AU" sz="2400" dirty="0">
                <a:effectLst/>
                <a:latin typeface="+mj-lt"/>
                <a:ea typeface="Calibri" panose="020F0502020204030204" pitchFamily="34" charset="0"/>
              </a:rPr>
              <a:t>ISO/IEC/IEEE 8802-1Q:2020/AMD 31:2021 </a:t>
            </a:r>
            <a:r>
              <a:rPr lang="en-AU" dirty="0"/>
              <a:t>&amp; a response sent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a:t>
            </a:r>
            <a:r>
              <a:rPr lang="en-AU" dirty="0">
                <a:solidFill>
                  <a:srgbClr val="FF0000"/>
                </a:solidFill>
              </a:rPr>
              <a:t>N?????</a:t>
            </a:r>
            <a:r>
              <a:rPr lang="en-AU" dirty="0"/>
              <a:t>)</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03805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was published as ISO/IEC/IEEE 8802-1AS:2021 &amp; a response sent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&amp; published</a:t>
            </a:r>
            <a:r>
              <a:rPr lang="en-AU" dirty="0">
                <a:solidFill>
                  <a:schemeClr val="accent2"/>
                </a:solidFill>
              </a:rPr>
              <a:t> and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hlinkClick r:id="rId2"/>
              </a:rPr>
              <a:t>responses</a:t>
            </a:r>
            <a:r>
              <a:rPr lang="en-AU" dirty="0"/>
              <a:t> in Jan 2022 (</a:t>
            </a:r>
            <a:r>
              <a:rPr lang="en-AU" dirty="0">
                <a:solidFill>
                  <a:srgbClr val="FF0000"/>
                </a:solidFill>
              </a:rPr>
              <a:t>N?????</a:t>
            </a:r>
            <a:r>
              <a:rPr lang="en-AU" dirty="0"/>
              <a:t>)</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usual security comments from China NB (N17643)</a:t>
            </a:r>
          </a:p>
          <a:p>
            <a:pPr lvl="2"/>
            <a:r>
              <a:rPr lang="en-AU" dirty="0"/>
              <a:t>(Nov 2021) </a:t>
            </a:r>
            <a:r>
              <a:rPr lang="en-AU" i="1" dirty="0"/>
              <a:t>The first is identical to the first comment received on the earlier CIB ballot and the second is similar to other comments received.  The plan will be to re-use response text and it shouldn’t be difficult to have something pulled together for review by the next meeting. </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graphicFrame>
        <p:nvGraphicFramePr>
          <p:cNvPr id="3" name="Object 2">
            <a:extLst>
              <a:ext uri="{FF2B5EF4-FFF2-40B4-BE49-F238E27FC236}">
                <a16:creationId xmlns:a16="http://schemas.microsoft.com/office/drawing/2014/main" id="{4CAF9933-6028-435F-8FDF-302F605E7DCD}"/>
              </a:ext>
            </a:extLst>
          </p:cNvPr>
          <p:cNvGraphicFramePr>
            <a:graphicFrameLocks noChangeAspect="1"/>
          </p:cNvGraphicFramePr>
          <p:nvPr>
            <p:extLst>
              <p:ext uri="{D42A27DB-BD31-4B8C-83A1-F6EECF244321}">
                <p14:modId xmlns:p14="http://schemas.microsoft.com/office/powerpoint/2010/main" val="1593552978"/>
              </p:ext>
            </p:extLst>
          </p:nvPr>
        </p:nvGraphicFramePr>
        <p:xfrm>
          <a:off x="7576457" y="4280286"/>
          <a:ext cx="914400" cy="806450"/>
        </p:xfrm>
        <a:graphic>
          <a:graphicData uri="http://schemas.openxmlformats.org/presentationml/2006/ole">
            <mc:AlternateContent xmlns:mc="http://schemas.openxmlformats.org/markup-compatibility/2006">
              <mc:Choice xmlns:v="urn:schemas-microsoft-com:vml" Requires="v">
                <p:oleObj spid="_x0000_s4179"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576457" y="42802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r>
              <a:rPr lang="en-AU" dirty="0">
                <a:solidFill>
                  <a:schemeClr val="accent6"/>
                </a:solidFill>
              </a:rPr>
              <a:t>&amp; a response sent</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a:t>
            </a:r>
            <a:r>
              <a:rPr lang="en-AU" dirty="0">
                <a:solidFill>
                  <a:srgbClr val="FF0000"/>
                </a:solidFill>
              </a:rPr>
              <a:t>N?????</a:t>
            </a:r>
            <a:r>
              <a:rPr lang="en-AU" dirty="0"/>
              <a:t>)</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19696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898911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34202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6"/>
                </a:solidFill>
              </a:rPr>
              <a:t>waiting</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54689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24812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3134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8905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pPr lvl="1"/>
            <a:r>
              <a:rPr lang="en-GB" dirty="0">
                <a:latin typeface="Arial" panose="020B0604020202020204" pitchFamily="34" charset="0"/>
              </a:rPr>
              <a:t>(Jan 2022) Has been published – but will wait for SR to complete</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759266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pPr lvl="1"/>
            <a:r>
              <a:rPr lang="en-US" dirty="0"/>
              <a:t>(Jan 2022) Published</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593603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141369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200878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2346088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r>
              <a:rPr lang="en-AU" dirty="0"/>
              <a:t> but a response is still required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published </a:t>
            </a:r>
            <a:r>
              <a:rPr lang="en-AU" dirty="0">
                <a:solidFill>
                  <a:schemeClr val="accent2"/>
                </a:solidFill>
              </a:rPr>
              <a:t>but response required</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(Nov 2021) Comments sent to Healy &amp; Law</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8" name="Object 7">
            <a:extLst>
              <a:ext uri="{FF2B5EF4-FFF2-40B4-BE49-F238E27FC236}">
                <a16:creationId xmlns:a16="http://schemas.microsoft.com/office/drawing/2014/main" id="{944A4765-5379-4C07-8395-AC9E697E2BC1}"/>
              </a:ext>
            </a:extLst>
          </p:cNvPr>
          <p:cNvGraphicFramePr>
            <a:graphicFrameLocks noChangeAspect="1"/>
          </p:cNvGraphicFramePr>
          <p:nvPr>
            <p:extLst>
              <p:ext uri="{D42A27DB-BD31-4B8C-83A1-F6EECF244321}">
                <p14:modId xmlns:p14="http://schemas.microsoft.com/office/powerpoint/2010/main" val="1708108151"/>
              </p:ext>
            </p:extLst>
          </p:nvPr>
        </p:nvGraphicFramePr>
        <p:xfrm>
          <a:off x="7543800" y="5257800"/>
          <a:ext cx="914400" cy="806450"/>
        </p:xfrm>
        <a:graphic>
          <a:graphicData uri="http://schemas.openxmlformats.org/presentationml/2006/ole">
            <mc:AlternateContent xmlns:mc="http://schemas.openxmlformats.org/markup-compatibility/2006">
              <mc:Choice xmlns:v="urn:schemas-microsoft-com:vml" Requires="v">
                <p:oleObj spid="_x0000_s25654"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7ECB3393-533A-49B7-8ED7-5C4CF5A85F40}"/>
                          </a:ext>
                        </a:extLst>
                      </p:cNvPr>
                      <p:cNvPicPr/>
                      <p:nvPr/>
                    </p:nvPicPr>
                    <p:blipFill>
                      <a:blip r:embed="rId4"/>
                      <a:stretch>
                        <a:fillRect/>
                      </a:stretch>
                    </p:blipFill>
                    <p:spPr>
                      <a:xfrm>
                        <a:off x="7543800" y="5257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(Dec 2021) Comments sent to Healy &amp; Law </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extLst>
              <p:ext uri="{D42A27DB-BD31-4B8C-83A1-F6EECF244321}">
                <p14:modId xmlns:p14="http://schemas.microsoft.com/office/powerpoint/2010/main" val="945472365"/>
              </p:ext>
            </p:extLst>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28712"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067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BCE6-9C1B-4261-88A6-6C36097C8013}"/>
              </a:ext>
            </a:extLst>
          </p:cNvPr>
          <p:cNvSpPr>
            <a:spLocks noGrp="1"/>
          </p:cNvSpPr>
          <p:nvPr>
            <p:ph type="title"/>
          </p:nvPr>
        </p:nvSpPr>
        <p:spPr/>
        <p:txBody>
          <a:bodyPr/>
          <a:lstStyle/>
          <a:p>
            <a:r>
              <a:rPr lang="en-AU" dirty="0"/>
              <a:t>An issue has arisen </a:t>
            </a:r>
            <a:r>
              <a:rPr lang="en-AU"/>
              <a:t>wrt the </a:t>
            </a:r>
            <a:r>
              <a:rPr lang="en-AU" dirty="0"/>
              <a:t>correct </a:t>
            </a:r>
            <a:r>
              <a:rPr lang="en-AU"/>
              <a:t>order of 802.3 </a:t>
            </a:r>
            <a:r>
              <a:rPr lang="en-AU" dirty="0"/>
              <a:t>amendments</a:t>
            </a:r>
          </a:p>
        </p:txBody>
      </p:sp>
      <p:sp>
        <p:nvSpPr>
          <p:cNvPr id="3" name="Content Placeholder 2">
            <a:extLst>
              <a:ext uri="{FF2B5EF4-FFF2-40B4-BE49-F238E27FC236}">
                <a16:creationId xmlns:a16="http://schemas.microsoft.com/office/drawing/2014/main" id="{AC27E619-B7DF-4EBF-8048-5A6F8162CC40}"/>
              </a:ext>
            </a:extLst>
          </p:cNvPr>
          <p:cNvSpPr>
            <a:spLocks noGrp="1"/>
          </p:cNvSpPr>
          <p:nvPr>
            <p:ph idx="1"/>
          </p:nvPr>
        </p:nvSpPr>
        <p:spPr/>
        <p:txBody>
          <a:bodyPr/>
          <a:lstStyle/>
          <a:p>
            <a:r>
              <a:rPr lang="en-AU" dirty="0"/>
              <a:t>The problem?</a:t>
            </a:r>
          </a:p>
          <a:p>
            <a:pPr lvl="1"/>
            <a:r>
              <a:rPr lang="en-AU" dirty="0"/>
              <a:t>The IEEE 802.3 WG are submitting amendments in a logical order (as determined by IEEE 802.3 WG)</a:t>
            </a:r>
          </a:p>
          <a:p>
            <a:pPr lvl="1"/>
            <a:r>
              <a:rPr lang="en-AU" dirty="0"/>
              <a:t>The China NB has observed that they are being asked to consider amendments out of numerical amendment order (as determined by the ISO Central Secretariat)</a:t>
            </a:r>
          </a:p>
          <a:p>
            <a:pPr lvl="1"/>
            <a:r>
              <a:rPr lang="en-AU" dirty="0"/>
              <a:t>…</a:t>
            </a:r>
          </a:p>
          <a:p>
            <a:endParaRPr lang="en-AU" dirty="0"/>
          </a:p>
        </p:txBody>
      </p:sp>
      <p:sp>
        <p:nvSpPr>
          <p:cNvPr id="4" name="Footer Placeholder 3">
            <a:extLst>
              <a:ext uri="{FF2B5EF4-FFF2-40B4-BE49-F238E27FC236}">
                <a16:creationId xmlns:a16="http://schemas.microsoft.com/office/drawing/2014/main" id="{C3DA210C-8E44-4F52-AF08-3F26EC584E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5B5932E-6326-4ECC-B28B-50C4D9F4273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690855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A5349F-20CA-4908-A5F7-01063F244DA4}"/>
              </a:ext>
            </a:extLst>
          </p:cNvPr>
          <p:cNvSpPr>
            <a:spLocks noGrp="1"/>
          </p:cNvSpPr>
          <p:nvPr>
            <p:ph type="title"/>
          </p:nvPr>
        </p:nvSpPr>
        <p:spPr/>
        <p:txBody>
          <a:bodyPr/>
          <a:lstStyle/>
          <a:p>
            <a:r>
              <a:rPr lang="en-AU" dirty="0"/>
              <a:t>Why did 802.3 balloting occur the wrong order?</a:t>
            </a:r>
          </a:p>
        </p:txBody>
      </p:sp>
      <p:sp>
        <p:nvSpPr>
          <p:cNvPr id="3" name="Content Placeholder 2">
            <a:extLst>
              <a:ext uri="{FF2B5EF4-FFF2-40B4-BE49-F238E27FC236}">
                <a16:creationId xmlns:a16="http://schemas.microsoft.com/office/drawing/2014/main" id="{7B2D8671-B772-4333-8156-865D0E7B18D0}"/>
              </a:ext>
            </a:extLst>
          </p:cNvPr>
          <p:cNvSpPr>
            <a:spLocks noGrp="1"/>
          </p:cNvSpPr>
          <p:nvPr>
            <p:ph idx="1"/>
          </p:nvPr>
        </p:nvSpPr>
        <p:spPr>
          <a:xfrm>
            <a:off x="685800" y="1981200"/>
            <a:ext cx="7772400" cy="4114800"/>
          </a:xfrm>
        </p:spPr>
        <p:txBody>
          <a:bodyPr/>
          <a:lstStyle/>
          <a:p>
            <a:r>
              <a:rPr lang="en-AU" dirty="0"/>
              <a:t>The problem?</a:t>
            </a:r>
          </a:p>
          <a:p>
            <a:pPr lvl="1"/>
            <a:r>
              <a:rPr lang="en-AU" dirty="0"/>
              <a:t>The following ballots FDIS ballots closed 8 September 2021...</a:t>
            </a:r>
          </a:p>
          <a:p>
            <a:pPr lvl="2"/>
            <a:r>
              <a:rPr lang="en-AU" dirty="0"/>
              <a:t>ISO/IEC/IEEE 8802-3:2021/</a:t>
            </a:r>
            <a:r>
              <a:rPr lang="en-AU" dirty="0" err="1"/>
              <a:t>FDAmd</a:t>
            </a:r>
            <a:r>
              <a:rPr lang="en-AU" dirty="0"/>
              <a:t> 4</a:t>
            </a:r>
          </a:p>
          <a:p>
            <a:pPr lvl="2"/>
            <a:r>
              <a:rPr lang="en-AU" dirty="0"/>
              <a:t>ISO/IEC/IEEE 8802-3:2021/</a:t>
            </a:r>
            <a:r>
              <a:rPr lang="en-AU" dirty="0" err="1"/>
              <a:t>FDAmd</a:t>
            </a:r>
            <a:r>
              <a:rPr lang="en-AU" dirty="0"/>
              <a:t> 6</a:t>
            </a:r>
          </a:p>
          <a:p>
            <a:pPr lvl="2"/>
            <a:r>
              <a:rPr lang="en-AU" dirty="0"/>
              <a:t>ISO/IEC/IEEE 8802-3:2021/</a:t>
            </a:r>
            <a:r>
              <a:rPr lang="en-AU" dirty="0" err="1"/>
              <a:t>FDAmd</a:t>
            </a:r>
            <a:r>
              <a:rPr lang="en-AU" dirty="0"/>
              <a:t> 7</a:t>
            </a:r>
          </a:p>
          <a:p>
            <a:pPr lvl="2"/>
            <a:r>
              <a:rPr lang="en-AU" dirty="0"/>
              <a:t>ISO/IEC/IEEE 8802-3:2021/</a:t>
            </a:r>
            <a:r>
              <a:rPr lang="en-AU" dirty="0" err="1"/>
              <a:t>FDAmd</a:t>
            </a:r>
            <a:r>
              <a:rPr lang="en-AU" dirty="0"/>
              <a:t> 8</a:t>
            </a:r>
          </a:p>
          <a:p>
            <a:pPr lvl="1"/>
            <a:r>
              <a:rPr lang="en-AU" dirty="0"/>
              <a:t>...the following FDIS ballots closed 11 November 2021...</a:t>
            </a:r>
          </a:p>
          <a:p>
            <a:pPr lvl="2"/>
            <a:r>
              <a:rPr lang="en-AU" dirty="0"/>
              <a:t>ISO/IEC/IEEE 8802-3:2021/</a:t>
            </a:r>
            <a:r>
              <a:rPr lang="en-AU" dirty="0" err="1"/>
              <a:t>FDAmd</a:t>
            </a:r>
            <a:endParaRPr lang="en-AU" dirty="0"/>
          </a:p>
          <a:p>
            <a:pPr lvl="2"/>
            <a:r>
              <a:rPr lang="en-AU" dirty="0"/>
              <a:t>ISO/IEC/IEEE 8802-3:2021/</a:t>
            </a:r>
            <a:r>
              <a:rPr lang="en-AU" dirty="0" err="1"/>
              <a:t>FDAmd</a:t>
            </a:r>
            <a:r>
              <a:rPr lang="en-AU" dirty="0"/>
              <a:t> 2</a:t>
            </a:r>
          </a:p>
          <a:p>
            <a:pPr lvl="2"/>
            <a:r>
              <a:rPr lang="en-AU" dirty="0"/>
              <a:t>ISO/IEC/IEEE 8802-3:2021/</a:t>
            </a:r>
            <a:r>
              <a:rPr lang="en-AU" dirty="0" err="1"/>
              <a:t>FDAmd</a:t>
            </a:r>
            <a:r>
              <a:rPr lang="en-AU" dirty="0"/>
              <a:t> 3</a:t>
            </a:r>
          </a:p>
          <a:p>
            <a:pPr lvl="1"/>
            <a:r>
              <a:rPr lang="en-AU" dirty="0"/>
              <a:t>...and the following FDIS ballots closed 17 November 2021</a:t>
            </a:r>
          </a:p>
          <a:p>
            <a:pPr lvl="2"/>
            <a:r>
              <a:rPr lang="en-AU" dirty="0"/>
              <a:t>ISO/IEC/IEEE 8802-3:2021/</a:t>
            </a:r>
            <a:r>
              <a:rPr lang="en-AU" dirty="0" err="1"/>
              <a:t>FDAmd</a:t>
            </a:r>
            <a:r>
              <a:rPr lang="en-AU" dirty="0"/>
              <a:t> 5 (Ed 3) </a:t>
            </a:r>
          </a:p>
          <a:p>
            <a:pPr lvl="2"/>
            <a:r>
              <a:rPr lang="en-AU" dirty="0"/>
              <a:t>ISO/IEC/IEEE 8802-3:2021/</a:t>
            </a:r>
            <a:r>
              <a:rPr lang="en-AU" dirty="0" err="1"/>
              <a:t>FDAmd</a:t>
            </a:r>
            <a:r>
              <a:rPr lang="en-AU" dirty="0"/>
              <a:t> 9 (Ed 3) </a:t>
            </a:r>
          </a:p>
          <a:p>
            <a:endParaRPr lang="en-AU" dirty="0"/>
          </a:p>
        </p:txBody>
      </p:sp>
      <p:sp>
        <p:nvSpPr>
          <p:cNvPr id="4" name="Footer Placeholder 3">
            <a:extLst>
              <a:ext uri="{FF2B5EF4-FFF2-40B4-BE49-F238E27FC236}">
                <a16:creationId xmlns:a16="http://schemas.microsoft.com/office/drawing/2014/main" id="{CA758C42-79B2-48E2-A121-A945A5DD3D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E9AD60A-542B-43E1-8E63-62730D7F65F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208646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CBEC-3FCD-4802-B0E1-7E039F04973A}"/>
              </a:ext>
            </a:extLst>
          </p:cNvPr>
          <p:cNvSpPr>
            <a:spLocks noGrp="1"/>
          </p:cNvSpPr>
          <p:nvPr>
            <p:ph type="title"/>
          </p:nvPr>
        </p:nvSpPr>
        <p:spPr/>
        <p:txBody>
          <a:bodyPr/>
          <a:lstStyle/>
          <a:p>
            <a:r>
              <a:rPr lang="en-AU" dirty="0"/>
              <a:t>We should seek to avoid the ordering issue in the future</a:t>
            </a:r>
          </a:p>
        </p:txBody>
      </p:sp>
      <p:sp>
        <p:nvSpPr>
          <p:cNvPr id="3" name="Content Placeholder 2">
            <a:extLst>
              <a:ext uri="{FF2B5EF4-FFF2-40B4-BE49-F238E27FC236}">
                <a16:creationId xmlns:a16="http://schemas.microsoft.com/office/drawing/2014/main" id="{7A6F197F-5708-401C-A145-4924E1703CF5}"/>
              </a:ext>
            </a:extLst>
          </p:cNvPr>
          <p:cNvSpPr>
            <a:spLocks noGrp="1"/>
          </p:cNvSpPr>
          <p:nvPr>
            <p:ph idx="1"/>
          </p:nvPr>
        </p:nvSpPr>
        <p:spPr/>
        <p:txBody>
          <a:bodyPr/>
          <a:lstStyle/>
          <a:p>
            <a:r>
              <a:rPr lang="en-AU" dirty="0"/>
              <a:t>The solution?</a:t>
            </a:r>
          </a:p>
          <a:p>
            <a:pPr lvl="1"/>
            <a:r>
              <a:rPr lang="en-AU" dirty="0"/>
              <a:t>(Dec 2021) Andrew Myles comments</a:t>
            </a:r>
          </a:p>
          <a:p>
            <a:pPr lvl="2"/>
            <a:r>
              <a:rPr lang="en-AU" i="1" dirty="0"/>
              <a:t>I suspect that in our response we should acknowledge the issue, noting that it was our intention that the amendments are balloted by SC6 in the correct order.  </a:t>
            </a:r>
          </a:p>
          <a:p>
            <a:pPr lvl="2"/>
            <a:r>
              <a:rPr lang="en-AU" i="1" dirty="0"/>
              <a:t>We should then say that that we will work with ISO staff to ensure this is the case in the future.</a:t>
            </a:r>
          </a:p>
          <a:p>
            <a:pPr lvl="1"/>
            <a:r>
              <a:rPr lang="en-AU" dirty="0"/>
              <a:t>(Dec 2021) Jodi Haasz notes:</a:t>
            </a:r>
          </a:p>
          <a:p>
            <a:pPr lvl="2"/>
            <a:r>
              <a:rPr lang="en-AU" i="1" dirty="0"/>
              <a:t>… when I submit the documents, I can also recommend amendment numbering </a:t>
            </a:r>
            <a:r>
              <a:rPr lang="en-AU" dirty="0"/>
              <a:t>(and ordering?)</a:t>
            </a:r>
          </a:p>
          <a:p>
            <a:pPr lvl="1"/>
            <a:r>
              <a:rPr lang="en-AU" dirty="0"/>
              <a:t>(Jan 2022) Jodi Haasz suggested a response</a:t>
            </a:r>
          </a:p>
          <a:p>
            <a:pPr lvl="2"/>
            <a:r>
              <a:rPr lang="en-AU" i="1" dirty="0"/>
              <a:t>The amendments were intended to be balloted in the correct order. Moving forward, IEEE will inform ISO of the ordering of amendments</a:t>
            </a:r>
          </a:p>
        </p:txBody>
      </p:sp>
      <p:sp>
        <p:nvSpPr>
          <p:cNvPr id="4" name="Footer Placeholder 3">
            <a:extLst>
              <a:ext uri="{FF2B5EF4-FFF2-40B4-BE49-F238E27FC236}">
                <a16:creationId xmlns:a16="http://schemas.microsoft.com/office/drawing/2014/main" id="{0E5DF8CA-5BF0-4503-8B17-0FE0F6F21D0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3B52EDC-DA22-492F-AA5F-4F7556201D9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464835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(Dec 2021) Comments sent to Healy &amp; Law</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3" name="Object 2">
            <a:extLst>
              <a:ext uri="{FF2B5EF4-FFF2-40B4-BE49-F238E27FC236}">
                <a16:creationId xmlns:a16="http://schemas.microsoft.com/office/drawing/2014/main" id="{A253D705-CA10-42C6-8C63-FA7613E96B57}"/>
              </a:ext>
            </a:extLst>
          </p:cNvPr>
          <p:cNvGraphicFramePr>
            <a:graphicFrameLocks noChangeAspect="1"/>
          </p:cNvGraphicFramePr>
          <p:nvPr>
            <p:extLst>
              <p:ext uri="{D42A27DB-BD31-4B8C-83A1-F6EECF244321}">
                <p14:modId xmlns:p14="http://schemas.microsoft.com/office/powerpoint/2010/main" val="1774959478"/>
              </p:ext>
            </p:extLst>
          </p:nvPr>
        </p:nvGraphicFramePr>
        <p:xfrm>
          <a:off x="7436507" y="4648200"/>
          <a:ext cx="914400" cy="806450"/>
        </p:xfrm>
        <a:graphic>
          <a:graphicData uri="http://schemas.openxmlformats.org/presentationml/2006/ole">
            <mc:AlternateContent xmlns:mc="http://schemas.openxmlformats.org/markup-compatibility/2006">
              <mc:Choice xmlns:v="urn:schemas-microsoft-com:vml" Requires="v">
                <p:oleObj spid="_x0000_s29736"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436507"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77100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178958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 but </a:t>
            </a:r>
            <a:r>
              <a:rPr lang="en-AU" dirty="0"/>
              <a:t>a response still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2A4F4E73-D9C2-482C-A09B-70B3214879E5}"/>
              </a:ext>
            </a:extLst>
          </p:cNvPr>
          <p:cNvGraphicFramePr>
            <a:graphicFrameLocks noChangeAspect="1"/>
          </p:cNvGraphicFramePr>
          <p:nvPr>
            <p:extLst>
              <p:ext uri="{D42A27DB-BD31-4B8C-83A1-F6EECF244321}">
                <p14:modId xmlns:p14="http://schemas.microsoft.com/office/powerpoint/2010/main" val="2591106134"/>
              </p:ext>
            </p:extLst>
          </p:nvPr>
        </p:nvGraphicFramePr>
        <p:xfrm>
          <a:off x="7467600" y="5037932"/>
          <a:ext cx="914400" cy="806450"/>
        </p:xfrm>
        <a:graphic>
          <a:graphicData uri="http://schemas.openxmlformats.org/presentationml/2006/ole">
            <mc:AlternateContent xmlns:mc="http://schemas.openxmlformats.org/markup-compatibility/2006">
              <mc:Choice xmlns:v="urn:schemas-microsoft-com:vml" Requires="v">
                <p:oleObj spid="_x0000_s26674"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467600" y="50379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59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224028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42328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 but </a:t>
            </a:r>
            <a:r>
              <a:rPr lang="en-AU" dirty="0">
                <a:solidFill>
                  <a:schemeClr val="accent6"/>
                </a:solidFill>
              </a:rPr>
              <a:t>a response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40E0EEDD-B7BE-49DA-9BF4-784E08C0845B}"/>
              </a:ext>
            </a:extLst>
          </p:cNvPr>
          <p:cNvGraphicFramePr>
            <a:graphicFrameLocks noChangeAspect="1"/>
          </p:cNvGraphicFramePr>
          <p:nvPr>
            <p:extLst>
              <p:ext uri="{D42A27DB-BD31-4B8C-83A1-F6EECF244321}">
                <p14:modId xmlns:p14="http://schemas.microsoft.com/office/powerpoint/2010/main" val="2830064162"/>
              </p:ext>
            </p:extLst>
          </p:nvPr>
        </p:nvGraphicFramePr>
        <p:xfrm>
          <a:off x="7388610" y="4648200"/>
          <a:ext cx="914400" cy="806450"/>
        </p:xfrm>
        <a:graphic>
          <a:graphicData uri="http://schemas.openxmlformats.org/presentationml/2006/ole">
            <mc:AlternateContent xmlns:mc="http://schemas.openxmlformats.org/markup-compatibility/2006">
              <mc:Choice xmlns:v="urn:schemas-microsoft-com:vml" Requires="v">
                <p:oleObj spid="_x0000_s27697"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38861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25950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is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914299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07657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592050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99883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54873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53408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32034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41695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20383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71"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have been sent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The response is not yet publicly available but was sent on 8 Nov 2021</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485050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7248383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may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 – is it now time to liaise it?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450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112261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073429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pPr lvl="1"/>
            <a:r>
              <a:rPr lang="en-AU" dirty="0"/>
              <a:t>(Jan 2022) Likely to open in late Jan 2022, closing 13 June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909817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3929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68028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42398399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8068247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614213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IEEE 802.19.3 can’t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volunteered to drive the process in 802.19 WG to push 802.19.3 standard into the PSDO process</a:t>
            </a:r>
          </a:p>
          <a:p>
            <a:pPr lvl="2"/>
            <a:r>
              <a:rPr lang="nb-NO" dirty="0">
                <a:latin typeface="+mj-lt"/>
              </a:rPr>
              <a:t>(Sep 2021) Steve Shellhammer (802.19 WG Chair) will follow up with Ben</a:t>
            </a:r>
          </a:p>
          <a:p>
            <a:pPr lvl="2"/>
            <a:r>
              <a:rPr lang="nb-NO" dirty="0">
                <a:latin typeface="+mj-lt"/>
              </a:rPr>
              <a:t>(Nov 2021) </a:t>
            </a:r>
            <a:r>
              <a:rPr lang="en-AU" dirty="0">
                <a:latin typeface="+mj-lt"/>
              </a:rPr>
              <a:t>Steve Shellhammer (Qualcomm, IEEE 802.19 WG chair) will check with Ben Rolfe (IEEE 802.19.3 TG chair) to consider that move</a:t>
            </a:r>
          </a:p>
          <a:p>
            <a:pPr lvl="2"/>
            <a:r>
              <a:rPr lang="en-AU" dirty="0">
                <a:latin typeface="+mj-lt"/>
              </a:rPr>
              <a:t>(Nov 2021) Question as to whether recommended practices can be submitted</a:t>
            </a:r>
          </a:p>
          <a:p>
            <a:pPr lvl="3"/>
            <a:r>
              <a:rPr lang="en-AU" dirty="0">
                <a:latin typeface="+mj-lt"/>
              </a:rPr>
              <a:t>(Dec 2021) Jodi confirmed there is no ISO equivalent and so no!</a:t>
            </a: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483321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22867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4015021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35510148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 @ 00:00-03:00</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CC5B-F6C2-411B-8B26-210F34935DC1}"/>
              </a:ext>
            </a:extLst>
          </p:cNvPr>
          <p:cNvSpPr>
            <a:spLocks noGrp="1"/>
          </p:cNvSpPr>
          <p:nvPr>
            <p:ph type="title"/>
          </p:nvPr>
        </p:nvSpPr>
        <p:spPr/>
        <p:txBody>
          <a:bodyPr/>
          <a:lstStyle/>
          <a:p>
            <a:r>
              <a:rPr lang="en-AU" dirty="0"/>
              <a:t>Some IEEE 802 participants are planning to attend the SC6/WG1 interim meeting in Feb 2022</a:t>
            </a:r>
          </a:p>
        </p:txBody>
      </p:sp>
      <p:sp>
        <p:nvSpPr>
          <p:cNvPr id="3" name="Content Placeholder 2">
            <a:extLst>
              <a:ext uri="{FF2B5EF4-FFF2-40B4-BE49-F238E27FC236}">
                <a16:creationId xmlns:a16="http://schemas.microsoft.com/office/drawing/2014/main" id="{1BC2D984-1350-4D95-872B-C2D05314BFFE}"/>
              </a:ext>
            </a:extLst>
          </p:cNvPr>
          <p:cNvSpPr>
            <a:spLocks noGrp="1"/>
          </p:cNvSpPr>
          <p:nvPr>
            <p:ph idx="1"/>
          </p:nvPr>
        </p:nvSpPr>
        <p:spPr/>
        <p:txBody>
          <a:bodyPr/>
          <a:lstStyle/>
          <a:p>
            <a:r>
              <a:rPr lang="en-AU" dirty="0"/>
              <a:t>Confirmed attending</a:t>
            </a:r>
          </a:p>
          <a:p>
            <a:pPr lvl="1"/>
            <a:r>
              <a:rPr lang="en-AU" dirty="0"/>
              <a:t>Andrew Myles</a:t>
            </a:r>
          </a:p>
          <a:p>
            <a:r>
              <a:rPr lang="en-AU" dirty="0"/>
              <a:t>Confirmed not attending</a:t>
            </a:r>
          </a:p>
          <a:p>
            <a:pPr lvl="1"/>
            <a:r>
              <a:rPr lang="en-AU" dirty="0"/>
              <a:t>Jodi Haasz</a:t>
            </a:r>
          </a:p>
        </p:txBody>
      </p:sp>
      <p:sp>
        <p:nvSpPr>
          <p:cNvPr id="4" name="Footer Placeholder 3">
            <a:extLst>
              <a:ext uri="{FF2B5EF4-FFF2-40B4-BE49-F238E27FC236}">
                <a16:creationId xmlns:a16="http://schemas.microsoft.com/office/drawing/2014/main" id="{93602D3A-ADE3-441A-BF55-032419A3B55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EDA025D-6AD9-46F1-9ECE-05DC4F35819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8043265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liaison sent in response to the HK NB submission related to 802.11ax/be will be discussed by WG1 in Feb</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response</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response will be discussed at the SC6/WG1 meeting in Feb 2022</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95"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has been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Comments so far</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was discussing but concluded </a:t>
            </a:r>
            <a:r>
              <a:rPr lang="en-GB" dirty="0">
                <a:latin typeface="Arial" panose="020B0604020202020204" pitchFamily="34" charset="0"/>
              </a:rPr>
              <a:t>it </a:t>
            </a:r>
            <a:r>
              <a:rPr lang="en-GB" sz="1800" dirty="0">
                <a:effectLst/>
                <a:latin typeface="Arial" panose="020B0604020202020204" pitchFamily="34" charset="0"/>
                <a:ea typeface="Times New Roman" panose="02020603050405020304" pitchFamily="18" charset="0"/>
              </a:rPr>
              <a:t>seems to have an accurate view of what IEEE 802.1 TSN brings to the table</a:t>
            </a:r>
            <a:endParaRPr lang="en-AU" sz="1800" dirty="0">
              <a:effectLst/>
              <a:latin typeface="Times New Roman" panose="02020603050405020304" pitchFamily="18" charset="0"/>
              <a:ea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1704469665"/>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419"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7772400" cy="1066800"/>
          </a:xfrm>
        </p:spPr>
        <p:txBody>
          <a:bodyPr/>
          <a:lstStyle/>
          <a:p>
            <a:r>
              <a:rPr lang="en-AU" dirty="0"/>
              <a:t>The SC will discuss a response to SC6/WG1 on the proposed Industrial Wireless Network PWI</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981200"/>
            <a:ext cx="7772400" cy="4114800"/>
          </a:xfrm>
        </p:spPr>
        <p:txBody>
          <a:bodyPr/>
          <a:lstStyle/>
          <a:p>
            <a:pPr lvl="1"/>
            <a:r>
              <a:rPr lang="en-AU" dirty="0"/>
              <a:t>(Nov 2021) A request was sent to 802.11 WG and IEEE 802 EC for comments on the proposed Industrial Wireless Network PWI</a:t>
            </a:r>
          </a:p>
          <a:p>
            <a:pPr lvl="1"/>
            <a:r>
              <a:rPr lang="en-AU" dirty="0"/>
              <a:t>A proposal has been made for a LS to SC6 on this matter</a:t>
            </a:r>
          </a:p>
          <a:p>
            <a:pPr lvl="2"/>
            <a:r>
              <a:rPr lang="en-AU" dirty="0"/>
              <a:t>Authors: </a:t>
            </a:r>
            <a:r>
              <a:rPr lang="it-IT" dirty="0"/>
              <a:t>Dave Cavalcanti (Intel), Ganesh Venkatesan (Intel), Malcolm Smith (Cisco), Maik Seewald (Cisco)</a:t>
            </a:r>
            <a:endParaRPr lang="en-AU" dirty="0"/>
          </a:p>
          <a:p>
            <a:pPr lvl="2"/>
            <a:r>
              <a:rPr lang="en-AU" dirty="0"/>
              <a:t>See </a:t>
            </a:r>
            <a:r>
              <a:rPr lang="en-US" dirty="0">
                <a:hlinkClick r:id="rId2"/>
              </a:rPr>
              <a:t>11-22-0081-00</a:t>
            </a:r>
            <a:r>
              <a:rPr lang="en-AU" dirty="0"/>
              <a:t> for proposed LS</a:t>
            </a:r>
          </a:p>
          <a:p>
            <a:pPr lvl="2"/>
            <a:r>
              <a:rPr lang="en-AU" dirty="0"/>
              <a:t>See </a:t>
            </a:r>
            <a:r>
              <a:rPr lang="en-US" dirty="0">
                <a:hlinkClick r:id="rId3"/>
              </a:rPr>
              <a:t>11-22-0080-00</a:t>
            </a:r>
            <a:r>
              <a:rPr lang="en-AU" dirty="0"/>
              <a:t> for supporting ppt</a:t>
            </a:r>
            <a:endParaRPr lang="en-US" dirty="0"/>
          </a:p>
          <a:p>
            <a:pPr lvl="1"/>
            <a:r>
              <a:rPr lang="en-AU" dirty="0"/>
              <a:t>The SC will spend up to 30 min discussing the proposed LS to SC6</a:t>
            </a:r>
          </a:p>
          <a:p>
            <a:pPr lvl="2"/>
            <a:r>
              <a:rPr lang="en-AU" dirty="0"/>
              <a:t>A possible motion is on the next page but </a:t>
            </a:r>
          </a:p>
          <a:p>
            <a:pPr lvl="2"/>
            <a:r>
              <a:rPr lang="en-AU" dirty="0"/>
              <a:t>… if the LS needs non-trivial editing then a recommendation can be taken to IEEE 802.11 WG as a personal motion</a:t>
            </a:r>
          </a:p>
          <a:p>
            <a:pPr lvl="1"/>
            <a:r>
              <a:rPr lang="en-AU" dirty="0"/>
              <a:t>If it is approved then it is expected that at least one of the authors will attend the SC6/WG1 meeting (virtually)</a:t>
            </a:r>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8021423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E93D-C1AB-49EF-95D1-20BC221A0724}"/>
              </a:ext>
            </a:extLst>
          </p:cNvPr>
          <p:cNvSpPr>
            <a:spLocks noGrp="1"/>
          </p:cNvSpPr>
          <p:nvPr>
            <p:ph type="title"/>
          </p:nvPr>
        </p:nvSpPr>
        <p:spPr/>
        <p:txBody>
          <a:bodyPr/>
          <a:lstStyle/>
          <a:p>
            <a:r>
              <a:rPr lang="en-AU" dirty="0"/>
              <a:t>The 802.11 WG may consider approving the proposed </a:t>
            </a:r>
            <a:r>
              <a:rPr lang="en-AU" i="1" dirty="0"/>
              <a:t>Industrial Wireless Network </a:t>
            </a:r>
            <a:r>
              <a:rPr lang="en-AU" dirty="0"/>
              <a:t>PWI LS</a:t>
            </a:r>
          </a:p>
        </p:txBody>
      </p:sp>
      <p:sp>
        <p:nvSpPr>
          <p:cNvPr id="3" name="Content Placeholder 2">
            <a:extLst>
              <a:ext uri="{FF2B5EF4-FFF2-40B4-BE49-F238E27FC236}">
                <a16:creationId xmlns:a16="http://schemas.microsoft.com/office/drawing/2014/main" id="{49E6C870-34F6-4936-A53F-67254AABD2A7}"/>
              </a:ext>
            </a:extLst>
          </p:cNvPr>
          <p:cNvSpPr>
            <a:spLocks noGrp="1"/>
          </p:cNvSpPr>
          <p:nvPr>
            <p:ph idx="1"/>
          </p:nvPr>
        </p:nvSpPr>
        <p:spPr/>
        <p:txBody>
          <a:bodyPr/>
          <a:lstStyle/>
          <a:p>
            <a:r>
              <a:rPr lang="en-AU" dirty="0">
                <a:latin typeface="+mj-lt"/>
              </a:rPr>
              <a:t>After Jan 2021 session</a:t>
            </a:r>
          </a:p>
          <a:p>
            <a:pPr lvl="1"/>
            <a:r>
              <a:rPr lang="en-AU" dirty="0">
                <a:latin typeface="+mj-lt"/>
              </a:rPr>
              <a:t>The LS was modified to remove the reference to the ppt</a:t>
            </a:r>
          </a:p>
          <a:p>
            <a:pPr lvl="2"/>
            <a:r>
              <a:rPr lang="en-AU" dirty="0">
                <a:latin typeface="+mj-lt"/>
              </a:rPr>
              <a:t>See </a:t>
            </a:r>
            <a:r>
              <a:rPr lang="en-AU" dirty="0">
                <a:effectLst/>
                <a:latin typeface="+mj-lt"/>
                <a:ea typeface="Calibri" panose="020F0502020204030204" pitchFamily="34" charset="0"/>
                <a:hlinkClick r:id="rId2"/>
              </a:rPr>
              <a:t>11-22-0081-02</a:t>
            </a:r>
            <a:endParaRPr lang="en-AU" dirty="0">
              <a:effectLst/>
              <a:latin typeface="+mj-lt"/>
              <a:ea typeface="Calibri" panose="020F0502020204030204" pitchFamily="34" charset="0"/>
            </a:endParaRPr>
          </a:p>
          <a:p>
            <a:pPr lvl="2"/>
            <a:r>
              <a:rPr lang="en-AU" dirty="0">
                <a:latin typeface="+mj-lt"/>
              </a:rPr>
              <a:t>It is likely that this will be considered for approval by the 802.11 WG and subsequently the IEEE 802 EC</a:t>
            </a:r>
          </a:p>
          <a:p>
            <a:pPr lvl="1"/>
            <a:r>
              <a:rPr lang="en-AU" dirty="0">
                <a:latin typeface="+mj-lt"/>
              </a:rPr>
              <a:t>The ppt was modified  based on comments received by the author</a:t>
            </a:r>
          </a:p>
          <a:p>
            <a:pPr lvl="2"/>
            <a:r>
              <a:rPr lang="en-AU" dirty="0">
                <a:latin typeface="+mj-lt"/>
              </a:rPr>
              <a:t>See </a:t>
            </a:r>
            <a:r>
              <a:rPr lang="en-US" u="sng" dirty="0">
                <a:solidFill>
                  <a:srgbClr val="0000FF"/>
                </a:solidFill>
                <a:effectLst/>
                <a:latin typeface="+mj-lt"/>
                <a:ea typeface="Calibri" panose="020F0502020204030204" pitchFamily="34" charset="0"/>
                <a:hlinkClick r:id="rId3"/>
              </a:rPr>
              <a:t>11-22-0080-02</a:t>
            </a:r>
            <a:endParaRPr lang="en-US" u="sng" dirty="0">
              <a:solidFill>
                <a:srgbClr val="0000FF"/>
              </a:solidFill>
              <a:latin typeface="+mj-lt"/>
              <a:ea typeface="Calibri" panose="020F0502020204030204" pitchFamily="34" charset="0"/>
            </a:endParaRPr>
          </a:p>
          <a:p>
            <a:pPr lvl="2"/>
            <a:r>
              <a:rPr lang="en-AU" dirty="0">
                <a:latin typeface="+mj-lt"/>
              </a:rPr>
              <a:t>This is for informational purposes only</a:t>
            </a:r>
            <a:endParaRPr lang="en-AU" dirty="0">
              <a:effectLst/>
              <a:latin typeface="+mj-lt"/>
              <a:ea typeface="Calibri" panose="020F0502020204030204" pitchFamily="34" charset="0"/>
            </a:endParaRPr>
          </a:p>
          <a:p>
            <a:endParaRPr lang="en-AU" dirty="0"/>
          </a:p>
        </p:txBody>
      </p:sp>
      <p:sp>
        <p:nvSpPr>
          <p:cNvPr id="4" name="Footer Placeholder 3">
            <a:extLst>
              <a:ext uri="{FF2B5EF4-FFF2-40B4-BE49-F238E27FC236}">
                <a16:creationId xmlns:a16="http://schemas.microsoft.com/office/drawing/2014/main" id="{7A9E3605-0B45-4476-8C2D-EDC47A9C1D8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EABA874-8591-41AB-B936-46A7CE53C37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4729862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is unlikely to comment on a PWI in WG1 on Wearable Robot Area Network</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(Jan 2022) </a:t>
            </a:r>
            <a:r>
              <a:rPr lang="en-AU" dirty="0"/>
              <a:t>No one has volunteered to provide comments</a:t>
            </a:r>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443"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0767-EBD7-4967-B42D-3BF924E255FC}"/>
              </a:ext>
            </a:extLst>
          </p:cNvPr>
          <p:cNvSpPr>
            <a:spLocks noGrp="1"/>
          </p:cNvSpPr>
          <p:nvPr>
            <p:ph type="title"/>
          </p:nvPr>
        </p:nvSpPr>
        <p:spPr/>
        <p:txBody>
          <a:bodyPr/>
          <a:lstStyle/>
          <a:p>
            <a:r>
              <a:rPr lang="en-AU" dirty="0"/>
              <a:t>The NWIP on </a:t>
            </a:r>
            <a:r>
              <a:rPr lang="en-AU" i="1" dirty="0"/>
              <a:t>Control Protocol for RF Directional Signal Transmission </a:t>
            </a:r>
            <a:r>
              <a:rPr lang="en-AU" dirty="0"/>
              <a:t>seems to going ahead</a:t>
            </a:r>
          </a:p>
        </p:txBody>
      </p:sp>
      <p:sp>
        <p:nvSpPr>
          <p:cNvPr id="3" name="Content Placeholder 2">
            <a:extLst>
              <a:ext uri="{FF2B5EF4-FFF2-40B4-BE49-F238E27FC236}">
                <a16:creationId xmlns:a16="http://schemas.microsoft.com/office/drawing/2014/main" id="{CD214229-F6BC-43DE-958F-08C29734074B}"/>
              </a:ext>
            </a:extLst>
          </p:cNvPr>
          <p:cNvSpPr>
            <a:spLocks noGrp="1"/>
          </p:cNvSpPr>
          <p:nvPr>
            <p:ph idx="1"/>
          </p:nvPr>
        </p:nvSpPr>
        <p:spPr/>
        <p:txBody>
          <a:bodyPr/>
          <a:lstStyle/>
          <a:p>
            <a:pPr lvl="1"/>
            <a:r>
              <a:rPr lang="en-AU" dirty="0"/>
              <a:t>At the last SC6/WG1 meeting (Aug/Sep 2021), the Korea NB proposed a NWIP on </a:t>
            </a:r>
            <a:r>
              <a:rPr lang="en-AU" i="1" dirty="0"/>
              <a:t>Control Protocol for RF Directional Signal Transmission</a:t>
            </a:r>
          </a:p>
          <a:p>
            <a:pPr lvl="1"/>
            <a:r>
              <a:rPr lang="en-AU" dirty="0"/>
              <a:t>There was some discussion, but the WI seemed to have died</a:t>
            </a:r>
          </a:p>
          <a:p>
            <a:pPr lvl="2"/>
            <a:r>
              <a:rPr lang="en-AU" dirty="0"/>
              <a:t>It seems they want to define a general purpose beamforming mechanism</a:t>
            </a:r>
          </a:p>
          <a:p>
            <a:pPr lvl="2"/>
            <a:r>
              <a:rPr lang="en-AU" dirty="0"/>
              <a:t>It was noted that existing systems are doing this already </a:t>
            </a:r>
          </a:p>
          <a:p>
            <a:pPr lvl="1"/>
            <a:r>
              <a:rPr lang="en-AU" dirty="0"/>
              <a:t>There is now a ballot to approve the NWIP, closing on 25 Mar 2022, with part of the justification </a:t>
            </a:r>
            <a:r>
              <a:rPr lang="en-AU" dirty="0" err="1"/>
              <a:t>refering</a:t>
            </a:r>
            <a:r>
              <a:rPr lang="en-AU" dirty="0"/>
              <a:t> to IEEE 802</a:t>
            </a:r>
          </a:p>
          <a:p>
            <a:pPr lvl="2"/>
            <a:r>
              <a:rPr lang="en-AU" i="1" dirty="0"/>
              <a:t>The proposed item will focus on directional wireless signal transfer for defining specific functional application. The proposed item also can be adopted to other wireless communication standard or technique. This standard is partially related to the description of the international standard developed within JTC1 SC6 and the series of IEEE 802 association standard rules</a:t>
            </a:r>
          </a:p>
          <a:p>
            <a:pPr lvl="1"/>
            <a:r>
              <a:rPr lang="en-AU" dirty="0"/>
              <a:t>It is probably up to the NBs to decide at this point</a:t>
            </a:r>
          </a:p>
        </p:txBody>
      </p:sp>
      <p:sp>
        <p:nvSpPr>
          <p:cNvPr id="4" name="Footer Placeholder 3">
            <a:extLst>
              <a:ext uri="{FF2B5EF4-FFF2-40B4-BE49-F238E27FC236}">
                <a16:creationId xmlns:a16="http://schemas.microsoft.com/office/drawing/2014/main" id="{508FAE23-DD15-4CE2-89B8-4980E49C7C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142CC3-59E4-4E56-B2F8-562B8458C1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graphicFrame>
        <p:nvGraphicFramePr>
          <p:cNvPr id="6" name="Object 5">
            <a:extLst>
              <a:ext uri="{FF2B5EF4-FFF2-40B4-BE49-F238E27FC236}">
                <a16:creationId xmlns:a16="http://schemas.microsoft.com/office/drawing/2014/main" id="{D0B6BF73-32F4-4813-9270-DD92CD041719}"/>
              </a:ext>
            </a:extLst>
          </p:cNvPr>
          <p:cNvGraphicFramePr>
            <a:graphicFrameLocks noChangeAspect="1"/>
          </p:cNvGraphicFramePr>
          <p:nvPr>
            <p:extLst>
              <p:ext uri="{D42A27DB-BD31-4B8C-83A1-F6EECF244321}">
                <p14:modId xmlns:p14="http://schemas.microsoft.com/office/powerpoint/2010/main" val="906468334"/>
              </p:ext>
            </p:extLst>
          </p:nvPr>
        </p:nvGraphicFramePr>
        <p:xfrm>
          <a:off x="7557961" y="2438400"/>
          <a:ext cx="914400" cy="806450"/>
        </p:xfrm>
        <a:graphic>
          <a:graphicData uri="http://schemas.openxmlformats.org/presentationml/2006/ole">
            <mc:AlternateContent xmlns:mc="http://schemas.openxmlformats.org/markup-compatibility/2006">
              <mc:Choice xmlns:v="urn:schemas-microsoft-com:vml" Requires="v">
                <p:oleObj spid="_x0000_s30747" name="Acrobat Document" showAsIcon="1" r:id="rId3" imgW="914597" imgH="806311" progId="AcroExch.Document.DC">
                  <p:embed/>
                </p:oleObj>
              </mc:Choice>
              <mc:Fallback>
                <p:oleObj name="Acrobat Document" showAsIcon="1" r:id="rId3"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4"/>
                      <a:stretch>
                        <a:fillRect/>
                      </a:stretch>
                    </p:blipFill>
                    <p:spPr>
                      <a:xfrm>
                        <a:off x="7557961"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625352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20079</Words>
  <Application>Microsoft Office PowerPoint</Application>
  <PresentationFormat>On-screen Show (4:3)</PresentationFormat>
  <Paragraphs>2999</Paragraphs>
  <Slides>191</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191</vt:i4>
      </vt:variant>
    </vt:vector>
  </HeadingPairs>
  <TitlesOfParts>
    <vt:vector size="199" baseType="lpstr">
      <vt:lpstr>Arial</vt:lpstr>
      <vt:lpstr>Calibri</vt:lpstr>
      <vt:lpstr>Times New Roman</vt:lpstr>
      <vt:lpstr>802-11-Submission</vt:lpstr>
      <vt:lpstr>Acrobat Document</vt:lpstr>
      <vt:lpstr>Document</vt:lpstr>
      <vt:lpstr>Adobe Acrobat Document</vt:lpstr>
      <vt:lpstr>Packager Shell Object</vt:lpstr>
      <vt:lpstr>IEEE 802 JTC1 Standing Committee January 2022 agenda virtually</vt:lpstr>
      <vt:lpstr>This document will be used to provide information for any IEEE 802 JTC1 SC meetings in Jan 2022</vt:lpstr>
      <vt:lpstr>Registration is not required for attendance at the IEEE 802 JTC1 SC in Jan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18 January 2022</vt:lpstr>
      <vt:lpstr>The IEEE 802 JTC1 SC regular meeting has a high-level list of agenda items to be considered</vt:lpstr>
      <vt:lpstr>The IEEE 802 JTC1 SC will consider approving its agenda</vt:lpstr>
      <vt:lpstr>The IEEE 802 JTC1 SC will consider approval of the minutes of its Nov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76 standards through the PSDO adoption process, with 39 in-process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A couple of IEEE 802.1 standards are up for systematic review</vt:lpstr>
      <vt:lpstr>IEEE 802.1Qcc published as ISO/IEC/IEEE 8802-1Q:2020/AMD 31:2021 &amp; a response sent</vt:lpstr>
      <vt:lpstr>IEEE 802.1AS-Rev was published as ISO/IEC/IEEE 8802-1AS:2021 &amp; a response sent</vt:lpstr>
      <vt:lpstr>IEEE 802.1Q-REV was liaised for information in Sep 2021</vt:lpstr>
      <vt:lpstr>IEEE 802.1X-2020 was published as ISO/IEC/IEEE 8802-1X:2021, but a response is still required</vt:lpstr>
      <vt:lpstr>IEEE 802.1CMde published as ISO/IEC/IEEE 8802-1CM:2019/Amd 1:2021&amp; a response sent</vt:lpstr>
      <vt:lpstr>IEEE 802.1CS FDIS ballot closes on 26 May 2022</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published as ISO/IEC/IEEE 8802-3:2021/Amd 1:2021 but a response is still required</vt:lpstr>
      <vt:lpstr>IEEE 802.3bt-2018 is published as ISO/IEC/IEEE 8802-3:2021/Amd 2:2021 but a response is still required</vt:lpstr>
      <vt:lpstr>An issue has arisen wrt the correct order of 802.3 amendments</vt:lpstr>
      <vt:lpstr>Why did 802.3 balloting occur the wrong order?</vt:lpstr>
      <vt:lpstr>We should seek to avoid the ordering issue in the future</vt:lpstr>
      <vt:lpstr>IEEE 802.3cd-2018 is published as ISO/IEC/IEEE 8802-3:2021/Amd 3:2021 but a response is still required</vt:lpstr>
      <vt:lpstr>IEEE 802.3cn-2019 is published as ISO/IEC/IEEE 8802-3:2021/Amd 4:2021</vt:lpstr>
      <vt:lpstr>IEEE 802.3cg-2019 is published as ISO/IEC/IEEE 8802-3:2021/Amd 5:2021 but a response still required</vt:lpstr>
      <vt:lpstr>IEEE 802.3cq-2020 is published as ISO/IEC/IEEE 8802-3:2021/Amd 6:2021 </vt:lpstr>
      <vt:lpstr>IEEE 802.3cm-2020 is published as ISO/IEC/IEEE 8802-3:2021/Amd 7:2021 </vt:lpstr>
      <vt:lpstr>IEEE 802.3ch-2020 is published as ISO/IEC/IEEE 8802-3:2021/Amd 8:2021 </vt:lpstr>
      <vt:lpstr>IEEE 802.3ca-2020 is published as ISO/IEC/IEEE 8802-3:2021/Amd 9:2021 but a response still required</vt:lpstr>
      <vt:lpstr>IEEE 802.3.2-2019 is published as ISO/IEC/IEEE 8802-3-2:2021:2021 </vt:lpstr>
      <vt:lpstr>IEEE 802.3cr FDIS ballot closes on 26 May 2022</vt:lpstr>
      <vt:lpstr>IEEE 802.3cu FDIS ballot closes on 26 May 2022</vt:lpstr>
      <vt:lpstr>IEEE 802.3ct 60-day ballot passed on 9 Oct 2021 and a response has been sent</vt:lpstr>
      <vt:lpstr>IEEE 802.3cv 60-day ballot passed on 9 Oct 2021 and a response has been sent</vt:lpstr>
      <vt:lpstr>IEEE 802.3cp 60-day ballot passed on 9 Oct 2021 and a response has been sent</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have been sent in relation the the 60-day ballot on IEEE 802.11ax</vt:lpstr>
      <vt:lpstr>There is not yet closure on the 802.11ax IPR issue</vt:lpstr>
      <vt:lpstr>IEEE 802.11ay 60-day ballot failed on 9 Oct 2021 and the process will need to restart</vt:lpstr>
      <vt:lpstr>IEEE 802.11az may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802.19.3 can’t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are planning an interim meeting in Feb 2022</vt:lpstr>
      <vt:lpstr>Some IEEE 802 participants are planning to attend the SC6/WG1 interim meeting in Feb 2022</vt:lpstr>
      <vt:lpstr>The liaison sent in response to the HK NB submission related to 802.11ax/be will be discussed by WG1 in Feb</vt:lpstr>
      <vt:lpstr>A PWI on Industrial Wireless Network has been  proposed in SC6/WG1</vt:lpstr>
      <vt:lpstr>The SC will discuss a response to SC6/WG1 on the proposed Industrial Wireless Network PWI</vt:lpstr>
      <vt:lpstr>The 802.11 WG may consider approving the proposed Industrial Wireless Network PWI LS</vt:lpstr>
      <vt:lpstr>IEEE 802 is unlikely to comment on a PWI in WG1 on Wearable Robot Area Network</vt:lpstr>
      <vt:lpstr>The NWIP on Control Protocol for RF Directional Signal Transmission seems to going ahead</vt:lpstr>
      <vt:lpstr>There is a proposal in SC6/WG1 for Licensed narrowband in field area network for Smart Grid </vt:lpstr>
      <vt:lpstr>Both Wireless LAN Access Control  standards are in to CD ballot, closing 30 Jan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2022-01-20T03:33:41Z</dcterms:modified>
</cp:coreProperties>
</file>