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2"/>
  </p:notesMasterIdLst>
  <p:handoutMasterIdLst>
    <p:handoutMasterId r:id="rId193"/>
  </p:handoutMasterIdLst>
  <p:sldIdLst>
    <p:sldId id="269" r:id="rId2"/>
    <p:sldId id="278" r:id="rId3"/>
    <p:sldId id="2544"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1981" r:id="rId26"/>
    <p:sldId id="2074" r:id="rId27"/>
    <p:sldId id="2102" r:id="rId28"/>
    <p:sldId id="2465" r:id="rId29"/>
    <p:sldId id="2107" r:id="rId30"/>
    <p:sldId id="2075" r:id="rId31"/>
    <p:sldId id="1657" r:id="rId32"/>
    <p:sldId id="2439" r:id="rId33"/>
    <p:sldId id="2292" r:id="rId34"/>
    <p:sldId id="2525" r:id="rId35"/>
    <p:sldId id="1967" r:id="rId36"/>
    <p:sldId id="2167" r:id="rId37"/>
    <p:sldId id="2331" r:id="rId38"/>
    <p:sldId id="2332" r:id="rId39"/>
    <p:sldId id="2351" r:id="rId40"/>
    <p:sldId id="2437" r:id="rId41"/>
    <p:sldId id="2438" r:id="rId42"/>
    <p:sldId id="2464" r:id="rId43"/>
    <p:sldId id="2481" r:id="rId44"/>
    <p:sldId id="2482" r:id="rId45"/>
    <p:sldId id="2483" r:id="rId46"/>
    <p:sldId id="2484" r:id="rId47"/>
    <p:sldId id="2485" r:id="rId48"/>
    <p:sldId id="2486" r:id="rId49"/>
    <p:sldId id="2008" r:id="rId50"/>
    <p:sldId id="2462" r:id="rId51"/>
    <p:sldId id="2291" r:id="rId52"/>
    <p:sldId id="1945" r:id="rId53"/>
    <p:sldId id="2071" r:id="rId54"/>
    <p:sldId id="2537" r:id="rId55"/>
    <p:sldId id="2539" r:id="rId56"/>
    <p:sldId id="2540" r:id="rId57"/>
    <p:sldId id="2036" r:id="rId58"/>
    <p:sldId id="2333" r:id="rId59"/>
    <p:sldId id="2323" r:id="rId60"/>
    <p:sldId id="2335" r:id="rId61"/>
    <p:sldId id="2334" r:id="rId62"/>
    <p:sldId id="2352" r:id="rId63"/>
    <p:sldId id="2353" r:id="rId64"/>
    <p:sldId id="2218" r:id="rId65"/>
    <p:sldId id="2426" r:id="rId66"/>
    <p:sldId id="2427" r:id="rId67"/>
    <p:sldId id="2460" r:id="rId68"/>
    <p:sldId id="2461" r:id="rId69"/>
    <p:sldId id="2463" r:id="rId70"/>
    <p:sldId id="1688" r:id="rId71"/>
    <p:sldId id="2293" r:id="rId72"/>
    <p:sldId id="1708" r:id="rId73"/>
    <p:sldId id="2524" r:id="rId74"/>
    <p:sldId id="2541" r:id="rId75"/>
    <p:sldId id="1709" r:id="rId76"/>
    <p:sldId id="1710" r:id="rId77"/>
    <p:sldId id="1790" r:id="rId78"/>
    <p:sldId id="2199" r:id="rId79"/>
    <p:sldId id="2319" r:id="rId80"/>
    <p:sldId id="2320" r:id="rId81"/>
    <p:sldId id="2321" r:id="rId82"/>
    <p:sldId id="2355" r:id="rId83"/>
    <p:sldId id="2354" r:id="rId84"/>
    <p:sldId id="2294" r:id="rId85"/>
    <p:sldId id="2470" r:id="rId86"/>
    <p:sldId id="2466" r:id="rId87"/>
    <p:sldId id="2467" r:id="rId88"/>
    <p:sldId id="2468" r:id="rId89"/>
    <p:sldId id="1679" r:id="rId90"/>
    <p:sldId id="2336" r:id="rId91"/>
    <p:sldId id="2328" r:id="rId92"/>
    <p:sldId id="2497" r:id="rId93"/>
    <p:sldId id="2489" r:id="rId94"/>
    <p:sldId id="2495" r:id="rId95"/>
    <p:sldId id="2536" r:id="rId96"/>
    <p:sldId id="2545" r:id="rId97"/>
    <p:sldId id="2496" r:id="rId98"/>
    <p:sldId id="2542" r:id="rId99"/>
    <p:sldId id="2543" r:id="rId100"/>
    <p:sldId id="2498" r:id="rId101"/>
    <p:sldId id="2324" r:id="rId102"/>
    <p:sldId id="1375" r:id="rId103"/>
    <p:sldId id="1376" r:id="rId104"/>
    <p:sldId id="1400" r:id="rId105"/>
    <p:sldId id="2479" r:id="rId106"/>
    <p:sldId id="2480"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 id="2039" r:id="rId139"/>
    <p:sldId id="2060" r:id="rId140"/>
    <p:sldId id="2061" r:id="rId141"/>
    <p:sldId id="2097" r:id="rId142"/>
    <p:sldId id="2103" r:id="rId143"/>
    <p:sldId id="2063" r:id="rId144"/>
    <p:sldId id="2064" r:id="rId145"/>
    <p:sldId id="2065" r:id="rId146"/>
    <p:sldId id="2066" r:id="rId147"/>
    <p:sldId id="2067" r:id="rId148"/>
    <p:sldId id="2068" r:id="rId149"/>
    <p:sldId id="2069" r:id="rId150"/>
    <p:sldId id="2146" r:id="rId151"/>
    <p:sldId id="2147" r:id="rId152"/>
    <p:sldId id="2148" r:id="rId153"/>
    <p:sldId id="2158" r:id="rId154"/>
    <p:sldId id="2159" r:id="rId155"/>
    <p:sldId id="2157" r:id="rId156"/>
    <p:sldId id="2160" r:id="rId157"/>
    <p:sldId id="2216" r:id="rId158"/>
    <p:sldId id="2217" r:id="rId159"/>
    <p:sldId id="2219" r:id="rId160"/>
    <p:sldId id="2238" r:id="rId161"/>
    <p:sldId id="2239" r:id="rId162"/>
    <p:sldId id="2240" r:id="rId163"/>
    <p:sldId id="2242" r:id="rId164"/>
    <p:sldId id="2263" r:id="rId165"/>
    <p:sldId id="2276" r:id="rId166"/>
    <p:sldId id="2277" r:id="rId167"/>
    <p:sldId id="2278" r:id="rId168"/>
    <p:sldId id="2281" r:id="rId169"/>
    <p:sldId id="2282" r:id="rId170"/>
    <p:sldId id="2283" r:id="rId171"/>
    <p:sldId id="2284" r:id="rId172"/>
    <p:sldId id="2318" r:id="rId173"/>
    <p:sldId id="2329" r:id="rId174"/>
    <p:sldId id="2356" r:id="rId175"/>
    <p:sldId id="1701" r:id="rId176"/>
    <p:sldId id="1969" r:id="rId177"/>
    <p:sldId id="2112" r:id="rId178"/>
    <p:sldId id="1965" r:id="rId179"/>
    <p:sldId id="2114" r:id="rId180"/>
    <p:sldId id="1705" r:id="rId181"/>
    <p:sldId id="1706" r:id="rId182"/>
    <p:sldId id="1707" r:id="rId183"/>
    <p:sldId id="2113" r:id="rId184"/>
    <p:sldId id="2037" r:id="rId185"/>
    <p:sldId id="2431" r:id="rId186"/>
    <p:sldId id="2429" r:id="rId187"/>
    <p:sldId id="2436" r:id="rId188"/>
    <p:sldId id="1968" r:id="rId189"/>
    <p:sldId id="2104" r:id="rId190"/>
    <p:sldId id="2317" r:id="rId19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handoutMaster" Target="handoutMasters/handout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theme" Target="theme/theme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802.11-21/1866r7</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f6e9debf6bf4a14fffd9a3c2a6946b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6.emf"/></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11/dcn/22/11-22-0080-00-0000-wi-fi-and-tsn-enabling-deterministic-wireless-for-time-sensitive-applications.pptx" TargetMode="External"/><Relationship Id="rId2" Type="http://schemas.openxmlformats.org/officeDocument/2006/relationships/hyperlink" Target="https://mentor.ieee.org/802.11/dcn/22/11-22-0081-00-0000-considerations-for-liaison-statement-to-sc6-on-wi-fi-in-wireless-industrial-networks.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17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 Tuesday,</a:t>
            </a:r>
            <a:br>
              <a:rPr lang="en-US" dirty="0"/>
            </a:br>
            <a:r>
              <a:rPr lang="en-US" dirty="0"/>
              <a:t>18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18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https://ieeesa.webex.com/ieeesa/j.php?MTID=mf6e9debf6bf4a14fffd9a3c2a6946b92</a:t>
            </a:r>
            <a:endParaRPr kumimoji="0" lang="en-AU" sz="1600" i="0" u="none" strike="noStrike" cap="none" normalizeH="0" baseline="0" dirty="0">
              <a:ln>
                <a:noFill/>
              </a:ln>
              <a:effectLst/>
              <a:latin typeface="+mj-lt"/>
            </a:endParaRP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2331 792 5969</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Password: wireless</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Both Wireless LAN Access Control  standards are in to CD ballot, closing 30 Jan 2022</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pPr lvl="1"/>
            <a:r>
              <a:rPr lang="en-AU" dirty="0">
                <a:latin typeface="Arial" panose="020B0604020202020204" pitchFamily="34" charset="0"/>
              </a:rPr>
              <a:t>Some folk are apparently commenting through NBs</a:t>
            </a:r>
          </a:p>
          <a:p>
            <a:pPr lvl="2"/>
            <a:r>
              <a:rPr lang="en-AU" dirty="0">
                <a:effectLst/>
                <a:latin typeface="Arial" panose="020B0604020202020204" pitchFamily="34" charset="0"/>
              </a:rPr>
              <a:t>Apparently there are copyright &amp; editorial issues, as well as possible tech issues</a:t>
            </a:r>
            <a:endParaRPr lang="en-AU" dirty="0">
              <a:effectLst/>
            </a:endParaRP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6617541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243204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strike="sngStrike" dirty="0">
                <a:solidFill>
                  <a:srgbClr val="FF0000"/>
                </a:solidFill>
              </a:rPr>
              <a:t>Adrian Stephens (retired?)</a:t>
            </a:r>
          </a:p>
          <a:p>
            <a:pPr lvl="1"/>
            <a:r>
              <a:rPr lang="en-AU" sz="1600" dirty="0"/>
              <a:t>Peter Yee (802)</a:t>
            </a:r>
          </a:p>
          <a:p>
            <a:r>
              <a:rPr lang="en-AU" sz="1600" dirty="0"/>
              <a:t>NB experts in SC6</a:t>
            </a:r>
          </a:p>
          <a:p>
            <a:pPr lvl="1"/>
            <a:r>
              <a:rPr lang="en-AU" sz="1600" dirty="0"/>
              <a:t>&lt;none&gt;</a:t>
            </a:r>
          </a:p>
          <a:p>
            <a:r>
              <a:rPr lang="en-AU" sz="1600" dirty="0">
                <a:solidFill>
                  <a:srgbClr val="FF0000"/>
                </a:solidFill>
              </a:rPr>
              <a:t>Red = checking status (Jan 2022)</a:t>
            </a:r>
          </a:p>
          <a:p>
            <a:endParaRPr lang="en-AU" sz="1600" dirty="0">
              <a:solidFill>
                <a:srgbClr val="FF0000"/>
              </a:solidFill>
            </a:endParaRP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Andrew Myles (802)</a:t>
            </a:r>
          </a:p>
          <a:p>
            <a:pPr lvl="1"/>
            <a:r>
              <a:rPr lang="en-AU" sz="1600" dirty="0"/>
              <a:t>Paul Nikolich (802)</a:t>
            </a:r>
          </a:p>
          <a:p>
            <a:pPr lvl="1"/>
            <a:r>
              <a:rPr lang="en-AU" sz="1600" dirty="0"/>
              <a:t>Al Petrick (802)</a:t>
            </a:r>
          </a:p>
          <a:p>
            <a:r>
              <a:rPr lang="en-AU" sz="1600" dirty="0">
                <a:solidFill>
                  <a:srgbClr val="FF0000"/>
                </a:solidFill>
              </a:rPr>
              <a:t>Red = checking status (Jan 2022)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strike="sngStrike"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7995756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strike="sngStrike" dirty="0">
                <a:solidFill>
                  <a:srgbClr val="FF0000"/>
                </a:solidFill>
              </a:rPr>
              <a:t>Hyeong Ho Lee (802.11)</a:t>
            </a:r>
          </a:p>
          <a:p>
            <a:pPr lvl="1"/>
            <a:r>
              <a:rPr lang="en-AU" sz="1600" dirty="0"/>
              <a:t>Stephen McCann (802.11)</a:t>
            </a:r>
          </a:p>
          <a:p>
            <a:pPr lvl="1"/>
            <a:r>
              <a:rPr lang="en-AU" sz="1600" dirty="0"/>
              <a:t>John Messenger (802.1)</a:t>
            </a:r>
          </a:p>
          <a:p>
            <a:pPr lvl="1"/>
            <a:r>
              <a:rPr lang="en-AU" sz="1600" dirty="0"/>
              <a:t>Andrew Myles (802.11)</a:t>
            </a:r>
          </a:p>
          <a:p>
            <a:r>
              <a:rPr lang="en-AU" sz="1600" dirty="0">
                <a:solidFill>
                  <a:srgbClr val="FF0000"/>
                </a:solidFill>
              </a:rPr>
              <a:t>Red = checking status (Jan 2022)</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Brian Weis (retired?)</a:t>
            </a:r>
          </a:p>
          <a:p>
            <a:pPr lvl="1"/>
            <a:r>
              <a:rPr lang="en-AU" sz="1600" dirty="0"/>
              <a:t>Peter Yee (802)</a:t>
            </a:r>
          </a:p>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35631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2">
              <a:defRPr/>
            </a:pPr>
            <a:r>
              <a:rPr lang="en-AU" dirty="0"/>
              <a:t>Update on feedback for HK NB wrt 802.11ax/be</a:t>
            </a:r>
          </a:p>
          <a:p>
            <a:pPr lvl="2">
              <a:defRPr/>
            </a:pPr>
            <a:r>
              <a:rPr lang="en-AU" dirty="0"/>
              <a:t>Review comments on Industrial Wireless Network PWI (likely LS)</a:t>
            </a:r>
          </a:p>
          <a:p>
            <a:pPr lvl="2">
              <a:defRPr/>
            </a:pPr>
            <a:r>
              <a:rPr lang="en-AU" dirty="0"/>
              <a:t>Review other proposals of interest</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
        <p:nvSpPr>
          <p:cNvPr id="2" name="Rectangle 1">
            <a:extLst>
              <a:ext uri="{FF2B5EF4-FFF2-40B4-BE49-F238E27FC236}">
                <a16:creationId xmlns:a16="http://schemas.microsoft.com/office/drawing/2014/main" id="{4350E213-1D46-4F2C-A89C-FB1D5DD1B67F}"/>
              </a:ext>
            </a:extLst>
          </p:cNvPr>
          <p:cNvSpPr/>
          <p:nvPr/>
        </p:nvSpPr>
        <p:spPr bwMode="auto">
          <a:xfrm>
            <a:off x="6248400" y="3733800"/>
            <a:ext cx="2295524"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1" i="0" u="none" strike="noStrike" cap="none" normalizeH="0" baseline="0" dirty="0">
                <a:ln>
                  <a:noFill/>
                </a:ln>
                <a:solidFill>
                  <a:srgbClr val="FF0000"/>
                </a:solidFill>
                <a:effectLst/>
                <a:latin typeface="+mj-lt"/>
              </a:rPr>
              <a:t>Request to consider in first hour – slides 94-96</a:t>
            </a:r>
          </a:p>
        </p:txBody>
      </p:sp>
      <p:cxnSp>
        <p:nvCxnSpPr>
          <p:cNvPr id="4" name="Straight Arrow Connector 3">
            <a:extLst>
              <a:ext uri="{FF2B5EF4-FFF2-40B4-BE49-F238E27FC236}">
                <a16:creationId xmlns:a16="http://schemas.microsoft.com/office/drawing/2014/main" id="{D25668D5-D51B-491E-A31C-8B9A11A2E5D5}"/>
              </a:ext>
            </a:extLst>
          </p:cNvPr>
          <p:cNvCxnSpPr>
            <a:cxnSpLocks/>
            <a:stCxn id="2" idx="2"/>
          </p:cNvCxnSpPr>
          <p:nvPr/>
        </p:nvCxnSpPr>
        <p:spPr bwMode="auto">
          <a:xfrm flipH="1">
            <a:off x="7010400" y="4419600"/>
            <a:ext cx="385762" cy="11430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18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63"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87"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8392705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36632216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689304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3739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103"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284630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6768620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8368451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8794734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6850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4201883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25167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36761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7708579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2232000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3405875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006628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0292585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530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1389489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13177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4066224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8704783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5753137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3652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826055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25217684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511"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87490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6329326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27065229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214556396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2048370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5498353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8327067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11479235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70742308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528079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514831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FCBF-DC37-483E-8C08-FE36D5CD4780}"/>
              </a:ext>
            </a:extLst>
          </p:cNvPr>
          <p:cNvSpPr>
            <a:spLocks noGrp="1"/>
          </p:cNvSpPr>
          <p:nvPr>
            <p:ph type="title"/>
          </p:nvPr>
        </p:nvSpPr>
        <p:spPr/>
        <p:txBody>
          <a:bodyPr/>
          <a:lstStyle/>
          <a:p>
            <a:r>
              <a:rPr lang="en-AU" dirty="0"/>
              <a:t>Registration is not required for attendance at the IEEE 802 JTC1 SC in Jan 2022</a:t>
            </a:r>
          </a:p>
        </p:txBody>
      </p:sp>
      <p:sp>
        <p:nvSpPr>
          <p:cNvPr id="3" name="Content Placeholder 2">
            <a:extLst>
              <a:ext uri="{FF2B5EF4-FFF2-40B4-BE49-F238E27FC236}">
                <a16:creationId xmlns:a16="http://schemas.microsoft.com/office/drawing/2014/main" id="{46A840FA-67B1-404E-8350-872574C9D808}"/>
              </a:ext>
            </a:extLst>
          </p:cNvPr>
          <p:cNvSpPr>
            <a:spLocks noGrp="1"/>
          </p:cNvSpPr>
          <p:nvPr>
            <p:ph idx="1"/>
          </p:nvPr>
        </p:nvSpPr>
        <p:spPr/>
        <p:txBody>
          <a:bodyPr/>
          <a:lstStyle/>
          <a:p>
            <a:pPr lvl="1"/>
            <a:r>
              <a:rPr lang="en-AU" dirty="0"/>
              <a:t>Registration is not required for attendance at the IEEE 802 JTC1 SC in Jan 2022</a:t>
            </a:r>
          </a:p>
          <a:p>
            <a:pPr lvl="2"/>
            <a:r>
              <a:rPr lang="en-AU" dirty="0"/>
              <a:t>Because it operates under the auspices of IEEE 802</a:t>
            </a:r>
          </a:p>
          <a:p>
            <a:pPr lvl="1"/>
            <a:r>
              <a:rPr lang="en-AU" dirty="0"/>
              <a:t>… but it is required if you want attendance credit in any of the IEEE 802 WGs</a:t>
            </a:r>
          </a:p>
        </p:txBody>
      </p:sp>
      <p:sp>
        <p:nvSpPr>
          <p:cNvPr id="4" name="Footer Placeholder 3">
            <a:extLst>
              <a:ext uri="{FF2B5EF4-FFF2-40B4-BE49-F238E27FC236}">
                <a16:creationId xmlns:a16="http://schemas.microsoft.com/office/drawing/2014/main" id="{D2D8FDDE-195F-457D-BBE7-11DF025D80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A3CBDF-2357-49E5-A788-0637DDB81B0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a:t>
            </a:fld>
            <a:endParaRPr lang="en-US"/>
          </a:p>
        </p:txBody>
      </p:sp>
    </p:spTree>
    <p:extLst>
      <p:ext uri="{BB962C8B-B14F-4D97-AF65-F5344CB8AC3E}">
        <p14:creationId xmlns:p14="http://schemas.microsoft.com/office/powerpoint/2010/main" val="113105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35608004"/>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05397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published as </a:t>
            </a:r>
            <a:r>
              <a:rPr lang="en-AU" sz="2400" dirty="0">
                <a:effectLst/>
                <a:latin typeface="+mj-lt"/>
                <a:ea typeface="Calibri" panose="020F0502020204030204" pitchFamily="34" charset="0"/>
              </a:rPr>
              <a:t>ISO/IEC/IEEE 8802-1Q:2020/AMD 31:2021 </a:t>
            </a:r>
            <a:r>
              <a:rPr lang="en-AU" dirty="0"/>
              <a:t>&amp; a response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a:t>
            </a:r>
            <a:r>
              <a:rPr lang="en-AU" dirty="0">
                <a:solidFill>
                  <a:srgbClr val="FF0000"/>
                </a:solidFill>
              </a:rPr>
              <a:t>N?????</a:t>
            </a:r>
            <a:r>
              <a:rPr lang="en-AU" dirty="0"/>
              <a:t>)</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038058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was published as ISO/IEC/IEEE 8802-1AS:2021 &amp; a response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&amp; published</a:t>
            </a:r>
            <a:r>
              <a:rPr lang="en-AU" dirty="0">
                <a:solidFill>
                  <a:schemeClr val="accent2"/>
                </a:solidFill>
              </a:rPr>
              <a:t> and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hlinkClick r:id="rId2"/>
              </a:rPr>
              <a:t>responses</a:t>
            </a:r>
            <a:r>
              <a:rPr lang="en-AU" dirty="0"/>
              <a:t> in Jan 2022 (</a:t>
            </a:r>
            <a:r>
              <a:rPr lang="en-AU" dirty="0">
                <a:solidFill>
                  <a:srgbClr val="FF0000"/>
                </a:solidFill>
              </a:rPr>
              <a:t>N?????</a:t>
            </a:r>
            <a:r>
              <a:rPr lang="en-AU" dirty="0"/>
              <a:t>)</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 but a response is still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&amp; published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(N17643)</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7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r>
              <a:rPr lang="en-AU" dirty="0">
                <a:solidFill>
                  <a:schemeClr val="accent6"/>
                </a:solidFill>
              </a:rPr>
              <a:t>&amp; a response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 </a:t>
            </a:r>
            <a:r>
              <a:rPr lang="en-AU" dirty="0">
                <a:solidFill>
                  <a:schemeClr val="accent2"/>
                </a:solidFill>
              </a:rPr>
              <a:t>and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a:t>
            </a:r>
            <a:r>
              <a:rPr lang="en-AU" dirty="0">
                <a:solidFill>
                  <a:srgbClr val="FF0000"/>
                </a:solidFill>
              </a:rPr>
              <a:t>N?????</a:t>
            </a:r>
            <a:r>
              <a:rPr lang="en-AU" dirty="0"/>
              <a:t>)</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1969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FDIS ballot closes on 26 May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closes 26 May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898911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759266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593603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200878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May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23460886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r>
              <a:rPr lang="en-AU" dirty="0"/>
              <a:t> but a response is still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published </a:t>
            </a:r>
            <a:r>
              <a:rPr lang="en-AU" dirty="0">
                <a:solidFill>
                  <a:schemeClr val="accent2"/>
                </a:solidFill>
              </a:rPr>
              <a:t>but response required</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50"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(Dec 2021) Comments sent to Healy &amp; Law </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extLst>
              <p:ext uri="{D42A27DB-BD31-4B8C-83A1-F6EECF244321}">
                <p14:modId xmlns:p14="http://schemas.microsoft.com/office/powerpoint/2010/main" val="945472365"/>
              </p:ext>
            </p:extLst>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spid="_x0000_s28708"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1067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0BCE6-9C1B-4261-88A6-6C36097C8013}"/>
              </a:ext>
            </a:extLst>
          </p:cNvPr>
          <p:cNvSpPr>
            <a:spLocks noGrp="1"/>
          </p:cNvSpPr>
          <p:nvPr>
            <p:ph type="title"/>
          </p:nvPr>
        </p:nvSpPr>
        <p:spPr/>
        <p:txBody>
          <a:bodyPr/>
          <a:lstStyle/>
          <a:p>
            <a:r>
              <a:rPr lang="en-AU" dirty="0"/>
              <a:t>An issue has arisen </a:t>
            </a:r>
            <a:r>
              <a:rPr lang="en-AU"/>
              <a:t>wrt the </a:t>
            </a:r>
            <a:r>
              <a:rPr lang="en-AU" dirty="0"/>
              <a:t>correct </a:t>
            </a:r>
            <a:r>
              <a:rPr lang="en-AU"/>
              <a:t>order of 802.3 </a:t>
            </a:r>
            <a:r>
              <a:rPr lang="en-AU" dirty="0"/>
              <a:t>amendments</a:t>
            </a:r>
          </a:p>
        </p:txBody>
      </p:sp>
      <p:sp>
        <p:nvSpPr>
          <p:cNvPr id="3" name="Content Placeholder 2">
            <a:extLst>
              <a:ext uri="{FF2B5EF4-FFF2-40B4-BE49-F238E27FC236}">
                <a16:creationId xmlns:a16="http://schemas.microsoft.com/office/drawing/2014/main" id="{AC27E619-B7DF-4EBF-8048-5A6F8162CC40}"/>
              </a:ext>
            </a:extLst>
          </p:cNvPr>
          <p:cNvSpPr>
            <a:spLocks noGrp="1"/>
          </p:cNvSpPr>
          <p:nvPr>
            <p:ph idx="1"/>
          </p:nvPr>
        </p:nvSpPr>
        <p:spPr/>
        <p:txBody>
          <a:bodyPr/>
          <a:lstStyle/>
          <a:p>
            <a:r>
              <a:rPr lang="en-AU" dirty="0"/>
              <a:t>The problem?</a:t>
            </a:r>
          </a:p>
          <a:p>
            <a:pPr lvl="1"/>
            <a:r>
              <a:rPr lang="en-AU" dirty="0"/>
              <a:t>The IEEE 802.3 WG are submitting amendments in a logical order (as determined by IEEE 802.3 WG)</a:t>
            </a:r>
          </a:p>
          <a:p>
            <a:pPr lvl="1"/>
            <a:r>
              <a:rPr lang="en-AU" dirty="0"/>
              <a:t>The China NB has observed that they are being asked to consider amendments out of numerical amendment order (as determined by the ISO Central Secretariat)</a:t>
            </a:r>
          </a:p>
          <a:p>
            <a:pPr lvl="1"/>
            <a:r>
              <a:rPr lang="en-AU" dirty="0"/>
              <a:t>…</a:t>
            </a:r>
          </a:p>
          <a:p>
            <a:endParaRPr lang="en-AU" dirty="0"/>
          </a:p>
        </p:txBody>
      </p:sp>
      <p:sp>
        <p:nvSpPr>
          <p:cNvPr id="4" name="Footer Placeholder 3">
            <a:extLst>
              <a:ext uri="{FF2B5EF4-FFF2-40B4-BE49-F238E27FC236}">
                <a16:creationId xmlns:a16="http://schemas.microsoft.com/office/drawing/2014/main" id="{C3DA210C-8E44-4F52-AF08-3F26EC584E8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5B5932E-6326-4ECC-B28B-50C4D9F4273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6908552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9A5349F-20CA-4908-A5F7-01063F244DA4}"/>
              </a:ext>
            </a:extLst>
          </p:cNvPr>
          <p:cNvSpPr>
            <a:spLocks noGrp="1"/>
          </p:cNvSpPr>
          <p:nvPr>
            <p:ph type="title"/>
          </p:nvPr>
        </p:nvSpPr>
        <p:spPr/>
        <p:txBody>
          <a:bodyPr/>
          <a:lstStyle/>
          <a:p>
            <a:r>
              <a:rPr lang="en-AU" dirty="0"/>
              <a:t>Why did 802.3 balloting occur the wrong order?</a:t>
            </a:r>
          </a:p>
        </p:txBody>
      </p:sp>
      <p:sp>
        <p:nvSpPr>
          <p:cNvPr id="3" name="Content Placeholder 2">
            <a:extLst>
              <a:ext uri="{FF2B5EF4-FFF2-40B4-BE49-F238E27FC236}">
                <a16:creationId xmlns:a16="http://schemas.microsoft.com/office/drawing/2014/main" id="{7B2D8671-B772-4333-8156-865D0E7B18D0}"/>
              </a:ext>
            </a:extLst>
          </p:cNvPr>
          <p:cNvSpPr>
            <a:spLocks noGrp="1"/>
          </p:cNvSpPr>
          <p:nvPr>
            <p:ph idx="1"/>
          </p:nvPr>
        </p:nvSpPr>
        <p:spPr>
          <a:xfrm>
            <a:off x="685800" y="1981200"/>
            <a:ext cx="7772400" cy="4114800"/>
          </a:xfrm>
        </p:spPr>
        <p:txBody>
          <a:bodyPr/>
          <a:lstStyle/>
          <a:p>
            <a:r>
              <a:rPr lang="en-AU" dirty="0"/>
              <a:t>The problem?</a:t>
            </a:r>
          </a:p>
          <a:p>
            <a:pPr lvl="1"/>
            <a:r>
              <a:rPr lang="en-AU" dirty="0"/>
              <a:t>The following ballots FDIS ballots closed 8 September 2021...</a:t>
            </a:r>
          </a:p>
          <a:p>
            <a:pPr lvl="2"/>
            <a:r>
              <a:rPr lang="en-AU" dirty="0"/>
              <a:t>ISO/IEC/IEEE 8802-3:2021/</a:t>
            </a:r>
            <a:r>
              <a:rPr lang="en-AU" dirty="0" err="1"/>
              <a:t>FDAmd</a:t>
            </a:r>
            <a:r>
              <a:rPr lang="en-AU" dirty="0"/>
              <a:t> 4</a:t>
            </a:r>
          </a:p>
          <a:p>
            <a:pPr lvl="2"/>
            <a:r>
              <a:rPr lang="en-AU" dirty="0"/>
              <a:t>ISO/IEC/IEEE 8802-3:2021/</a:t>
            </a:r>
            <a:r>
              <a:rPr lang="en-AU" dirty="0" err="1"/>
              <a:t>FDAmd</a:t>
            </a:r>
            <a:r>
              <a:rPr lang="en-AU" dirty="0"/>
              <a:t> 6</a:t>
            </a:r>
          </a:p>
          <a:p>
            <a:pPr lvl="2"/>
            <a:r>
              <a:rPr lang="en-AU" dirty="0"/>
              <a:t>ISO/IEC/IEEE 8802-3:2021/</a:t>
            </a:r>
            <a:r>
              <a:rPr lang="en-AU" dirty="0" err="1"/>
              <a:t>FDAmd</a:t>
            </a:r>
            <a:r>
              <a:rPr lang="en-AU" dirty="0"/>
              <a:t> 7</a:t>
            </a:r>
          </a:p>
          <a:p>
            <a:pPr lvl="2"/>
            <a:r>
              <a:rPr lang="en-AU" dirty="0"/>
              <a:t>ISO/IEC/IEEE 8802-3:2021/</a:t>
            </a:r>
            <a:r>
              <a:rPr lang="en-AU" dirty="0" err="1"/>
              <a:t>FDAmd</a:t>
            </a:r>
            <a:r>
              <a:rPr lang="en-AU" dirty="0"/>
              <a:t> 8</a:t>
            </a:r>
          </a:p>
          <a:p>
            <a:pPr lvl="1"/>
            <a:r>
              <a:rPr lang="en-AU" dirty="0"/>
              <a:t>...the following FDIS ballots closed 11 November 2021...</a:t>
            </a:r>
          </a:p>
          <a:p>
            <a:pPr lvl="2"/>
            <a:r>
              <a:rPr lang="en-AU" dirty="0"/>
              <a:t>ISO/IEC/IEEE 8802-3:2021/</a:t>
            </a:r>
            <a:r>
              <a:rPr lang="en-AU" dirty="0" err="1"/>
              <a:t>FDAmd</a:t>
            </a:r>
            <a:endParaRPr lang="en-AU" dirty="0"/>
          </a:p>
          <a:p>
            <a:pPr lvl="2"/>
            <a:r>
              <a:rPr lang="en-AU" dirty="0"/>
              <a:t>ISO/IEC/IEEE 8802-3:2021/</a:t>
            </a:r>
            <a:r>
              <a:rPr lang="en-AU" dirty="0" err="1"/>
              <a:t>FDAmd</a:t>
            </a:r>
            <a:r>
              <a:rPr lang="en-AU" dirty="0"/>
              <a:t> 2</a:t>
            </a:r>
          </a:p>
          <a:p>
            <a:pPr lvl="2"/>
            <a:r>
              <a:rPr lang="en-AU" dirty="0"/>
              <a:t>ISO/IEC/IEEE 8802-3:2021/</a:t>
            </a:r>
            <a:r>
              <a:rPr lang="en-AU" dirty="0" err="1"/>
              <a:t>FDAmd</a:t>
            </a:r>
            <a:r>
              <a:rPr lang="en-AU" dirty="0"/>
              <a:t> 3</a:t>
            </a:r>
          </a:p>
          <a:p>
            <a:pPr lvl="1"/>
            <a:r>
              <a:rPr lang="en-AU" dirty="0"/>
              <a:t>...and the following FDIS ballots closed 17 November 2021</a:t>
            </a:r>
          </a:p>
          <a:p>
            <a:pPr lvl="2"/>
            <a:r>
              <a:rPr lang="en-AU" dirty="0"/>
              <a:t>ISO/IEC/IEEE 8802-3:2021/</a:t>
            </a:r>
            <a:r>
              <a:rPr lang="en-AU" dirty="0" err="1"/>
              <a:t>FDAmd</a:t>
            </a:r>
            <a:r>
              <a:rPr lang="en-AU" dirty="0"/>
              <a:t> 5 (Ed 3) </a:t>
            </a:r>
          </a:p>
          <a:p>
            <a:pPr lvl="2"/>
            <a:r>
              <a:rPr lang="en-AU" dirty="0"/>
              <a:t>ISO/IEC/IEEE 8802-3:2021/</a:t>
            </a:r>
            <a:r>
              <a:rPr lang="en-AU" dirty="0" err="1"/>
              <a:t>FDAmd</a:t>
            </a:r>
            <a:r>
              <a:rPr lang="en-AU" dirty="0"/>
              <a:t> 9 (Ed 3) </a:t>
            </a:r>
          </a:p>
          <a:p>
            <a:endParaRPr lang="en-AU" dirty="0"/>
          </a:p>
        </p:txBody>
      </p:sp>
      <p:sp>
        <p:nvSpPr>
          <p:cNvPr id="4" name="Footer Placeholder 3">
            <a:extLst>
              <a:ext uri="{FF2B5EF4-FFF2-40B4-BE49-F238E27FC236}">
                <a16:creationId xmlns:a16="http://schemas.microsoft.com/office/drawing/2014/main" id="{CA758C42-79B2-48E2-A121-A945A5DD3D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E9AD60A-542B-43E1-8E63-62730D7F65F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2086465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CBEC-3FCD-4802-B0E1-7E039F04973A}"/>
              </a:ext>
            </a:extLst>
          </p:cNvPr>
          <p:cNvSpPr>
            <a:spLocks noGrp="1"/>
          </p:cNvSpPr>
          <p:nvPr>
            <p:ph type="title"/>
          </p:nvPr>
        </p:nvSpPr>
        <p:spPr/>
        <p:txBody>
          <a:bodyPr/>
          <a:lstStyle/>
          <a:p>
            <a:r>
              <a:rPr lang="en-AU" dirty="0"/>
              <a:t>We should seek to avoid the ordering issue in the future</a:t>
            </a:r>
          </a:p>
        </p:txBody>
      </p:sp>
      <p:sp>
        <p:nvSpPr>
          <p:cNvPr id="3" name="Content Placeholder 2">
            <a:extLst>
              <a:ext uri="{FF2B5EF4-FFF2-40B4-BE49-F238E27FC236}">
                <a16:creationId xmlns:a16="http://schemas.microsoft.com/office/drawing/2014/main" id="{7A6F197F-5708-401C-A145-4924E1703CF5}"/>
              </a:ext>
            </a:extLst>
          </p:cNvPr>
          <p:cNvSpPr>
            <a:spLocks noGrp="1"/>
          </p:cNvSpPr>
          <p:nvPr>
            <p:ph idx="1"/>
          </p:nvPr>
        </p:nvSpPr>
        <p:spPr/>
        <p:txBody>
          <a:bodyPr/>
          <a:lstStyle/>
          <a:p>
            <a:r>
              <a:rPr lang="en-AU" dirty="0"/>
              <a:t>The solution?</a:t>
            </a:r>
          </a:p>
          <a:p>
            <a:pPr lvl="1"/>
            <a:r>
              <a:rPr lang="en-AU" dirty="0"/>
              <a:t>(Dec 2021) Andrew Myles comments</a:t>
            </a:r>
          </a:p>
          <a:p>
            <a:pPr lvl="2"/>
            <a:r>
              <a:rPr lang="en-AU" i="1" dirty="0"/>
              <a:t>I suspect that in our response we should acknowledge the issue, noting that it was our intention that the amendments are balloted by SC6 in the correct order.  </a:t>
            </a:r>
          </a:p>
          <a:p>
            <a:pPr lvl="2"/>
            <a:r>
              <a:rPr lang="en-AU" i="1" dirty="0"/>
              <a:t>We should then say that that we will work with ISO staff to ensure this is the case in the future.</a:t>
            </a:r>
          </a:p>
          <a:p>
            <a:pPr lvl="1"/>
            <a:r>
              <a:rPr lang="en-AU" dirty="0"/>
              <a:t>(Dec 2021) Jodi Haasz notes:</a:t>
            </a:r>
          </a:p>
          <a:p>
            <a:pPr lvl="2"/>
            <a:r>
              <a:rPr lang="en-AU" i="1" dirty="0"/>
              <a:t>… when I submit the documents, I can also recommend amendment numbering </a:t>
            </a:r>
            <a:r>
              <a:rPr lang="en-AU" dirty="0"/>
              <a:t>(and ordering?)</a:t>
            </a:r>
          </a:p>
          <a:p>
            <a:pPr lvl="1"/>
            <a:r>
              <a:rPr lang="en-AU" dirty="0"/>
              <a:t>(Jan 2022) Jodi Haasz suggested a response</a:t>
            </a:r>
          </a:p>
          <a:p>
            <a:pPr lvl="2"/>
            <a:r>
              <a:rPr lang="en-AU" i="1" dirty="0"/>
              <a:t>The amendments were intended to be balloted in the correct order. Moving forward, IEEE will inform ISO of the ordering of amendments</a:t>
            </a:r>
          </a:p>
        </p:txBody>
      </p:sp>
      <p:sp>
        <p:nvSpPr>
          <p:cNvPr id="4" name="Footer Placeholder 3">
            <a:extLst>
              <a:ext uri="{FF2B5EF4-FFF2-40B4-BE49-F238E27FC236}">
                <a16:creationId xmlns:a16="http://schemas.microsoft.com/office/drawing/2014/main" id="{0E5DF8CA-5BF0-4503-8B17-0FE0F6F21D0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3B52EDC-DA22-492F-AA5F-4F7556201D9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4648355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r>
              <a:rPr lang="en-AU" dirty="0"/>
              <a:t> but a response is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(Dec 2021) Comments sent to Healy &amp; Law</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3" name="Object 2">
            <a:extLst>
              <a:ext uri="{FF2B5EF4-FFF2-40B4-BE49-F238E27FC236}">
                <a16:creationId xmlns:a16="http://schemas.microsoft.com/office/drawing/2014/main" id="{A253D705-CA10-42C6-8C63-FA7613E96B57}"/>
              </a:ext>
            </a:extLst>
          </p:cNvPr>
          <p:cNvGraphicFramePr>
            <a:graphicFrameLocks noChangeAspect="1"/>
          </p:cNvGraphicFramePr>
          <p:nvPr>
            <p:extLst>
              <p:ext uri="{D42A27DB-BD31-4B8C-83A1-F6EECF244321}">
                <p14:modId xmlns:p14="http://schemas.microsoft.com/office/powerpoint/2010/main" val="1774959478"/>
              </p:ext>
            </p:extLst>
          </p:nvPr>
        </p:nvGraphicFramePr>
        <p:xfrm>
          <a:off x="7436507" y="4648200"/>
          <a:ext cx="914400" cy="806450"/>
        </p:xfrm>
        <a:graphic>
          <a:graphicData uri="http://schemas.openxmlformats.org/presentationml/2006/ole">
            <mc:AlternateContent xmlns:mc="http://schemas.openxmlformats.org/markup-compatibility/2006">
              <mc:Choice xmlns:v="urn:schemas-microsoft-com:vml" Requires="v">
                <p:oleObj spid="_x0000_s29732"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7436507"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771002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178958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 but </a:t>
            </a:r>
            <a:r>
              <a:rPr lang="en-AU" dirty="0"/>
              <a:t>a response still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91106134"/>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7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2240284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42328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 but </a:t>
            </a:r>
            <a:r>
              <a:rPr lang="en-AU" dirty="0">
                <a:solidFill>
                  <a:schemeClr val="accent6"/>
                </a:solidFill>
              </a:rPr>
              <a:t>a response still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&amp; published</a:t>
            </a:r>
            <a:r>
              <a:rPr lang="en-AU" dirty="0"/>
              <a:t> </a:t>
            </a:r>
            <a:r>
              <a:rPr lang="en-AU" dirty="0">
                <a:solidFill>
                  <a:schemeClr val="accent2"/>
                </a:solidFill>
              </a:rPr>
              <a:t>but a response required</a:t>
            </a: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830064162"/>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9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is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914299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FDIS ballot </a:t>
            </a:r>
            <a:r>
              <a:rPr lang="en-AU" dirty="0">
                <a:solidFill>
                  <a:schemeClr val="accent2"/>
                </a:solidFill>
              </a:rPr>
              <a:t>closes on 26 May 2022</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5076579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FDIS ballot </a:t>
            </a:r>
            <a:r>
              <a:rPr lang="en-AU" dirty="0">
                <a:solidFill>
                  <a:schemeClr val="accent2"/>
                </a:solidFill>
              </a:rPr>
              <a:t>closes on 26 May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closes 26 May 2022</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5920504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998838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54873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53408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8320345"/>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4169559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3203830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67"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have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The response is not yet publicly available but was sent on 8 Nov 2021</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4850500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7248383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may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passed SB in Nov 2021 – is it now time to liaise it?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pPr lvl="1"/>
            <a:r>
              <a:rPr lang="en-AU" dirty="0"/>
              <a:t>(Jan 2022) Likely to open in late Jan 2022, closing 13 June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392915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3680289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42398399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8068247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6142137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IEEE 802.19.3 can’t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volunteered to drive the process in 802.19 WG to push 802.19.3 standard into the PSDO process</a:t>
            </a:r>
          </a:p>
          <a:p>
            <a:pPr lvl="2"/>
            <a:r>
              <a:rPr lang="nb-NO" dirty="0">
                <a:latin typeface="+mj-lt"/>
              </a:rPr>
              <a:t>(Sep 2021) Steve Shellhammer (802.19 WG Chair) will follow up with Ben</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Question as to whether recommended practices can be submitted</a:t>
            </a:r>
          </a:p>
          <a:p>
            <a:pPr lvl="3"/>
            <a:r>
              <a:rPr lang="en-AU" dirty="0">
                <a:latin typeface="+mj-lt"/>
              </a:rPr>
              <a:t>(Dec 2021) Jodi confirmed there is no ISO equivalent and so no!</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14833213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322867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0150213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closes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35510148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liaison sent in response to the HK NB submission related to 802.11ax/be will be discussed by WG1 in Feb</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91"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382899283"/>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415"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a:xfrm>
            <a:off x="685800" y="685800"/>
            <a:ext cx="7772400" cy="1066800"/>
          </a:xfrm>
        </p:spPr>
        <p:txBody>
          <a:bodyPr/>
          <a:lstStyle/>
          <a:p>
            <a:r>
              <a:rPr lang="en-AU" dirty="0"/>
              <a:t>The SC will discuss a response to SC6/WG1 on the proposed Industrial Wireless Network PWI</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a:xfrm>
            <a:off x="685800" y="1981200"/>
            <a:ext cx="7772400" cy="4114800"/>
          </a:xfrm>
        </p:spPr>
        <p:txBody>
          <a:bodyPr/>
          <a:lstStyle/>
          <a:p>
            <a:pPr lvl="1"/>
            <a:r>
              <a:rPr lang="en-AU" dirty="0"/>
              <a:t>(Nov 2021) A request was sent to 802.11 WG and IEEE 802 EC for comments on the proposed Industrial Wireless Network PWI</a:t>
            </a:r>
          </a:p>
          <a:p>
            <a:pPr lvl="1"/>
            <a:r>
              <a:rPr lang="en-AU" dirty="0"/>
              <a:t>A proposal has been made for a LS to SC6 on this matter</a:t>
            </a:r>
          </a:p>
          <a:p>
            <a:pPr lvl="2"/>
            <a:r>
              <a:rPr lang="en-AU" dirty="0"/>
              <a:t>Authors: </a:t>
            </a:r>
            <a:r>
              <a:rPr lang="it-IT" dirty="0"/>
              <a:t>Dave Cavalcanti (Intel), Ganesh Venkatesan (Intel), Malcolm Smith (Cisco), Maik Seewald (Cisco)</a:t>
            </a:r>
            <a:endParaRPr lang="en-AU" dirty="0"/>
          </a:p>
          <a:p>
            <a:pPr lvl="2"/>
            <a:r>
              <a:rPr lang="en-AU" dirty="0"/>
              <a:t>See </a:t>
            </a:r>
            <a:r>
              <a:rPr lang="en-US" dirty="0">
                <a:hlinkClick r:id="rId2"/>
              </a:rPr>
              <a:t>11-22-0081-00</a:t>
            </a:r>
            <a:r>
              <a:rPr lang="en-AU" dirty="0"/>
              <a:t> for proposed LS</a:t>
            </a:r>
          </a:p>
          <a:p>
            <a:pPr lvl="2"/>
            <a:r>
              <a:rPr lang="en-AU" dirty="0"/>
              <a:t>See </a:t>
            </a:r>
            <a:r>
              <a:rPr lang="en-US" dirty="0">
                <a:hlinkClick r:id="rId3"/>
              </a:rPr>
              <a:t>11-22-0080-00</a:t>
            </a:r>
            <a:r>
              <a:rPr lang="en-AU" dirty="0"/>
              <a:t> for supporting ppt</a:t>
            </a:r>
            <a:endParaRPr lang="en-US" dirty="0"/>
          </a:p>
          <a:p>
            <a:pPr lvl="1"/>
            <a:r>
              <a:rPr lang="en-AU" dirty="0"/>
              <a:t>The SC will spend up to 30 min discussing the proposed LS to SC6</a:t>
            </a:r>
          </a:p>
          <a:p>
            <a:pPr lvl="2"/>
            <a:r>
              <a:rPr lang="en-AU" dirty="0"/>
              <a:t>A possible motion is on the next page but </a:t>
            </a:r>
          </a:p>
          <a:p>
            <a:pPr lvl="2"/>
            <a:r>
              <a:rPr lang="en-AU" dirty="0"/>
              <a:t>… if the LS needs non-trivial editing then a recommendation can be taken to IEEE 802.11 WG as a personal motion</a:t>
            </a:r>
          </a:p>
          <a:p>
            <a:pPr lvl="1"/>
            <a:r>
              <a:rPr lang="en-AU" dirty="0"/>
              <a:t>If it is approved then it is expected that at least one of the authors will attend the SC6/WG1 meeting (virtually)</a:t>
            </a:r>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802142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4E93D-C1AB-49EF-95D1-20BC221A0724}"/>
              </a:ext>
            </a:extLst>
          </p:cNvPr>
          <p:cNvSpPr>
            <a:spLocks noGrp="1"/>
          </p:cNvSpPr>
          <p:nvPr>
            <p:ph type="title"/>
          </p:nvPr>
        </p:nvSpPr>
        <p:spPr/>
        <p:txBody>
          <a:bodyPr/>
          <a:lstStyle/>
          <a:p>
            <a:r>
              <a:rPr lang="en-AU" dirty="0"/>
              <a:t>The SC may consider a recommendation on the proposed </a:t>
            </a:r>
            <a:r>
              <a:rPr lang="en-AU" i="1" dirty="0"/>
              <a:t>Industrial Wireless Network </a:t>
            </a:r>
            <a:r>
              <a:rPr lang="en-AU" dirty="0"/>
              <a:t>PWI</a:t>
            </a:r>
          </a:p>
        </p:txBody>
      </p:sp>
      <p:sp>
        <p:nvSpPr>
          <p:cNvPr id="3" name="Content Placeholder 2">
            <a:extLst>
              <a:ext uri="{FF2B5EF4-FFF2-40B4-BE49-F238E27FC236}">
                <a16:creationId xmlns:a16="http://schemas.microsoft.com/office/drawing/2014/main" id="{49E6C870-34F6-4936-A53F-67254AABD2A7}"/>
              </a:ext>
            </a:extLst>
          </p:cNvPr>
          <p:cNvSpPr>
            <a:spLocks noGrp="1"/>
          </p:cNvSpPr>
          <p:nvPr>
            <p:ph idx="1"/>
          </p:nvPr>
        </p:nvSpPr>
        <p:spPr/>
        <p:txBody>
          <a:bodyPr/>
          <a:lstStyle/>
          <a:p>
            <a:r>
              <a:rPr lang="en-AU" dirty="0"/>
              <a:t>Motion</a:t>
            </a:r>
          </a:p>
          <a:p>
            <a:pPr lvl="1"/>
            <a:r>
              <a:rPr lang="en-AU" i="1" dirty="0"/>
              <a:t>The IEEE 802 JTC1 SC recommends that 11-21-0081 be liaised to ISO/IEC JTC1/SC6/WG1 in response to the request in WG1 for comments on the proposed Industrial Wireless Network PWI</a:t>
            </a:r>
          </a:p>
          <a:p>
            <a:pPr lvl="1"/>
            <a:r>
              <a:rPr lang="en-AU" dirty="0"/>
              <a:t>Moved: Dave Cavalcanti </a:t>
            </a:r>
          </a:p>
          <a:p>
            <a:pPr lvl="1"/>
            <a:r>
              <a:rPr lang="en-AU" dirty="0"/>
              <a:t>Seconded:</a:t>
            </a:r>
          </a:p>
          <a:p>
            <a:pPr lvl="1"/>
            <a:r>
              <a:rPr lang="en-AU" dirty="0"/>
              <a:t>Note: This recommendation will be taken to IEEE 802.11 WG &amp; then IEEE 802 EC for approval</a:t>
            </a:r>
          </a:p>
        </p:txBody>
      </p:sp>
      <p:sp>
        <p:nvSpPr>
          <p:cNvPr id="4" name="Footer Placeholder 3">
            <a:extLst>
              <a:ext uri="{FF2B5EF4-FFF2-40B4-BE49-F238E27FC236}">
                <a16:creationId xmlns:a16="http://schemas.microsoft.com/office/drawing/2014/main" id="{7A9E3605-0B45-4476-8C2D-EDC47A9C1D8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EABA874-8591-41AB-B936-46A7CE53C37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4729862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IEEE 802 is unlikely to comment on a PWI in WG1 on Wearable Robot Area Network</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(Jan 2022) </a:t>
            </a:r>
            <a:r>
              <a:rPr lang="en-AU" dirty="0"/>
              <a:t>No one has volunteered to provide comments</a:t>
            </a:r>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3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0767-EBD7-4967-B42D-3BF924E255FC}"/>
              </a:ext>
            </a:extLst>
          </p:cNvPr>
          <p:cNvSpPr>
            <a:spLocks noGrp="1"/>
          </p:cNvSpPr>
          <p:nvPr>
            <p:ph type="title"/>
          </p:nvPr>
        </p:nvSpPr>
        <p:spPr/>
        <p:txBody>
          <a:bodyPr/>
          <a:lstStyle/>
          <a:p>
            <a:r>
              <a:rPr lang="en-AU" dirty="0"/>
              <a:t>The NWIP on </a:t>
            </a:r>
            <a:r>
              <a:rPr lang="en-AU" i="1" dirty="0"/>
              <a:t>Control Protocol for RF Directional Signal Transmission </a:t>
            </a:r>
            <a:r>
              <a:rPr lang="en-AU" dirty="0"/>
              <a:t>seems to going ahead</a:t>
            </a:r>
          </a:p>
        </p:txBody>
      </p:sp>
      <p:sp>
        <p:nvSpPr>
          <p:cNvPr id="3" name="Content Placeholder 2">
            <a:extLst>
              <a:ext uri="{FF2B5EF4-FFF2-40B4-BE49-F238E27FC236}">
                <a16:creationId xmlns:a16="http://schemas.microsoft.com/office/drawing/2014/main" id="{CD214229-F6BC-43DE-958F-08C29734074B}"/>
              </a:ext>
            </a:extLst>
          </p:cNvPr>
          <p:cNvSpPr>
            <a:spLocks noGrp="1"/>
          </p:cNvSpPr>
          <p:nvPr>
            <p:ph idx="1"/>
          </p:nvPr>
        </p:nvSpPr>
        <p:spPr/>
        <p:txBody>
          <a:bodyPr/>
          <a:lstStyle/>
          <a:p>
            <a:pPr lvl="1"/>
            <a:r>
              <a:rPr lang="en-AU" dirty="0"/>
              <a:t>At the last SC6/WG1 meeting (Aug/Sep 2021), the Korea NB proposed a NWIP on </a:t>
            </a:r>
            <a:r>
              <a:rPr lang="en-AU" i="1" dirty="0"/>
              <a:t>Control Protocol for RF Directional Signal Transmission</a:t>
            </a:r>
          </a:p>
          <a:p>
            <a:pPr lvl="1"/>
            <a:r>
              <a:rPr lang="en-AU" dirty="0"/>
              <a:t>There was some discussion, but the WI seemed to have died</a:t>
            </a:r>
          </a:p>
          <a:p>
            <a:pPr lvl="2"/>
            <a:r>
              <a:rPr lang="en-AU" dirty="0"/>
              <a:t>It seems they want to define a general purpose beamforming mechanism</a:t>
            </a:r>
          </a:p>
          <a:p>
            <a:pPr lvl="2"/>
            <a:r>
              <a:rPr lang="en-AU" dirty="0"/>
              <a:t>It was noted that existing systems are doing this already </a:t>
            </a:r>
          </a:p>
          <a:p>
            <a:pPr lvl="1"/>
            <a:r>
              <a:rPr lang="en-AU" dirty="0"/>
              <a:t>There is now a ballot to approve the NWIP, closing on 25 Mar 2022, with part of the justification </a:t>
            </a:r>
            <a:r>
              <a:rPr lang="en-AU" dirty="0" err="1"/>
              <a:t>refering</a:t>
            </a:r>
            <a:r>
              <a:rPr lang="en-AU" dirty="0"/>
              <a:t> to IEEE 802</a:t>
            </a:r>
          </a:p>
          <a:p>
            <a:pPr lvl="2"/>
            <a:r>
              <a:rPr lang="en-AU" i="1" dirty="0"/>
              <a:t>The proposed item will focus on directional wireless signal transfer for defining specific functional application. The proposed item also can be adopted to other wireless communication standard or technique. This standard is partially related to the description of the international standard developed within JTC1 SC6 and the series of IEEE 802 association standard rules</a:t>
            </a:r>
          </a:p>
          <a:p>
            <a:pPr lvl="1"/>
            <a:r>
              <a:rPr lang="en-AU" dirty="0"/>
              <a:t>It is probably up to the NBs to decide at this point</a:t>
            </a:r>
          </a:p>
        </p:txBody>
      </p:sp>
      <p:sp>
        <p:nvSpPr>
          <p:cNvPr id="4" name="Footer Placeholder 3">
            <a:extLst>
              <a:ext uri="{FF2B5EF4-FFF2-40B4-BE49-F238E27FC236}">
                <a16:creationId xmlns:a16="http://schemas.microsoft.com/office/drawing/2014/main" id="{508FAE23-DD15-4CE2-89B8-4980E49C7C9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142CC3-59E4-4E56-B2F8-562B8458C1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D0B6BF73-32F4-4813-9270-DD92CD041719}"/>
              </a:ext>
            </a:extLst>
          </p:cNvPr>
          <p:cNvGraphicFramePr>
            <a:graphicFrameLocks noChangeAspect="1"/>
          </p:cNvGraphicFramePr>
          <p:nvPr>
            <p:extLst>
              <p:ext uri="{D42A27DB-BD31-4B8C-83A1-F6EECF244321}">
                <p14:modId xmlns:p14="http://schemas.microsoft.com/office/powerpoint/2010/main" val="906468334"/>
              </p:ext>
            </p:extLst>
          </p:nvPr>
        </p:nvGraphicFramePr>
        <p:xfrm>
          <a:off x="7557961" y="2438400"/>
          <a:ext cx="914400" cy="806450"/>
        </p:xfrm>
        <a:graphic>
          <a:graphicData uri="http://schemas.openxmlformats.org/presentationml/2006/ole">
            <mc:AlternateContent xmlns:mc="http://schemas.openxmlformats.org/markup-compatibility/2006">
              <mc:Choice xmlns:v="urn:schemas-microsoft-com:vml" Requires="v">
                <p:oleObj spid="_x0000_s30743" name="Acrobat Document" showAsIcon="1" r:id="rId3" imgW="914597" imgH="806311" progId="AcroExch.Document.DC">
                  <p:embed/>
                </p:oleObj>
              </mc:Choice>
              <mc:Fallback>
                <p:oleObj name="Acrobat Document" showAsIcon="1" r:id="rId3" imgW="914597" imgH="806311" progId="AcroExch.Document.DC">
                  <p:embed/>
                  <p:pic>
                    <p:nvPicPr>
                      <p:cNvPr id="22" name="Object 21">
                        <a:extLst>
                          <a:ext uri="{FF2B5EF4-FFF2-40B4-BE49-F238E27FC236}">
                            <a16:creationId xmlns:a16="http://schemas.microsoft.com/office/drawing/2014/main" id="{B7C50593-B83D-4ED7-953C-5A8BD433B010}"/>
                          </a:ext>
                        </a:extLst>
                      </p:cNvPr>
                      <p:cNvPicPr/>
                      <p:nvPr/>
                    </p:nvPicPr>
                    <p:blipFill>
                      <a:blip r:embed="rId4"/>
                      <a:stretch>
                        <a:fillRect/>
                      </a:stretch>
                    </p:blipFill>
                    <p:spPr>
                      <a:xfrm>
                        <a:off x="7557961"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62535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is a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is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1"/>
            <a:r>
              <a:rPr lang="en-AU" dirty="0"/>
              <a:t>The NWIP ballot closes on 25 Mar 2022, and so it is up to the NBs now!</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415184368"/>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19937</Words>
  <Application>Microsoft Office PowerPoint</Application>
  <PresentationFormat>On-screen Show (4:3)</PresentationFormat>
  <Paragraphs>2989</Paragraphs>
  <Slides>190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190</vt:i4>
      </vt:variant>
    </vt:vector>
  </HeadingPairs>
  <TitlesOfParts>
    <vt:vector size="197" baseType="lpstr">
      <vt:lpstr>Arial</vt:lpstr>
      <vt:lpstr>Calibri</vt:lpstr>
      <vt:lpstr>Times New Roman</vt:lpstr>
      <vt:lpstr>802-11-Submission</vt:lpstr>
      <vt:lpstr>Acrobat Document</vt:lpstr>
      <vt:lpstr>Document</vt:lpstr>
      <vt:lpstr>Packager Shell Object</vt:lpstr>
      <vt:lpstr>IEEE 802 JTC1 Standing Committee January 2022 agenda virtually</vt:lpstr>
      <vt:lpstr>This document will be used to provide information for any IEEE 802 JTC1 SC meetings in Jan 2022</vt:lpstr>
      <vt:lpstr>Registration is not required for attendance at the IEEE 802 JTC1 SC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Tuesday, 18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published as ISO/IEC/IEEE 8802-1Q:2020/AMD 31:2021 &amp; a response sent</vt:lpstr>
      <vt:lpstr>IEEE 802.1AS-Rev was published as ISO/IEC/IEEE 8802-1AS:2021 &amp; a response sent</vt:lpstr>
      <vt:lpstr>IEEE 802.1Q-REV was liaised for information in Sep 2021</vt:lpstr>
      <vt:lpstr>IEEE 802.1X-2020 was published as ISO/IEC/IEEE 8802-1X:2021, but a response is still required</vt:lpstr>
      <vt:lpstr>IEEE 802.1CMde published as ISO/IEC/IEEE 8802-1CM:2019/Amd 1:2021&amp; a response sent</vt:lpstr>
      <vt:lpstr>IEEE 802.1CS FDIS ballot closes on 26 May 2022</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published as ISO/IEC/IEEE 8802-3:2021/Amd 1:2021 but a response is still required</vt:lpstr>
      <vt:lpstr>IEEE 802.3bt-2018 is published as ISO/IEC/IEEE 8802-3:2021/Amd 2:2021 but a response is still required</vt:lpstr>
      <vt:lpstr>An issue has arisen wrt the correct order of 802.3 amendments</vt:lpstr>
      <vt:lpstr>Why did 802.3 balloting occur the wrong order?</vt:lpstr>
      <vt:lpstr>We should seek to avoid the ordering issue in the future</vt:lpstr>
      <vt:lpstr>IEEE 802.3cd-2018 is published as ISO/IEC/IEEE 8802-3:2021/Amd 3:2021 but a response is still required</vt:lpstr>
      <vt:lpstr>IEEE 802.3cn-2019 is published as ISO/IEC/IEEE 8802-3:2021/Amd 4:2021</vt:lpstr>
      <vt:lpstr>IEEE 802.3cg-2019 is published as ISO/IEC/IEEE 8802-3:2021/Amd 5:2021 but a response still required</vt:lpstr>
      <vt:lpstr>IEEE 802.3cq-2020 is published as ISO/IEC/IEEE 8802-3:2021/Amd 6:2021 </vt:lpstr>
      <vt:lpstr>IEEE 802.3cm-2020 is published as ISO/IEC/IEEE 8802-3:2021/Amd 7:2021 </vt:lpstr>
      <vt:lpstr>IEEE 802.3ch-2020 is published as ISO/IEC/IEEE 8802-3:2021/Amd 8:2021 </vt:lpstr>
      <vt:lpstr>IEEE 802.3ca-2020 is published as ISO/IEC/IEEE 8802-3:2021/Amd 9:2021 but a response still required</vt:lpstr>
      <vt:lpstr>IEEE 802.3.2-2019 is published as ISO/IEC/IEEE 8802-3-2:2021:2021 </vt:lpstr>
      <vt:lpstr>IEEE 802.3cr FDIS ballot closes on 26 May 2022</vt:lpstr>
      <vt:lpstr>IEEE 802.3cu FDIS ballot closes on 26 May 2022</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have been sent in relation the the 60-day ballot on IEEE 802.11ax</vt:lpstr>
      <vt:lpstr>There is not yet closure on the 802.11ax IPR issue</vt:lpstr>
      <vt:lpstr>IEEE 802.11ay 60-day ballot failed on 9 Oct 2021 and the process will need to restart</vt:lpstr>
      <vt:lpstr>IEEE 802.11az may be liaised soon</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IEEE 802.19.3 can’t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The liaison sent in response to the HK NB submission related to 802.11ax/be will be discussed by WG1 in Feb</vt:lpstr>
      <vt:lpstr>A PWI on Industrial Wireless Network has been  proposed in SC6/WG1</vt:lpstr>
      <vt:lpstr>The SC will discuss a response to SC6/WG1 on the proposed Industrial Wireless Network PWI</vt:lpstr>
      <vt:lpstr>The SC may consider a recommendation on the proposed Industrial Wireless Network PWI</vt:lpstr>
      <vt:lpstr>IEEE 802 is unlikely to comment on a PWI in WG1 on Wearable Robot Area Network</vt:lpstr>
      <vt:lpstr>The NWIP on Control Protocol for RF Directional Signal Transmission seems to going ahead</vt:lpstr>
      <vt:lpstr>There is a proposal in SC6/WG1 for Licensed narrowband in field area network for Smart Grid </vt:lpstr>
      <vt:lpstr>Both Wireless LAN Access Control  standards are in to CD ballot, closing 30 Jan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2022-01-18T04:15:31Z</dcterms:modified>
</cp:coreProperties>
</file>