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90"/>
  </p:notesMasterIdLst>
  <p:handoutMasterIdLst>
    <p:handoutMasterId r:id="rId191"/>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534" r:id="rId22"/>
    <p:sldId id="2062" r:id="rId23"/>
    <p:sldId id="2280" r:id="rId24"/>
    <p:sldId id="1981" r:id="rId25"/>
    <p:sldId id="2074" r:id="rId26"/>
    <p:sldId id="2102" r:id="rId27"/>
    <p:sldId id="2465" r:id="rId28"/>
    <p:sldId id="2107" r:id="rId29"/>
    <p:sldId id="2075" r:id="rId30"/>
    <p:sldId id="1657" r:id="rId31"/>
    <p:sldId id="2439" r:id="rId32"/>
    <p:sldId id="2292" r:id="rId33"/>
    <p:sldId id="2525" r:id="rId34"/>
    <p:sldId id="1967" r:id="rId35"/>
    <p:sldId id="2167" r:id="rId36"/>
    <p:sldId id="2331" r:id="rId37"/>
    <p:sldId id="2332" r:id="rId38"/>
    <p:sldId id="2351" r:id="rId39"/>
    <p:sldId id="2437" r:id="rId40"/>
    <p:sldId id="2438" r:id="rId41"/>
    <p:sldId id="2464" r:id="rId42"/>
    <p:sldId id="2481" r:id="rId43"/>
    <p:sldId id="2482" r:id="rId44"/>
    <p:sldId id="2483" r:id="rId45"/>
    <p:sldId id="2484" r:id="rId46"/>
    <p:sldId id="2485" r:id="rId47"/>
    <p:sldId id="2486" r:id="rId48"/>
    <p:sldId id="2008" r:id="rId49"/>
    <p:sldId id="2462" r:id="rId50"/>
    <p:sldId id="2291" r:id="rId51"/>
    <p:sldId id="1945" r:id="rId52"/>
    <p:sldId id="2071" r:id="rId53"/>
    <p:sldId id="2537" r:id="rId54"/>
    <p:sldId id="2539" r:id="rId55"/>
    <p:sldId id="2540" r:id="rId56"/>
    <p:sldId id="2036" r:id="rId57"/>
    <p:sldId id="2333" r:id="rId58"/>
    <p:sldId id="2323" r:id="rId59"/>
    <p:sldId id="2335" r:id="rId60"/>
    <p:sldId id="2334" r:id="rId61"/>
    <p:sldId id="2352" r:id="rId62"/>
    <p:sldId id="2353" r:id="rId63"/>
    <p:sldId id="2218" r:id="rId64"/>
    <p:sldId id="2426" r:id="rId65"/>
    <p:sldId id="2427" r:id="rId66"/>
    <p:sldId id="2460" r:id="rId67"/>
    <p:sldId id="2461" r:id="rId68"/>
    <p:sldId id="2463" r:id="rId69"/>
    <p:sldId id="1688" r:id="rId70"/>
    <p:sldId id="2293" r:id="rId71"/>
    <p:sldId id="1708" r:id="rId72"/>
    <p:sldId id="2524" r:id="rId73"/>
    <p:sldId id="2541" r:id="rId74"/>
    <p:sldId id="1709" r:id="rId75"/>
    <p:sldId id="1710" r:id="rId76"/>
    <p:sldId id="1790" r:id="rId77"/>
    <p:sldId id="2199" r:id="rId78"/>
    <p:sldId id="2319" r:id="rId79"/>
    <p:sldId id="2320" r:id="rId80"/>
    <p:sldId id="2321" r:id="rId81"/>
    <p:sldId id="2355" r:id="rId82"/>
    <p:sldId id="2354" r:id="rId83"/>
    <p:sldId id="2294" r:id="rId84"/>
    <p:sldId id="2470" r:id="rId85"/>
    <p:sldId id="2466" r:id="rId86"/>
    <p:sldId id="2467" r:id="rId87"/>
    <p:sldId id="2468" r:id="rId88"/>
    <p:sldId id="1679" r:id="rId89"/>
    <p:sldId id="2336" r:id="rId90"/>
    <p:sldId id="2328" r:id="rId91"/>
    <p:sldId id="2497" r:id="rId92"/>
    <p:sldId id="2489" r:id="rId93"/>
    <p:sldId id="2495" r:id="rId94"/>
    <p:sldId id="2536" r:id="rId95"/>
    <p:sldId id="2496" r:id="rId96"/>
    <p:sldId id="2542" r:id="rId97"/>
    <p:sldId id="2543" r:id="rId98"/>
    <p:sldId id="2498" r:id="rId99"/>
    <p:sldId id="2324" r:id="rId100"/>
    <p:sldId id="1375" r:id="rId101"/>
    <p:sldId id="1376" r:id="rId102"/>
    <p:sldId id="1400" r:id="rId103"/>
    <p:sldId id="2479" r:id="rId104"/>
    <p:sldId id="2480" r:id="rId105"/>
    <p:sldId id="619" r:id="rId106"/>
    <p:sldId id="621" r:id="rId107"/>
    <p:sldId id="1561" r:id="rId108"/>
    <p:sldId id="1555" r:id="rId109"/>
    <p:sldId id="1601" r:id="rId110"/>
    <p:sldId id="1585" r:id="rId111"/>
    <p:sldId id="1586" r:id="rId112"/>
    <p:sldId id="1587" r:id="rId113"/>
    <p:sldId id="1588" r:id="rId114"/>
    <p:sldId id="1589" r:id="rId115"/>
    <p:sldId id="1590" r:id="rId116"/>
    <p:sldId id="1771" r:id="rId117"/>
    <p:sldId id="1772" r:id="rId118"/>
    <p:sldId id="1591" r:id="rId119"/>
    <p:sldId id="1592" r:id="rId120"/>
    <p:sldId id="1593" r:id="rId121"/>
    <p:sldId id="1594" r:id="rId122"/>
    <p:sldId id="1595" r:id="rId123"/>
    <p:sldId id="1596" r:id="rId124"/>
    <p:sldId id="1597" r:id="rId125"/>
    <p:sldId id="1598" r:id="rId126"/>
    <p:sldId id="1599" r:id="rId127"/>
    <p:sldId id="1600" r:id="rId128"/>
    <p:sldId id="1628" r:id="rId129"/>
    <p:sldId id="1638" r:id="rId130"/>
    <p:sldId id="1725" r:id="rId131"/>
    <p:sldId id="1726" r:id="rId132"/>
    <p:sldId id="1947" r:id="rId133"/>
    <p:sldId id="1975" r:id="rId134"/>
    <p:sldId id="1976" r:id="rId135"/>
    <p:sldId id="1977" r:id="rId136"/>
    <p:sldId id="2039" r:id="rId137"/>
    <p:sldId id="2060" r:id="rId138"/>
    <p:sldId id="2061" r:id="rId139"/>
    <p:sldId id="2097" r:id="rId140"/>
    <p:sldId id="2103" r:id="rId141"/>
    <p:sldId id="2063" r:id="rId142"/>
    <p:sldId id="2064" r:id="rId143"/>
    <p:sldId id="2065" r:id="rId144"/>
    <p:sldId id="2066" r:id="rId145"/>
    <p:sldId id="2067" r:id="rId146"/>
    <p:sldId id="2068" r:id="rId147"/>
    <p:sldId id="2069" r:id="rId148"/>
    <p:sldId id="2146" r:id="rId149"/>
    <p:sldId id="2147" r:id="rId150"/>
    <p:sldId id="2148" r:id="rId151"/>
    <p:sldId id="2158" r:id="rId152"/>
    <p:sldId id="2159" r:id="rId153"/>
    <p:sldId id="2157" r:id="rId154"/>
    <p:sldId id="2160" r:id="rId155"/>
    <p:sldId id="2216" r:id="rId156"/>
    <p:sldId id="2217" r:id="rId157"/>
    <p:sldId id="2219" r:id="rId158"/>
    <p:sldId id="2238" r:id="rId159"/>
    <p:sldId id="2239" r:id="rId160"/>
    <p:sldId id="2240" r:id="rId161"/>
    <p:sldId id="2242" r:id="rId162"/>
    <p:sldId id="2263" r:id="rId163"/>
    <p:sldId id="2276" r:id="rId164"/>
    <p:sldId id="2277" r:id="rId165"/>
    <p:sldId id="2278" r:id="rId166"/>
    <p:sldId id="2281" r:id="rId167"/>
    <p:sldId id="2282" r:id="rId168"/>
    <p:sldId id="2283" r:id="rId169"/>
    <p:sldId id="2284" r:id="rId170"/>
    <p:sldId id="2318" r:id="rId171"/>
    <p:sldId id="2329" r:id="rId172"/>
    <p:sldId id="2356" r:id="rId173"/>
    <p:sldId id="1701" r:id="rId174"/>
    <p:sldId id="1969" r:id="rId175"/>
    <p:sldId id="2112" r:id="rId176"/>
    <p:sldId id="1965" r:id="rId177"/>
    <p:sldId id="2114" r:id="rId178"/>
    <p:sldId id="1705" r:id="rId179"/>
    <p:sldId id="1706" r:id="rId180"/>
    <p:sldId id="1707" r:id="rId181"/>
    <p:sldId id="2113" r:id="rId182"/>
    <p:sldId id="2037" r:id="rId183"/>
    <p:sldId id="2431" r:id="rId184"/>
    <p:sldId id="2429" r:id="rId185"/>
    <p:sldId id="2436" r:id="rId186"/>
    <p:sldId id="1968" r:id="rId187"/>
    <p:sldId id="2104" r:id="rId188"/>
    <p:sldId id="2317" r:id="rId18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06" d="100"/>
          <a:sy n="106" d="100"/>
        </p:scale>
        <p:origin x="1986" y="11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802.11-21/1866r5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1845-00-0jtc-minutes-of-virtual-meeting-in-nov-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4.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5.w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6.emf"/></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8.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72.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f6e9debf6bf4a14fffd9a3c2a6946b9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e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January 2022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a:solidFill>
                  <a:schemeClr val="accent2">
                    <a:lumMod val="50000"/>
                  </a:schemeClr>
                </a:solidFill>
              </a:rPr>
              <a:t>14 </a:t>
            </a:r>
            <a:r>
              <a:rPr lang="en-US" b="0" dirty="0">
                <a:solidFill>
                  <a:schemeClr val="accent2">
                    <a:lumMod val="50000"/>
                  </a:schemeClr>
                </a:solidFill>
              </a:rPr>
              <a:t>January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Nov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2">
              <a:defRPr/>
            </a:pPr>
            <a:r>
              <a:rPr lang="en-AU" dirty="0"/>
              <a:t>Update on feedback for HK NB wrt 802.11ax/be</a:t>
            </a:r>
          </a:p>
          <a:p>
            <a:pPr lvl="2">
              <a:defRPr/>
            </a:pPr>
            <a:r>
              <a:rPr lang="en-AU" dirty="0"/>
              <a:t>Review comments on Industrial Wireless Network PWI (likely LS)</a:t>
            </a:r>
          </a:p>
          <a:p>
            <a:pPr lvl="2">
              <a:defRPr/>
            </a:pPr>
            <a:r>
              <a:rPr lang="en-AU" dirty="0"/>
              <a:t>Review other proposals of interest</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2850212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9312439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strike="sngStrike" dirty="0">
                <a:solidFill>
                  <a:srgbClr val="FF0000"/>
                </a:solidFill>
              </a:rPr>
              <a:t>Hyeong Ho Lee (802.11)</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strike="sngStrike" dirty="0">
                <a:solidFill>
                  <a:srgbClr val="FF0000"/>
                </a:solidFill>
              </a:rPr>
              <a:t>Adrian Stephens (retired?)</a:t>
            </a:r>
          </a:p>
          <a:p>
            <a:pPr lvl="1"/>
            <a:r>
              <a:rPr lang="en-AU" sz="1600" dirty="0"/>
              <a:t>Peter Yee (802)</a:t>
            </a:r>
          </a:p>
          <a:p>
            <a:r>
              <a:rPr lang="en-AU" sz="1600" dirty="0"/>
              <a:t>NB experts in SC6</a:t>
            </a:r>
          </a:p>
          <a:p>
            <a:pPr lvl="1"/>
            <a:r>
              <a:rPr lang="en-AU" sz="1600" dirty="0"/>
              <a:t>&lt;none&gt;</a:t>
            </a:r>
          </a:p>
          <a:p>
            <a:r>
              <a:rPr lang="en-AU" sz="1600" dirty="0">
                <a:solidFill>
                  <a:srgbClr val="FF0000"/>
                </a:solidFill>
              </a:rPr>
              <a:t>Red = checking status (Jan 2022)</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15941415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strike="sngStrike" dirty="0">
                <a:solidFill>
                  <a:srgbClr val="FF0000"/>
                </a:solidFill>
              </a:rPr>
              <a:t>Hyeong Ho Lee (802.11)</a:t>
            </a:r>
          </a:p>
          <a:p>
            <a:pPr lvl="1"/>
            <a:r>
              <a:rPr lang="en-AU" sz="1600" dirty="0"/>
              <a:t>Andrew Myles (802)</a:t>
            </a:r>
          </a:p>
          <a:p>
            <a:pPr lvl="1"/>
            <a:r>
              <a:rPr lang="en-AU" sz="1600" dirty="0"/>
              <a:t>Paul Nikolich (802)</a:t>
            </a:r>
          </a:p>
          <a:p>
            <a:pPr lvl="1"/>
            <a:r>
              <a:rPr lang="en-AU" sz="1600" dirty="0"/>
              <a:t>Al Petrick (802)</a:t>
            </a:r>
          </a:p>
          <a:p>
            <a:r>
              <a:rPr lang="en-AU" sz="1600" dirty="0">
                <a:solidFill>
                  <a:srgbClr val="FF0000"/>
                </a:solidFill>
              </a:rPr>
              <a:t>Red = checking status (Jan 2022)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strike="sngStrike"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37995756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strike="sngStrike" dirty="0">
                <a:solidFill>
                  <a:srgbClr val="FF0000"/>
                </a:solidFill>
              </a:rPr>
              <a:t>Hyeong Ho Lee (802.11)</a:t>
            </a:r>
          </a:p>
          <a:p>
            <a:pPr lvl="1"/>
            <a:r>
              <a:rPr lang="en-AU" sz="1600" dirty="0"/>
              <a:t>Stephen McCann (802.11)</a:t>
            </a:r>
          </a:p>
          <a:p>
            <a:pPr lvl="1"/>
            <a:r>
              <a:rPr lang="en-AU" sz="1600" dirty="0"/>
              <a:t>John Messenger (802.1)</a:t>
            </a:r>
          </a:p>
          <a:p>
            <a:pPr lvl="1"/>
            <a:r>
              <a:rPr lang="en-AU" sz="1600" dirty="0"/>
              <a:t>Andrew Myles (802.11)</a:t>
            </a:r>
          </a:p>
          <a:p>
            <a:r>
              <a:rPr lang="en-AU" sz="1600" dirty="0">
                <a:solidFill>
                  <a:srgbClr val="FF0000"/>
                </a:solidFill>
              </a:rPr>
              <a:t>Red = checking status (Jan 2022)</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Brian Weis (retired?)</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23356313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3233178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176505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28523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18 Jan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Nov 2021, as documented in </a:t>
            </a:r>
            <a:r>
              <a:rPr lang="en-AU" i="1" dirty="0">
                <a:hlinkClick r:id="rId3"/>
              </a:rPr>
              <a:t>11-21-1845-00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453"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477"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839270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093"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36632216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116893043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37395555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28463028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67686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dirty="0">
                <a:solidFill>
                  <a:srgbClr val="FF0000"/>
                </a:solidFill>
              </a:rPr>
              <a:t>N?????</a:t>
            </a:r>
            <a:r>
              <a:rPr lang="en-AU" dirty="0"/>
              <a:t>) after the Nov 2021 plenary</a:t>
            </a:r>
            <a:r>
              <a:rPr lang="en-AU" b="0" dirty="0"/>
              <a:t> included:</a:t>
            </a:r>
          </a:p>
          <a:p>
            <a:pPr lvl="2"/>
            <a:r>
              <a:rPr lang="en-AU" b="0" i="0" u="none" strike="noStrike" baseline="0" dirty="0">
                <a:solidFill>
                  <a:srgbClr val="FF0000"/>
                </a:solidFill>
                <a:latin typeface="Arial" panose="020B0604020202020204" pitchFamily="34" charset="0"/>
              </a:rPr>
              <a:t>&lt;tbd&gt;</a:t>
            </a: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8368451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87947344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42685064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4201883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42516791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336761449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77085799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22320007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34058752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4006628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02925854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1530012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1389489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77131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76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6452904"/>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38</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76</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40662244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87047836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57531377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236521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48260552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25217684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501"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87490177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6329326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327065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14556396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420483707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5498353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83270670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311479235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170742308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52807937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514831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7632804"/>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802.1Qcp-2018</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802.1Qcy-2019</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70974009"/>
              </p:ext>
            </p:extLst>
          </p:nvPr>
        </p:nvGraphicFramePr>
        <p:xfrm>
          <a:off x="152399" y="1828800"/>
          <a:ext cx="8784877"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077792">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835608004"/>
              </p:ext>
            </p:extLst>
          </p:nvPr>
        </p:nvGraphicFramePr>
        <p:xfrm>
          <a:off x="152399" y="18288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en-AU" dirty="0"/>
              <a:t>A couple of IEEE 802.1 standards are up for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closes 4 March 2022</a:t>
            </a:r>
          </a:p>
          <a:p>
            <a:pPr lvl="2"/>
            <a:r>
              <a:rPr lang="en-AU" dirty="0"/>
              <a:t>IEEE 802.1BA-Rev was liaised for information in Sep 2021</a:t>
            </a:r>
          </a:p>
          <a:p>
            <a:pPr lvl="2"/>
            <a:r>
              <a:rPr lang="en-AU" dirty="0"/>
              <a:t>(Nov 2021) </a:t>
            </a:r>
            <a:r>
              <a:rPr lang="en-GB" dirty="0"/>
              <a:t>IEEE 802.1BA-Rev will be submitted for formal ratification sometime after its systematic review is completed. </a:t>
            </a:r>
            <a:endParaRPr lang="en-AU" dirty="0"/>
          </a:p>
          <a:p>
            <a:pPr lvl="2"/>
            <a:r>
              <a:rPr lang="en-AU" dirty="0"/>
              <a:t>(Nov 2021) </a:t>
            </a:r>
            <a:r>
              <a:rPr lang="en-GB" dirty="0"/>
              <a:t>Jodi Haasz (IEEE Staff) indicated that it would be courteous to give JTC 1/SC 6 a heads-up on the overlap that will occur</a:t>
            </a:r>
            <a:endParaRPr lang="en-AU" dirty="0"/>
          </a:p>
          <a:p>
            <a:pPr lvl="3"/>
            <a:r>
              <a:rPr lang="it-IT" dirty="0"/>
              <a:t>(Dec 2021) Jodi, will you do that?</a:t>
            </a:r>
          </a:p>
          <a:p>
            <a:pPr lvl="1"/>
            <a:r>
              <a:rPr lang="it-IT" dirty="0"/>
              <a:t>ISO/IEC/IEEE 8802-1BR:2016</a:t>
            </a:r>
            <a:r>
              <a:rPr lang="en-AU" dirty="0"/>
              <a:t> – closes 4 March 2022</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053971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published as </a:t>
            </a:r>
            <a:r>
              <a:rPr lang="en-AU" sz="2400" dirty="0">
                <a:effectLst/>
                <a:latin typeface="+mj-lt"/>
                <a:ea typeface="Calibri" panose="020F0502020204030204" pitchFamily="34" charset="0"/>
              </a:rPr>
              <a:t>ISO/IEC/IEEE 8802-1Q:2020/AMD 31:2021 </a:t>
            </a:r>
            <a:r>
              <a:rPr lang="en-AU" dirty="0"/>
              <a:t>&amp; a response sent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t>
            </a:r>
            <a:r>
              <a:rPr lang="en-AU" dirty="0">
                <a:solidFill>
                  <a:schemeClr val="accent2"/>
                </a:solidFill>
              </a:rPr>
              <a:t>and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&amp; 802 EC approved </a:t>
            </a:r>
            <a:r>
              <a:rPr lang="en-AU" dirty="0">
                <a:hlinkClick r:id="rId2"/>
              </a:rPr>
              <a:t>responses</a:t>
            </a:r>
            <a:r>
              <a:rPr lang="en-AU" dirty="0"/>
              <a:t> in Nov 2021 (</a:t>
            </a:r>
            <a:r>
              <a:rPr lang="en-AU" dirty="0">
                <a:solidFill>
                  <a:srgbClr val="FF0000"/>
                </a:solidFill>
              </a:rPr>
              <a:t>N?????</a:t>
            </a:r>
            <a:r>
              <a:rPr lang="en-AU" dirty="0"/>
              <a:t>)</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303805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was published as ISO/IEC/IEEE 8802-1AS:2021 &amp; a response sent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&amp; published</a:t>
            </a:r>
            <a:r>
              <a:rPr lang="en-AU" dirty="0">
                <a:solidFill>
                  <a:schemeClr val="accent2"/>
                </a:solidFill>
              </a:rPr>
              <a:t> and response sent</a:t>
            </a:r>
          </a:p>
          <a:p>
            <a:pPr lvl="1"/>
            <a:r>
              <a:rPr lang="en-AU" dirty="0"/>
              <a:t>802.1AS-Rev FDIS ballot passed on 16 Sept 2021</a:t>
            </a:r>
          </a:p>
          <a:p>
            <a:pPr lvl="2"/>
            <a:r>
              <a:rPr lang="en-AU" dirty="0"/>
              <a:t>Passed 8/1/10, with usual security comment from China NB (N17611)</a:t>
            </a:r>
          </a:p>
          <a:p>
            <a:pPr lvl="2"/>
            <a:r>
              <a:rPr lang="en-AU" dirty="0"/>
              <a:t>802.1 WG &amp; 802 EC approved </a:t>
            </a:r>
            <a:r>
              <a:rPr lang="en-AU" dirty="0">
                <a:hlinkClick r:id="rId2"/>
              </a:rPr>
              <a:t>responses</a:t>
            </a:r>
            <a:r>
              <a:rPr lang="en-AU" dirty="0"/>
              <a:t> in Nov 2021 (</a:t>
            </a:r>
            <a:r>
              <a:rPr lang="en-AU" dirty="0">
                <a:solidFill>
                  <a:srgbClr val="FF0000"/>
                </a:solidFill>
              </a:rPr>
              <a:t>N?????</a:t>
            </a:r>
            <a:r>
              <a:rPr lang="en-AU" dirty="0"/>
              <a:t>)</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2755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048733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 but a response is still required</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&amp; published</a:t>
            </a:r>
            <a:r>
              <a:rPr lang="en-AU" dirty="0">
                <a:solidFill>
                  <a:schemeClr val="accent2"/>
                </a:solidFill>
              </a:rPr>
              <a:t> but response required</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usual security comments from China NB (N17643)</a:t>
            </a:r>
          </a:p>
          <a:p>
            <a:pPr lvl="2"/>
            <a:r>
              <a:rPr lang="en-AU" dirty="0"/>
              <a:t>(Nov 2021) </a:t>
            </a:r>
            <a:r>
              <a:rPr lang="en-AU" i="1" dirty="0"/>
              <a:t>The first is identical to the first comment received on the earlier CIB ballot and the second is similar to other comments received.  The plan will be to re-use response text and it shouldn’t be difficult to have something pulled together for review by the next meeting. </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graphicFrame>
        <p:nvGraphicFramePr>
          <p:cNvPr id="3" name="Object 2">
            <a:extLst>
              <a:ext uri="{FF2B5EF4-FFF2-40B4-BE49-F238E27FC236}">
                <a16:creationId xmlns:a16="http://schemas.microsoft.com/office/drawing/2014/main" id="{4CAF9933-6028-435F-8FDF-302F605E7DCD}"/>
              </a:ext>
            </a:extLst>
          </p:cNvPr>
          <p:cNvGraphicFramePr>
            <a:graphicFrameLocks noChangeAspect="1"/>
          </p:cNvGraphicFramePr>
          <p:nvPr>
            <p:extLst>
              <p:ext uri="{D42A27DB-BD31-4B8C-83A1-F6EECF244321}">
                <p14:modId xmlns:p14="http://schemas.microsoft.com/office/powerpoint/2010/main" val="1593552978"/>
              </p:ext>
            </p:extLst>
          </p:nvPr>
        </p:nvGraphicFramePr>
        <p:xfrm>
          <a:off x="7576457" y="4280286"/>
          <a:ext cx="914400" cy="806450"/>
        </p:xfrm>
        <a:graphic>
          <a:graphicData uri="http://schemas.openxmlformats.org/presentationml/2006/ole">
            <mc:AlternateContent xmlns:mc="http://schemas.openxmlformats.org/markup-compatibility/2006">
              <mc:Choice xmlns:v="urn:schemas-microsoft-com:vml" Requires="v">
                <p:oleObj spid="_x0000_s4165"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576457" y="428028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r>
              <a:rPr lang="en-AU" dirty="0">
                <a:solidFill>
                  <a:schemeClr val="accent6"/>
                </a:solidFill>
              </a:rPr>
              <a:t>&amp; a response sent</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 </a:t>
            </a:r>
            <a:r>
              <a:rPr lang="en-AU" dirty="0">
                <a:solidFill>
                  <a:schemeClr val="accent2"/>
                </a:solidFill>
              </a:rPr>
              <a:t>and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&amp; 802 EC approved </a:t>
            </a:r>
            <a:r>
              <a:rPr lang="en-AU" dirty="0">
                <a:hlinkClick r:id="rId2"/>
              </a:rPr>
              <a:t>responses</a:t>
            </a:r>
            <a:r>
              <a:rPr lang="en-AU" dirty="0"/>
              <a:t> in Nov 2021 (</a:t>
            </a:r>
            <a:r>
              <a:rPr lang="en-AU" dirty="0">
                <a:solidFill>
                  <a:srgbClr val="FF0000"/>
                </a:solidFill>
              </a:rPr>
              <a:t>N?????</a:t>
            </a:r>
            <a:r>
              <a:rPr lang="en-AU" dirty="0"/>
              <a:t>)</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1196960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FDIS ballot closes on 26 May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26 May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898911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342022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was liaised in Jul 2021</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(N17613)</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waiting</a:t>
            </a:r>
          </a:p>
          <a:p>
            <a:r>
              <a:rPr lang="en-AU" dirty="0"/>
              <a:t>FDIS ballot: 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546891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2248122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343134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was liaised for information in Sep 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390806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endParaRPr lang="en-AU" dirty="0"/>
          </a:p>
          <a:p>
            <a:r>
              <a:rPr lang="en-US" dirty="0"/>
              <a:t>90-day</a:t>
            </a:r>
            <a:r>
              <a:rPr lang="en-AU" dirty="0"/>
              <a:t> 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8905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759266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593603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1413697"/>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Tree>
    <p:extLst>
      <p:ext uri="{BB962C8B-B14F-4D97-AF65-F5344CB8AC3E}">
        <p14:creationId xmlns:p14="http://schemas.microsoft.com/office/powerpoint/2010/main" val="588508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22008786"/>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Tree>
    <p:extLst>
      <p:ext uri="{BB962C8B-B14F-4D97-AF65-F5344CB8AC3E}">
        <p14:creationId xmlns:p14="http://schemas.microsoft.com/office/powerpoint/2010/main" val="2346088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795304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r>
              <a:rPr lang="en-AU" dirty="0"/>
              <a:t> but a response is still required</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published </a:t>
            </a:r>
            <a:r>
              <a:rPr lang="en-AU" dirty="0">
                <a:solidFill>
                  <a:schemeClr val="accent2"/>
                </a:solidFill>
              </a:rPr>
              <a:t>but response required</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(Nov 2021) Comments sent to Healy &amp; Law</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graphicFrame>
        <p:nvGraphicFramePr>
          <p:cNvPr id="8" name="Object 7">
            <a:extLst>
              <a:ext uri="{FF2B5EF4-FFF2-40B4-BE49-F238E27FC236}">
                <a16:creationId xmlns:a16="http://schemas.microsoft.com/office/drawing/2014/main" id="{944A4765-5379-4C07-8395-AC9E697E2BC1}"/>
              </a:ext>
            </a:extLst>
          </p:cNvPr>
          <p:cNvGraphicFramePr>
            <a:graphicFrameLocks noChangeAspect="1"/>
          </p:cNvGraphicFramePr>
          <p:nvPr>
            <p:extLst>
              <p:ext uri="{D42A27DB-BD31-4B8C-83A1-F6EECF244321}">
                <p14:modId xmlns:p14="http://schemas.microsoft.com/office/powerpoint/2010/main" val="1708108151"/>
              </p:ext>
            </p:extLst>
          </p:nvPr>
        </p:nvGraphicFramePr>
        <p:xfrm>
          <a:off x="7543800" y="5257800"/>
          <a:ext cx="914400" cy="806450"/>
        </p:xfrm>
        <a:graphic>
          <a:graphicData uri="http://schemas.openxmlformats.org/presentationml/2006/ole">
            <mc:AlternateContent xmlns:mc="http://schemas.openxmlformats.org/markup-compatibility/2006">
              <mc:Choice xmlns:v="urn:schemas-microsoft-com:vml" Requires="v">
                <p:oleObj spid="_x0000_s25640"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7ECB3393-533A-49B7-8ED7-5C4CF5A85F40}"/>
                          </a:ext>
                        </a:extLst>
                      </p:cNvPr>
                      <p:cNvPicPr/>
                      <p:nvPr/>
                    </p:nvPicPr>
                    <p:blipFill>
                      <a:blip r:embed="rId4"/>
                      <a:stretch>
                        <a:fillRect/>
                      </a:stretch>
                    </p:blipFill>
                    <p:spPr>
                      <a:xfrm>
                        <a:off x="7543800" y="5257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r>
              <a:rPr lang="en-AU" dirty="0"/>
              <a:t> but a response is still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(Dec 2021) Comments sent to Healy &amp; Law </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extLst>
              <p:ext uri="{D42A27DB-BD31-4B8C-83A1-F6EECF244321}">
                <p14:modId xmlns:p14="http://schemas.microsoft.com/office/powerpoint/2010/main" val="945472365"/>
              </p:ext>
            </p:extLst>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spid="_x0000_s28698"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21067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BCE6-9C1B-4261-88A6-6C36097C8013}"/>
              </a:ext>
            </a:extLst>
          </p:cNvPr>
          <p:cNvSpPr>
            <a:spLocks noGrp="1"/>
          </p:cNvSpPr>
          <p:nvPr>
            <p:ph type="title"/>
          </p:nvPr>
        </p:nvSpPr>
        <p:spPr/>
        <p:txBody>
          <a:bodyPr/>
          <a:lstStyle/>
          <a:p>
            <a:r>
              <a:rPr lang="en-AU" dirty="0"/>
              <a:t>An issue has arisen </a:t>
            </a:r>
            <a:r>
              <a:rPr lang="en-AU"/>
              <a:t>wrt the </a:t>
            </a:r>
            <a:r>
              <a:rPr lang="en-AU" dirty="0"/>
              <a:t>correct </a:t>
            </a:r>
            <a:r>
              <a:rPr lang="en-AU"/>
              <a:t>order of 802.3 </a:t>
            </a:r>
            <a:r>
              <a:rPr lang="en-AU" dirty="0"/>
              <a:t>amendments</a:t>
            </a:r>
          </a:p>
        </p:txBody>
      </p:sp>
      <p:sp>
        <p:nvSpPr>
          <p:cNvPr id="3" name="Content Placeholder 2">
            <a:extLst>
              <a:ext uri="{FF2B5EF4-FFF2-40B4-BE49-F238E27FC236}">
                <a16:creationId xmlns:a16="http://schemas.microsoft.com/office/drawing/2014/main" id="{AC27E619-B7DF-4EBF-8048-5A6F8162CC40}"/>
              </a:ext>
            </a:extLst>
          </p:cNvPr>
          <p:cNvSpPr>
            <a:spLocks noGrp="1"/>
          </p:cNvSpPr>
          <p:nvPr>
            <p:ph idx="1"/>
          </p:nvPr>
        </p:nvSpPr>
        <p:spPr/>
        <p:txBody>
          <a:bodyPr/>
          <a:lstStyle/>
          <a:p>
            <a:pPr lvl="1"/>
            <a:r>
              <a:rPr lang="en-AU" dirty="0"/>
              <a:t>The IEEE 802.3 WG are submitting amendments in a logical order (as determined by IEEE 802.3 WG)</a:t>
            </a:r>
          </a:p>
          <a:p>
            <a:pPr lvl="1"/>
            <a:r>
              <a:rPr lang="en-AU" dirty="0"/>
              <a:t>The China NB has observed that they are being asked to consider amendments out of numerical amendment order (as determined by the ISO Central Secretariat)</a:t>
            </a:r>
          </a:p>
          <a:p>
            <a:endParaRPr lang="en-AU" dirty="0"/>
          </a:p>
        </p:txBody>
      </p:sp>
      <p:sp>
        <p:nvSpPr>
          <p:cNvPr id="4" name="Footer Placeholder 3">
            <a:extLst>
              <a:ext uri="{FF2B5EF4-FFF2-40B4-BE49-F238E27FC236}">
                <a16:creationId xmlns:a16="http://schemas.microsoft.com/office/drawing/2014/main" id="{C3DA210C-8E44-4F52-AF08-3F26EC584E8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5B5932E-6326-4ECC-B28B-50C4D9F4273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6908552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9A5349F-20CA-4908-A5F7-01063F244DA4}"/>
              </a:ext>
            </a:extLst>
          </p:cNvPr>
          <p:cNvSpPr>
            <a:spLocks noGrp="1"/>
          </p:cNvSpPr>
          <p:nvPr>
            <p:ph type="title"/>
          </p:nvPr>
        </p:nvSpPr>
        <p:spPr/>
        <p:txBody>
          <a:bodyPr/>
          <a:lstStyle/>
          <a:p>
            <a:r>
              <a:rPr lang="en-AU" dirty="0"/>
              <a:t>Why did 802.3 balloting occur the wrong order?</a:t>
            </a:r>
          </a:p>
        </p:txBody>
      </p:sp>
      <p:sp>
        <p:nvSpPr>
          <p:cNvPr id="3" name="Content Placeholder 2">
            <a:extLst>
              <a:ext uri="{FF2B5EF4-FFF2-40B4-BE49-F238E27FC236}">
                <a16:creationId xmlns:a16="http://schemas.microsoft.com/office/drawing/2014/main" id="{7B2D8671-B772-4333-8156-865D0E7B18D0}"/>
              </a:ext>
            </a:extLst>
          </p:cNvPr>
          <p:cNvSpPr>
            <a:spLocks noGrp="1"/>
          </p:cNvSpPr>
          <p:nvPr>
            <p:ph idx="1"/>
          </p:nvPr>
        </p:nvSpPr>
        <p:spPr>
          <a:xfrm>
            <a:off x="685800" y="1981200"/>
            <a:ext cx="7772400" cy="4114800"/>
          </a:xfrm>
        </p:spPr>
        <p:txBody>
          <a:bodyPr/>
          <a:lstStyle/>
          <a:p>
            <a:r>
              <a:rPr lang="en-AU" dirty="0"/>
              <a:t>The problem?</a:t>
            </a:r>
          </a:p>
          <a:p>
            <a:pPr lvl="1"/>
            <a:r>
              <a:rPr lang="en-AU" dirty="0"/>
              <a:t>The following ballots FDIS ballots closed 8 September 2021...</a:t>
            </a:r>
          </a:p>
          <a:p>
            <a:pPr lvl="2"/>
            <a:r>
              <a:rPr lang="en-AU" dirty="0"/>
              <a:t>ISO/IEC/IEEE 8802-3:2021/</a:t>
            </a:r>
            <a:r>
              <a:rPr lang="en-AU" dirty="0" err="1"/>
              <a:t>FDAmd</a:t>
            </a:r>
            <a:r>
              <a:rPr lang="en-AU" dirty="0"/>
              <a:t> 4</a:t>
            </a:r>
          </a:p>
          <a:p>
            <a:pPr lvl="2"/>
            <a:r>
              <a:rPr lang="en-AU" dirty="0"/>
              <a:t>ISO/IEC/IEEE 8802-3:2021/</a:t>
            </a:r>
            <a:r>
              <a:rPr lang="en-AU" dirty="0" err="1"/>
              <a:t>FDAmd</a:t>
            </a:r>
            <a:r>
              <a:rPr lang="en-AU" dirty="0"/>
              <a:t> 6</a:t>
            </a:r>
          </a:p>
          <a:p>
            <a:pPr lvl="2"/>
            <a:r>
              <a:rPr lang="en-AU" dirty="0"/>
              <a:t>ISO/IEC/IEEE 8802-3:2021/</a:t>
            </a:r>
            <a:r>
              <a:rPr lang="en-AU" dirty="0" err="1"/>
              <a:t>FDAmd</a:t>
            </a:r>
            <a:r>
              <a:rPr lang="en-AU" dirty="0"/>
              <a:t> 7</a:t>
            </a:r>
          </a:p>
          <a:p>
            <a:pPr lvl="2"/>
            <a:r>
              <a:rPr lang="en-AU" dirty="0"/>
              <a:t>ISO/IEC/IEEE 8802-3:2021/</a:t>
            </a:r>
            <a:r>
              <a:rPr lang="en-AU" dirty="0" err="1"/>
              <a:t>FDAmd</a:t>
            </a:r>
            <a:r>
              <a:rPr lang="en-AU" dirty="0"/>
              <a:t> 8</a:t>
            </a:r>
          </a:p>
          <a:p>
            <a:pPr lvl="1"/>
            <a:r>
              <a:rPr lang="en-AU" dirty="0"/>
              <a:t>...the following FDIS ballots closed 11 November 2021...</a:t>
            </a:r>
          </a:p>
          <a:p>
            <a:pPr lvl="2"/>
            <a:r>
              <a:rPr lang="en-AU" dirty="0"/>
              <a:t>ISO/IEC/IEEE 8802-3:2021/</a:t>
            </a:r>
            <a:r>
              <a:rPr lang="en-AU" dirty="0" err="1"/>
              <a:t>FDAmd</a:t>
            </a:r>
            <a:endParaRPr lang="en-AU" dirty="0"/>
          </a:p>
          <a:p>
            <a:pPr lvl="2"/>
            <a:r>
              <a:rPr lang="en-AU" dirty="0"/>
              <a:t>ISO/IEC/IEEE 8802-3:2021/</a:t>
            </a:r>
            <a:r>
              <a:rPr lang="en-AU" dirty="0" err="1"/>
              <a:t>FDAmd</a:t>
            </a:r>
            <a:r>
              <a:rPr lang="en-AU" dirty="0"/>
              <a:t> 2</a:t>
            </a:r>
          </a:p>
          <a:p>
            <a:pPr lvl="2"/>
            <a:r>
              <a:rPr lang="en-AU" dirty="0"/>
              <a:t>ISO/IEC/IEEE 8802-3:2021/</a:t>
            </a:r>
            <a:r>
              <a:rPr lang="en-AU" dirty="0" err="1"/>
              <a:t>FDAmd</a:t>
            </a:r>
            <a:r>
              <a:rPr lang="en-AU" dirty="0"/>
              <a:t> 3</a:t>
            </a:r>
          </a:p>
          <a:p>
            <a:pPr lvl="1"/>
            <a:r>
              <a:rPr lang="en-AU" dirty="0"/>
              <a:t>...and the following FDIS ballots closed 17 November 2021</a:t>
            </a:r>
          </a:p>
          <a:p>
            <a:pPr lvl="2"/>
            <a:r>
              <a:rPr lang="en-AU" dirty="0"/>
              <a:t>ISO/IEC/IEEE 8802-3:2021/</a:t>
            </a:r>
            <a:r>
              <a:rPr lang="en-AU" dirty="0" err="1"/>
              <a:t>FDAmd</a:t>
            </a:r>
            <a:r>
              <a:rPr lang="en-AU" dirty="0"/>
              <a:t> 5 (Ed 3) </a:t>
            </a:r>
          </a:p>
          <a:p>
            <a:pPr lvl="2"/>
            <a:r>
              <a:rPr lang="en-AU" dirty="0"/>
              <a:t>ISO/IEC/IEEE 8802-3:2021/</a:t>
            </a:r>
            <a:r>
              <a:rPr lang="en-AU" dirty="0" err="1"/>
              <a:t>FDAmd</a:t>
            </a:r>
            <a:r>
              <a:rPr lang="en-AU" dirty="0"/>
              <a:t> 9 (Ed 3) </a:t>
            </a:r>
          </a:p>
          <a:p>
            <a:endParaRPr lang="en-AU" dirty="0"/>
          </a:p>
        </p:txBody>
      </p:sp>
      <p:sp>
        <p:nvSpPr>
          <p:cNvPr id="4" name="Footer Placeholder 3">
            <a:extLst>
              <a:ext uri="{FF2B5EF4-FFF2-40B4-BE49-F238E27FC236}">
                <a16:creationId xmlns:a16="http://schemas.microsoft.com/office/drawing/2014/main" id="{CA758C42-79B2-48E2-A121-A945A5DD3D8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E9AD60A-542B-43E1-8E63-62730D7F65F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3208646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CBEC-3FCD-4802-B0E1-7E039F04973A}"/>
              </a:ext>
            </a:extLst>
          </p:cNvPr>
          <p:cNvSpPr>
            <a:spLocks noGrp="1"/>
          </p:cNvSpPr>
          <p:nvPr>
            <p:ph type="title"/>
          </p:nvPr>
        </p:nvSpPr>
        <p:spPr/>
        <p:txBody>
          <a:bodyPr/>
          <a:lstStyle/>
          <a:p>
            <a:r>
              <a:rPr lang="en-AU" dirty="0"/>
              <a:t>We should seek to avoid the ordering issue in the future</a:t>
            </a:r>
          </a:p>
        </p:txBody>
      </p:sp>
      <p:sp>
        <p:nvSpPr>
          <p:cNvPr id="3" name="Content Placeholder 2">
            <a:extLst>
              <a:ext uri="{FF2B5EF4-FFF2-40B4-BE49-F238E27FC236}">
                <a16:creationId xmlns:a16="http://schemas.microsoft.com/office/drawing/2014/main" id="{7A6F197F-5708-401C-A145-4924E1703CF5}"/>
              </a:ext>
            </a:extLst>
          </p:cNvPr>
          <p:cNvSpPr>
            <a:spLocks noGrp="1"/>
          </p:cNvSpPr>
          <p:nvPr>
            <p:ph idx="1"/>
          </p:nvPr>
        </p:nvSpPr>
        <p:spPr/>
        <p:txBody>
          <a:bodyPr/>
          <a:lstStyle/>
          <a:p>
            <a:r>
              <a:rPr lang="en-AU" dirty="0"/>
              <a:t>The solution</a:t>
            </a:r>
          </a:p>
          <a:p>
            <a:pPr lvl="1"/>
            <a:r>
              <a:rPr lang="en-AU" dirty="0"/>
              <a:t>(Dec 2021) Andrew Myles comments</a:t>
            </a:r>
          </a:p>
          <a:p>
            <a:pPr lvl="2"/>
            <a:r>
              <a:rPr lang="en-AU" i="1" dirty="0"/>
              <a:t>I suspect that in our response we should acknowledge the issue, noting that it was our intention that the amendments are balloted by SC6 in the correct order.  </a:t>
            </a:r>
          </a:p>
          <a:p>
            <a:pPr lvl="2"/>
            <a:r>
              <a:rPr lang="en-AU" i="1" dirty="0"/>
              <a:t>We should then say that that we will work with ISO staff to ensure this is the case in the future.</a:t>
            </a:r>
          </a:p>
          <a:p>
            <a:pPr lvl="1"/>
            <a:r>
              <a:rPr lang="en-AU" dirty="0"/>
              <a:t>(Dec 2021) Jodi Haasz notes:</a:t>
            </a:r>
          </a:p>
          <a:p>
            <a:pPr lvl="2"/>
            <a:r>
              <a:rPr lang="en-AU" i="1" dirty="0"/>
              <a:t>… when I submit the documents, I can also recommend amendment numbering </a:t>
            </a:r>
            <a:r>
              <a:rPr lang="en-AU" dirty="0"/>
              <a:t>(and ordering?)</a:t>
            </a:r>
          </a:p>
          <a:p>
            <a:pPr lvl="1"/>
            <a:r>
              <a:rPr lang="en-AU" dirty="0"/>
              <a:t>(Jan 2022) Jodi Haasz suggested a response</a:t>
            </a:r>
          </a:p>
          <a:p>
            <a:pPr lvl="2"/>
            <a:r>
              <a:rPr lang="en-AU" i="1" dirty="0"/>
              <a:t>The amendments were intended to be balloted in the correct order. Moving forward, IEEE will inform ISO of the ordering of amendments</a:t>
            </a:r>
          </a:p>
        </p:txBody>
      </p:sp>
      <p:sp>
        <p:nvSpPr>
          <p:cNvPr id="4" name="Footer Placeholder 3">
            <a:extLst>
              <a:ext uri="{FF2B5EF4-FFF2-40B4-BE49-F238E27FC236}">
                <a16:creationId xmlns:a16="http://schemas.microsoft.com/office/drawing/2014/main" id="{0E5DF8CA-5BF0-4503-8B17-0FE0F6F21D0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3B52EDC-DA22-492F-AA5F-4F7556201D9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24648355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r>
              <a:rPr lang="en-AU" dirty="0"/>
              <a:t> but a response is still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(Dec 2021) Comments sent to Healy &amp; Law</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graphicFrame>
        <p:nvGraphicFramePr>
          <p:cNvPr id="3" name="Object 2">
            <a:extLst>
              <a:ext uri="{FF2B5EF4-FFF2-40B4-BE49-F238E27FC236}">
                <a16:creationId xmlns:a16="http://schemas.microsoft.com/office/drawing/2014/main" id="{A253D705-CA10-42C6-8C63-FA7613E96B57}"/>
              </a:ext>
            </a:extLst>
          </p:cNvPr>
          <p:cNvGraphicFramePr>
            <a:graphicFrameLocks noChangeAspect="1"/>
          </p:cNvGraphicFramePr>
          <p:nvPr>
            <p:extLst>
              <p:ext uri="{D42A27DB-BD31-4B8C-83A1-F6EECF244321}">
                <p14:modId xmlns:p14="http://schemas.microsoft.com/office/powerpoint/2010/main" val="1774959478"/>
              </p:ext>
            </p:extLst>
          </p:nvPr>
        </p:nvGraphicFramePr>
        <p:xfrm>
          <a:off x="7436507" y="4648200"/>
          <a:ext cx="914400" cy="806450"/>
        </p:xfrm>
        <a:graphic>
          <a:graphicData uri="http://schemas.openxmlformats.org/presentationml/2006/ole">
            <mc:AlternateContent xmlns:mc="http://schemas.openxmlformats.org/markup-compatibility/2006">
              <mc:Choice xmlns:v="urn:schemas-microsoft-com:vml" Requires="v">
                <p:oleObj spid="_x0000_s29722"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436507"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77100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is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178958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 but </a:t>
            </a:r>
            <a:r>
              <a:rPr lang="en-AU" dirty="0"/>
              <a:t>a response still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(Nov 2021) Comments sent to Healy &amp; Law</a:t>
            </a:r>
            <a:endParaRPr lang="en-AU" dirty="0"/>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graphicFrame>
        <p:nvGraphicFramePr>
          <p:cNvPr id="2" name="Object 1">
            <a:extLst>
              <a:ext uri="{FF2B5EF4-FFF2-40B4-BE49-F238E27FC236}">
                <a16:creationId xmlns:a16="http://schemas.microsoft.com/office/drawing/2014/main" id="{2A4F4E73-D9C2-482C-A09B-70B3214879E5}"/>
              </a:ext>
            </a:extLst>
          </p:cNvPr>
          <p:cNvGraphicFramePr>
            <a:graphicFrameLocks noChangeAspect="1"/>
          </p:cNvGraphicFramePr>
          <p:nvPr>
            <p:extLst>
              <p:ext uri="{D42A27DB-BD31-4B8C-83A1-F6EECF244321}">
                <p14:modId xmlns:p14="http://schemas.microsoft.com/office/powerpoint/2010/main" val="2591106134"/>
              </p:ext>
            </p:extLst>
          </p:nvPr>
        </p:nvGraphicFramePr>
        <p:xfrm>
          <a:off x="7467600" y="5037932"/>
          <a:ext cx="914400" cy="806450"/>
        </p:xfrm>
        <a:graphic>
          <a:graphicData uri="http://schemas.openxmlformats.org/presentationml/2006/ole">
            <mc:AlternateContent xmlns:mc="http://schemas.openxmlformats.org/markup-compatibility/2006">
              <mc:Choice xmlns:v="urn:schemas-microsoft-com:vml" Requires="v">
                <p:oleObj spid="_x0000_s26660"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467600" y="503793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159426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15928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2240284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42328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 but </a:t>
            </a:r>
            <a:r>
              <a:rPr lang="en-AU" dirty="0">
                <a:solidFill>
                  <a:schemeClr val="accent6"/>
                </a:solidFill>
              </a:rPr>
              <a:t>a response still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(Nov 2021) Comments sent to Healy &amp; Law</a:t>
            </a:r>
            <a:endParaRPr lang="en-AU" dirty="0"/>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graphicFrame>
        <p:nvGraphicFramePr>
          <p:cNvPr id="2" name="Object 1">
            <a:extLst>
              <a:ext uri="{FF2B5EF4-FFF2-40B4-BE49-F238E27FC236}">
                <a16:creationId xmlns:a16="http://schemas.microsoft.com/office/drawing/2014/main" id="{40E0EEDD-B7BE-49DA-9BF4-784E08C0845B}"/>
              </a:ext>
            </a:extLst>
          </p:cNvPr>
          <p:cNvGraphicFramePr>
            <a:graphicFrameLocks noChangeAspect="1"/>
          </p:cNvGraphicFramePr>
          <p:nvPr>
            <p:extLst>
              <p:ext uri="{D42A27DB-BD31-4B8C-83A1-F6EECF244321}">
                <p14:modId xmlns:p14="http://schemas.microsoft.com/office/powerpoint/2010/main" val="2830064162"/>
              </p:ext>
            </p:extLst>
          </p:nvPr>
        </p:nvGraphicFramePr>
        <p:xfrm>
          <a:off x="7388610" y="4648200"/>
          <a:ext cx="914400" cy="806450"/>
        </p:xfrm>
        <a:graphic>
          <a:graphicData uri="http://schemas.openxmlformats.org/presentationml/2006/ole">
            <mc:AlternateContent xmlns:mc="http://schemas.openxmlformats.org/markup-compatibility/2006">
              <mc:Choice xmlns:v="urn:schemas-microsoft-com:vml" Requires="v">
                <p:oleObj spid="_x0000_s27683"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38861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25950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is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914299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FDIS ballot </a:t>
            </a:r>
            <a:r>
              <a:rPr lang="en-AU" dirty="0">
                <a:solidFill>
                  <a:schemeClr val="accent2"/>
                </a:solidFill>
              </a:rPr>
              <a:t>closes on 26 May 2022</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5076579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FDIS ballot </a:t>
            </a:r>
            <a:r>
              <a:rPr lang="en-AU" dirty="0">
                <a:solidFill>
                  <a:schemeClr val="accent2"/>
                </a:solidFill>
              </a:rPr>
              <a:t>closes on 26 May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2592050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41998838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2548732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5340854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8320345"/>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341695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3203830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357"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have been sent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The response is not yet publicly available but was sent on 8 Nov 2021</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has a number of benefits:</a:t>
            </a:r>
          </a:p>
          <a:p>
            <a:pPr lvl="2"/>
            <a:r>
              <a:rPr lang="en-AU" dirty="0"/>
              <a:t>It avoids the IEEE 802 EC arguing about whether it should respond to the IPR comments</a:t>
            </a:r>
          </a:p>
          <a:p>
            <a:pPr lvl="2"/>
            <a:r>
              <a:rPr lang="en-AU" dirty="0"/>
              <a:t>It highlights the importance of the issue to IEEE SA</a:t>
            </a:r>
          </a:p>
          <a:p>
            <a:pPr lvl="2"/>
            <a:r>
              <a:rPr lang="en-AU" dirty="0"/>
              <a:t>It means responses are sent to SC6 &amp; ISO quickly so that ISO/IEEE SA staff discussions can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4850500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p:txBody>
          <a:bodyPr/>
          <a:lstStyle/>
          <a:p>
            <a:r>
              <a:rPr lang="en-AU" dirty="0"/>
              <a:t>Latest news</a:t>
            </a:r>
          </a:p>
          <a:p>
            <a:pPr lvl="1"/>
            <a:r>
              <a:rPr lang="en-AU" dirty="0">
                <a:solidFill>
                  <a:srgbClr val="FF0000"/>
                </a:solidFill>
              </a:rPr>
              <a:t>tbd</a:t>
            </a:r>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7248383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4475263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may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passed SB in Nov 2021 – is it now time to liaise it?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2640005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194244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259782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145062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211226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0734299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waiting</a:t>
            </a:r>
          </a:p>
          <a:p>
            <a:pPr lvl="1"/>
            <a:r>
              <a:rPr lang="en-AU" dirty="0"/>
              <a:t>(Jan 2022) Likely to open in late Jan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29098171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3929152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680289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(Nov 2021) </a:t>
            </a:r>
            <a:r>
              <a:rPr lang="en-GB" sz="1800" dirty="0">
                <a:effectLst/>
                <a:latin typeface="Arial" panose="020B0604020202020204" pitchFamily="34" charset="0"/>
                <a:ea typeface="Times New Roman" panose="02020603050405020304" pitchFamily="18" charset="0"/>
              </a:rPr>
              <a:t>Peter Yee will check with the IEEE 802.15 leadership to see if they have anything they would like to submit.</a:t>
            </a:r>
            <a:endParaRPr lang="en-AU" sz="1800" dirty="0">
              <a:effectLst/>
              <a:latin typeface="Times New Roman" panose="02020603050405020304" pitchFamily="18" charset="0"/>
              <a:ea typeface="Times New Roman" panose="02020603050405020304" pitchFamily="18" charset="0"/>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42398399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8068247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6142137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IEEE 802.19.3 can’t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volunteered to drive the process in 802.19 WG to push 802.19.3 standard into the PSDO process</a:t>
            </a:r>
          </a:p>
          <a:p>
            <a:pPr lvl="2"/>
            <a:r>
              <a:rPr lang="nb-NO" dirty="0">
                <a:latin typeface="+mj-lt"/>
              </a:rPr>
              <a:t>(Sep 2021) Steve Shellhammer (802.19 WG Chair) will follow up with Ben</a:t>
            </a:r>
          </a:p>
          <a:p>
            <a:pPr lvl="2"/>
            <a:r>
              <a:rPr lang="nb-NO" dirty="0">
                <a:latin typeface="+mj-lt"/>
              </a:rPr>
              <a:t>(Nov 2021) </a:t>
            </a:r>
            <a:r>
              <a:rPr lang="en-AU" dirty="0">
                <a:latin typeface="+mj-lt"/>
              </a:rPr>
              <a:t>Steve Shellhammer (Qualcomm, IEEE 802.19 WG chair) will check with Ben Rolfe (IEEE 802.19.3 TG chair) to consider that move</a:t>
            </a:r>
          </a:p>
          <a:p>
            <a:pPr lvl="2"/>
            <a:r>
              <a:rPr lang="en-AU" dirty="0">
                <a:latin typeface="+mj-lt"/>
              </a:rPr>
              <a:t>(Nov 2021) Question as to whether recommended practices can be submitted</a:t>
            </a:r>
          </a:p>
          <a:p>
            <a:pPr lvl="3"/>
            <a:r>
              <a:rPr lang="en-AU" dirty="0">
                <a:latin typeface="+mj-lt"/>
              </a:rPr>
              <a:t>(Dec 2021) Jodi confirmed there is no ISO equivalent and so no!</a:t>
            </a: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4833213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333918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32286756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401502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Tuesday,</a:t>
            </a:r>
            <a:br>
              <a:rPr lang="en-US" dirty="0"/>
            </a:br>
            <a:r>
              <a:rPr lang="en-US" dirty="0"/>
              <a:t>18 January 2022</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18 Jan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hlinkClick r:id="rId3"/>
              </a:rPr>
              <a:t>https://ieeesa.webex.com/ieeesa/j.php?MTID=mf6e9debf6bf4a14fffd9a3c2a6946b92</a:t>
            </a:r>
            <a:endParaRPr kumimoji="0" lang="en-AU" sz="1600" i="0" u="none" strike="noStrike" cap="none" normalizeH="0" baseline="0" dirty="0">
              <a:ln>
                <a:noFill/>
              </a:ln>
              <a:effectLst/>
              <a:latin typeface="+mj-lt"/>
            </a:endParaRP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number: 2331 792 5969</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Password: wireless</a:t>
            </a: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has restarted and will close on 18 March 2022</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closes 18 Mar 2022</a:t>
            </a:r>
          </a:p>
          <a:p>
            <a:pPr lvl="1"/>
            <a:r>
              <a:rPr lang="en-AU" dirty="0"/>
              <a:t>Was supposed to close on 9 Dec 2021, but was restarted because </a:t>
            </a:r>
            <a:r>
              <a:rPr lang="en-US" dirty="0"/>
              <a:t>the wrong file was sent to ISO from IEEE-SA </a:t>
            </a:r>
            <a:r>
              <a:rPr lang="en-US" dirty="0">
                <a:sym typeface="Wingdings" panose="05000000000000000000" pitchFamily="2" charset="2"/>
              </a:rPr>
              <a:t></a:t>
            </a:r>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35510148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are planning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a:t>
            </a:r>
          </a:p>
          <a:p>
            <a:r>
              <a:rPr lang="en-AU" dirty="0"/>
              <a:t>Location</a:t>
            </a:r>
          </a:p>
          <a:p>
            <a:pPr lvl="1"/>
            <a:r>
              <a:rPr lang="en-AU" dirty="0"/>
              <a:t>Virtual</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solidFill>
                  <a:srgbClr val="FF0000"/>
                </a:solidFill>
              </a:rPr>
              <a:t>PWI-WRAN (Wearable Robot Area Network)</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liaison sent in response to the HK NB submission related to 802.11ax/be will be discussed by WG1 in Feb</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response</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response will be discussed at the SC6/WG1 meeting in Feb 2022</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92</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689078133"/>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13381"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A PWI on Industrial Wireless Network has been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676400"/>
            <a:ext cx="7772400" cy="4114800"/>
          </a:xfrm>
        </p:spPr>
        <p:txBody>
          <a:bodyPr/>
          <a:lstStyle/>
          <a:p>
            <a:r>
              <a:rPr lang="en-AU" dirty="0"/>
              <a:t>New PWI proposed by Korea NB</a:t>
            </a:r>
          </a:p>
          <a:p>
            <a:pPr lvl="1"/>
            <a:r>
              <a:rPr lang="en-AU" dirty="0"/>
              <a:t>PWI on Industrial Wireless Network</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mid Feb 2022</a:t>
            </a:r>
          </a:p>
          <a:p>
            <a:r>
              <a:rPr lang="en-AU" dirty="0"/>
              <a:t>Comments so far</a:t>
            </a:r>
          </a:p>
          <a:p>
            <a:pPr lvl="1"/>
            <a:r>
              <a:rPr lang="en-AU" dirty="0"/>
              <a:t>Glenn Parsons noted</a:t>
            </a:r>
          </a:p>
          <a:p>
            <a:pPr lvl="2"/>
            <a:r>
              <a:rPr lang="en-US" i="1" dirty="0"/>
              <a:t>This is proposing a new standard for Wireless TSN.</a:t>
            </a:r>
            <a:endParaRPr lang="en-AU" i="1" dirty="0"/>
          </a:p>
          <a:p>
            <a:pPr lvl="2"/>
            <a:r>
              <a:rPr lang="en-US" i="1" dirty="0"/>
              <a:t>It suggests that 5G-TSN is not good enough and </a:t>
            </a:r>
            <a:r>
              <a:rPr lang="en-US" i="1" dirty="0" err="1"/>
              <a:t>WiFi</a:t>
            </a:r>
            <a:r>
              <a:rPr lang="en-US" i="1" dirty="0"/>
              <a:t> 6 (802.11ax) is worse</a:t>
            </a:r>
          </a:p>
          <a:p>
            <a:pPr lvl="2"/>
            <a:r>
              <a:rPr lang="en-US" i="1" dirty="0"/>
              <a:t>It does not consider </a:t>
            </a:r>
            <a:r>
              <a:rPr lang="en-US" i="1" dirty="0" err="1"/>
              <a:t>WiFi</a:t>
            </a:r>
            <a:r>
              <a:rPr lang="en-US" i="1" dirty="0"/>
              <a:t> 7 (802.11be)</a:t>
            </a:r>
          </a:p>
          <a:p>
            <a:pPr lvl="1"/>
            <a:r>
              <a:rPr lang="en-US" dirty="0"/>
              <a:t>(Sep 2021) Canada NB voted against this PWI</a:t>
            </a:r>
          </a:p>
          <a:p>
            <a:pPr lvl="1"/>
            <a:r>
              <a:rPr lang="en-US" dirty="0"/>
              <a:t>(Nov 2021) IEEE 802.1 WG was discussing but concluded </a:t>
            </a:r>
            <a:r>
              <a:rPr lang="en-GB" dirty="0">
                <a:latin typeface="Arial" panose="020B0604020202020204" pitchFamily="34" charset="0"/>
              </a:rPr>
              <a:t>it </a:t>
            </a:r>
            <a:r>
              <a:rPr lang="en-GB" sz="1800" dirty="0">
                <a:effectLst/>
                <a:latin typeface="Arial" panose="020B0604020202020204" pitchFamily="34" charset="0"/>
                <a:ea typeface="Times New Roman" panose="02020603050405020304" pitchFamily="18" charset="0"/>
              </a:rPr>
              <a:t>seems to have an accurate view of what IEEE 802.1 TSN brings to the table</a:t>
            </a:r>
            <a:endParaRPr lang="en-AU" sz="1800" dirty="0">
              <a:effectLst/>
              <a:latin typeface="Times New Roman" panose="02020603050405020304" pitchFamily="18" charset="0"/>
              <a:ea typeface="Times New Roman" panose="02020603050405020304" pitchFamily="18" charset="0"/>
            </a:endParaRPr>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93</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extLst>
              <p:ext uri="{D42A27DB-BD31-4B8C-83A1-F6EECF244321}">
                <p14:modId xmlns:p14="http://schemas.microsoft.com/office/powerpoint/2010/main" val="382899283"/>
              </p:ext>
            </p:extLst>
          </p:nvPr>
        </p:nvGraphicFramePr>
        <p:xfrm>
          <a:off x="6172200" y="1828800"/>
          <a:ext cx="914400" cy="806450"/>
        </p:xfrm>
        <a:graphic>
          <a:graphicData uri="http://schemas.openxmlformats.org/presentationml/2006/ole">
            <mc:AlternateContent xmlns:mc="http://schemas.openxmlformats.org/markup-compatibility/2006">
              <mc:Choice xmlns:v="urn:schemas-microsoft-com:vml" Requires="v">
                <p:oleObj spid="_x0000_s14405"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172200" y="1828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54C8-39AB-4E85-A4AF-9E2CCBDFCEA9}"/>
              </a:ext>
            </a:extLst>
          </p:cNvPr>
          <p:cNvSpPr>
            <a:spLocks noGrp="1"/>
          </p:cNvSpPr>
          <p:nvPr>
            <p:ph type="title"/>
          </p:nvPr>
        </p:nvSpPr>
        <p:spPr/>
        <p:txBody>
          <a:bodyPr/>
          <a:lstStyle/>
          <a:p>
            <a:r>
              <a:rPr lang="en-AU" dirty="0"/>
              <a:t>It is proposed that the SC coordinate a response to SC6 on the PWI on Industrial Wireless Network </a:t>
            </a:r>
          </a:p>
        </p:txBody>
      </p:sp>
      <p:sp>
        <p:nvSpPr>
          <p:cNvPr id="3" name="Content Placeholder 2">
            <a:extLst>
              <a:ext uri="{FF2B5EF4-FFF2-40B4-BE49-F238E27FC236}">
                <a16:creationId xmlns:a16="http://schemas.microsoft.com/office/drawing/2014/main" id="{8D51EED8-68C4-4B4A-8C4B-F850FB10D908}"/>
              </a:ext>
            </a:extLst>
          </p:cNvPr>
          <p:cNvSpPr>
            <a:spLocks noGrp="1"/>
          </p:cNvSpPr>
          <p:nvPr>
            <p:ph idx="1"/>
          </p:nvPr>
        </p:nvSpPr>
        <p:spPr/>
        <p:txBody>
          <a:bodyPr/>
          <a:lstStyle/>
          <a:p>
            <a:pPr lvl="1"/>
            <a:r>
              <a:rPr lang="en-AU" dirty="0"/>
              <a:t>(Nov 2021) A request was sent to 802.11 WG and IEEE 802 EC for comments</a:t>
            </a:r>
          </a:p>
          <a:p>
            <a:pPr lvl="2"/>
            <a:r>
              <a:rPr lang="en-AU" dirty="0"/>
              <a:t>(Dec 2021) Some 802.11 WG participants have informed the Chair that they will proposing a LS to SC6</a:t>
            </a:r>
          </a:p>
          <a:p>
            <a:pPr lvl="2"/>
            <a:r>
              <a:rPr lang="en-AU" dirty="0">
                <a:solidFill>
                  <a:srgbClr val="FF0000"/>
                </a:solidFill>
              </a:rPr>
              <a:t>(Jan 2021) What is the status of the proposed LS? It is apparently going to be submitted soon</a:t>
            </a:r>
          </a:p>
          <a:p>
            <a:pPr lvl="1"/>
            <a:endParaRPr lang="en-AU" dirty="0"/>
          </a:p>
          <a:p>
            <a:pPr lvl="1"/>
            <a:endParaRPr lang="en-AU" dirty="0"/>
          </a:p>
        </p:txBody>
      </p:sp>
      <p:sp>
        <p:nvSpPr>
          <p:cNvPr id="4" name="Footer Placeholder 3">
            <a:extLst>
              <a:ext uri="{FF2B5EF4-FFF2-40B4-BE49-F238E27FC236}">
                <a16:creationId xmlns:a16="http://schemas.microsoft.com/office/drawing/2014/main" id="{B437DE92-8B32-4D36-918F-17E66729A28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4D0CF8-08C5-4EC3-B3FF-2373378BD58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8021423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IEEE 802 is unlikely to comment on a PWI in WG1 on Wearable Robot Area Network</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New PWI proposed by Korea NB</a:t>
            </a:r>
          </a:p>
          <a:p>
            <a:pPr lvl="1"/>
            <a:r>
              <a:rPr lang="en-AU" dirty="0"/>
              <a:t>PWI on Wearable Robot Area Network</a:t>
            </a:r>
          </a:p>
          <a:p>
            <a:pPr lvl="2"/>
            <a:r>
              <a:rPr lang="en-AU" dirty="0"/>
              <a:t>DC power line communication based on conductive textiles</a:t>
            </a:r>
          </a:p>
          <a:p>
            <a:pPr lvl="2"/>
            <a:r>
              <a:rPr lang="en-AU" dirty="0"/>
              <a:t>Comments were requested for interim in mid Feb 2022</a:t>
            </a:r>
          </a:p>
          <a:p>
            <a:r>
              <a:rPr lang="en-AU" dirty="0"/>
              <a:t>IEEE comments</a:t>
            </a:r>
          </a:p>
          <a:p>
            <a:pPr lvl="1"/>
            <a:r>
              <a:rPr lang="en-US" dirty="0"/>
              <a:t>(Sep 2021) IEEE 802 may comment – plan is to prepare comments in Nov 2021</a:t>
            </a:r>
          </a:p>
          <a:p>
            <a:pPr lvl="2"/>
            <a:r>
              <a:rPr lang="en-US" dirty="0"/>
              <a:t>(Jan 2022) </a:t>
            </a:r>
            <a:r>
              <a:rPr lang="en-AU" dirty="0"/>
              <a:t>No one has volunteered to provide comments</a:t>
            </a:r>
          </a:p>
          <a:p>
            <a:pPr lvl="1"/>
            <a:endParaRPr lang="en-AU" dirty="0"/>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95</a:t>
            </a:fld>
            <a:endParaRPr lang="en-US"/>
          </a:p>
        </p:txBody>
      </p:sp>
      <p:graphicFrame>
        <p:nvGraphicFramePr>
          <p:cNvPr id="6" name="Object 5">
            <a:extLst>
              <a:ext uri="{FF2B5EF4-FFF2-40B4-BE49-F238E27FC236}">
                <a16:creationId xmlns:a16="http://schemas.microsoft.com/office/drawing/2014/main" id="{A95C38C2-52FA-4E54-BE83-3B18B3E53B0E}"/>
              </a:ext>
            </a:extLst>
          </p:cNvPr>
          <p:cNvGraphicFramePr>
            <a:graphicFrameLocks noChangeAspect="1"/>
          </p:cNvGraphicFramePr>
          <p:nvPr>
            <p:extLst>
              <p:ext uri="{D42A27DB-BD31-4B8C-83A1-F6EECF244321}">
                <p14:modId xmlns:p14="http://schemas.microsoft.com/office/powerpoint/2010/main" val="2104424282"/>
              </p:ext>
            </p:extLst>
          </p:nvPr>
        </p:nvGraphicFramePr>
        <p:xfrm>
          <a:off x="6400800" y="2133600"/>
          <a:ext cx="914400" cy="806450"/>
        </p:xfrm>
        <a:graphic>
          <a:graphicData uri="http://schemas.openxmlformats.org/presentationml/2006/ole">
            <mc:AlternateContent xmlns:mc="http://schemas.openxmlformats.org/markup-compatibility/2006">
              <mc:Choice xmlns:v="urn:schemas-microsoft-com:vml" Requires="v">
                <p:oleObj spid="_x0000_s15429"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4008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00767-EBD7-4967-B42D-3BF924E255FC}"/>
              </a:ext>
            </a:extLst>
          </p:cNvPr>
          <p:cNvSpPr>
            <a:spLocks noGrp="1"/>
          </p:cNvSpPr>
          <p:nvPr>
            <p:ph type="title"/>
          </p:nvPr>
        </p:nvSpPr>
        <p:spPr/>
        <p:txBody>
          <a:bodyPr/>
          <a:lstStyle/>
          <a:p>
            <a:r>
              <a:rPr lang="en-AU" dirty="0"/>
              <a:t>The NWIP on </a:t>
            </a:r>
            <a:r>
              <a:rPr lang="en-AU" i="1" dirty="0"/>
              <a:t>Control Protocol for RF Directional Signal Transmission </a:t>
            </a:r>
            <a:r>
              <a:rPr lang="en-AU" dirty="0"/>
              <a:t>seems to going ahead</a:t>
            </a:r>
          </a:p>
        </p:txBody>
      </p:sp>
      <p:sp>
        <p:nvSpPr>
          <p:cNvPr id="3" name="Content Placeholder 2">
            <a:extLst>
              <a:ext uri="{FF2B5EF4-FFF2-40B4-BE49-F238E27FC236}">
                <a16:creationId xmlns:a16="http://schemas.microsoft.com/office/drawing/2014/main" id="{CD214229-F6BC-43DE-958F-08C29734074B}"/>
              </a:ext>
            </a:extLst>
          </p:cNvPr>
          <p:cNvSpPr>
            <a:spLocks noGrp="1"/>
          </p:cNvSpPr>
          <p:nvPr>
            <p:ph idx="1"/>
          </p:nvPr>
        </p:nvSpPr>
        <p:spPr/>
        <p:txBody>
          <a:bodyPr/>
          <a:lstStyle/>
          <a:p>
            <a:pPr lvl="1"/>
            <a:r>
              <a:rPr lang="en-AU" dirty="0"/>
              <a:t>At the last SC6/WG1 meeting (Aug/Sep 2021), the Korea NB proposed a NWIP on </a:t>
            </a:r>
            <a:r>
              <a:rPr lang="en-AU" i="1" dirty="0"/>
              <a:t>Control Protocol for RF Directional Signal Transmission</a:t>
            </a:r>
          </a:p>
          <a:p>
            <a:pPr lvl="1"/>
            <a:r>
              <a:rPr lang="en-AU" dirty="0"/>
              <a:t>There was some discussion, but the WI seemed to have died</a:t>
            </a:r>
          </a:p>
          <a:p>
            <a:pPr lvl="2"/>
            <a:r>
              <a:rPr lang="en-AU" dirty="0"/>
              <a:t>It seems they want to define a general purpose beamforming mechanism</a:t>
            </a:r>
          </a:p>
          <a:p>
            <a:pPr lvl="2"/>
            <a:r>
              <a:rPr lang="en-AU" dirty="0"/>
              <a:t>It was noted that existing systems are doing this already </a:t>
            </a:r>
          </a:p>
          <a:p>
            <a:pPr lvl="1"/>
            <a:r>
              <a:rPr lang="en-AU" dirty="0"/>
              <a:t>There is now a ballot to approve the NWIP, closing on 25 Mar 2022, with part of the justification </a:t>
            </a:r>
            <a:r>
              <a:rPr lang="en-AU" dirty="0" err="1"/>
              <a:t>refering</a:t>
            </a:r>
            <a:r>
              <a:rPr lang="en-AU" dirty="0"/>
              <a:t> to IEEE 802</a:t>
            </a:r>
          </a:p>
          <a:p>
            <a:pPr lvl="2"/>
            <a:r>
              <a:rPr lang="en-AU" i="1" dirty="0"/>
              <a:t>The proposed item will focus on directional wireless signal transfer for defining specific functional application. The proposed item also can be adopted to other wireless communication standard or technique. This standard is partially related to the description of the international standard developed within JTC1 SC6 and the series of IEEE 802 association standard rules</a:t>
            </a:r>
          </a:p>
          <a:p>
            <a:pPr lvl="1"/>
            <a:r>
              <a:rPr lang="en-AU" dirty="0"/>
              <a:t>It is probably up to the NBs to decide at this point</a:t>
            </a:r>
          </a:p>
        </p:txBody>
      </p:sp>
      <p:sp>
        <p:nvSpPr>
          <p:cNvPr id="4" name="Footer Placeholder 3">
            <a:extLst>
              <a:ext uri="{FF2B5EF4-FFF2-40B4-BE49-F238E27FC236}">
                <a16:creationId xmlns:a16="http://schemas.microsoft.com/office/drawing/2014/main" id="{508FAE23-DD15-4CE2-89B8-4980E49C7C9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142CC3-59E4-4E56-B2F8-562B8458C1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graphicFrame>
        <p:nvGraphicFramePr>
          <p:cNvPr id="6" name="Object 5">
            <a:extLst>
              <a:ext uri="{FF2B5EF4-FFF2-40B4-BE49-F238E27FC236}">
                <a16:creationId xmlns:a16="http://schemas.microsoft.com/office/drawing/2014/main" id="{D0B6BF73-32F4-4813-9270-DD92CD041719}"/>
              </a:ext>
            </a:extLst>
          </p:cNvPr>
          <p:cNvGraphicFramePr>
            <a:graphicFrameLocks noChangeAspect="1"/>
          </p:cNvGraphicFramePr>
          <p:nvPr>
            <p:extLst>
              <p:ext uri="{D42A27DB-BD31-4B8C-83A1-F6EECF244321}">
                <p14:modId xmlns:p14="http://schemas.microsoft.com/office/powerpoint/2010/main" val="906468334"/>
              </p:ext>
            </p:extLst>
          </p:nvPr>
        </p:nvGraphicFramePr>
        <p:xfrm>
          <a:off x="7557961" y="2438400"/>
          <a:ext cx="914400" cy="806450"/>
        </p:xfrm>
        <a:graphic>
          <a:graphicData uri="http://schemas.openxmlformats.org/presentationml/2006/ole">
            <mc:AlternateContent xmlns:mc="http://schemas.openxmlformats.org/markup-compatibility/2006">
              <mc:Choice xmlns:v="urn:schemas-microsoft-com:vml" Requires="v">
                <p:oleObj spid="_x0000_s30733" name="Acrobat Document" showAsIcon="1" r:id="rId3" imgW="914597" imgH="806311" progId="AcroExch.Document.DC">
                  <p:embed/>
                </p:oleObj>
              </mc:Choice>
              <mc:Fallback>
                <p:oleObj name="Acrobat Document" showAsIcon="1" r:id="rId3" imgW="914597" imgH="806311" progId="AcroExch.Document.DC">
                  <p:embed/>
                  <p:pic>
                    <p:nvPicPr>
                      <p:cNvPr id="22" name="Object 21">
                        <a:extLst>
                          <a:ext uri="{FF2B5EF4-FFF2-40B4-BE49-F238E27FC236}">
                            <a16:creationId xmlns:a16="http://schemas.microsoft.com/office/drawing/2014/main" id="{B7C50593-B83D-4ED7-953C-5A8BD433B010}"/>
                          </a:ext>
                        </a:extLst>
                      </p:cNvPr>
                      <p:cNvPicPr/>
                      <p:nvPr/>
                    </p:nvPicPr>
                    <p:blipFill>
                      <a:blip r:embed="rId4"/>
                      <a:stretch>
                        <a:fillRect/>
                      </a:stretch>
                    </p:blipFill>
                    <p:spPr>
                      <a:xfrm>
                        <a:off x="7557961"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62535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is a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is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2"/>
            <a:r>
              <a:rPr lang="en-AU" dirty="0"/>
              <a:t>LoRa (125kHz, unlicensed band): 5kbps</a:t>
            </a:r>
          </a:p>
          <a:p>
            <a:pPr lvl="2"/>
            <a:r>
              <a:rPr lang="en-AU" dirty="0" err="1"/>
              <a:t>SigFox</a:t>
            </a:r>
            <a:r>
              <a:rPr lang="en-AU" dirty="0"/>
              <a:t> (0.1kHz, unlicensed band): 100bps</a:t>
            </a:r>
          </a:p>
          <a:p>
            <a:pPr lvl="1"/>
            <a:r>
              <a:rPr lang="en-AU" dirty="0"/>
              <a:t>The NWIP ballot closes on 25 Mar 2022, and so it is up to the NBs now!</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14151843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Both Wireless LAN Access Control  standards are in to CD ballot, closing 30 Jan 2022</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pPr lvl="1"/>
            <a:r>
              <a:rPr lang="en-AU" dirty="0">
                <a:latin typeface="Arial" panose="020B0604020202020204" pitchFamily="34" charset="0"/>
              </a:rPr>
              <a:t>Some folk are apparently commenting through NBs</a:t>
            </a:r>
          </a:p>
          <a:p>
            <a:pPr lvl="2"/>
            <a:r>
              <a:rPr lang="en-AU" dirty="0">
                <a:effectLst/>
                <a:latin typeface="Arial" panose="020B0604020202020204" pitchFamily="34" charset="0"/>
              </a:rPr>
              <a:t>Apparently there are copyright &amp; editorial issues, as well as possible tech issues</a:t>
            </a:r>
            <a:endParaRPr lang="en-AU" dirty="0">
              <a:effectLst/>
            </a:endParaRP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6617541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124320472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19614</Words>
  <Application>Microsoft Office PowerPoint</Application>
  <PresentationFormat>On-screen Show (4:3)</PresentationFormat>
  <Paragraphs>2961</Paragraphs>
  <Slides>188</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188</vt:i4>
      </vt:variant>
    </vt:vector>
  </HeadingPairs>
  <TitlesOfParts>
    <vt:vector size="195" baseType="lpstr">
      <vt:lpstr>Arial</vt:lpstr>
      <vt:lpstr>Calibri</vt:lpstr>
      <vt:lpstr>Times New Roman</vt:lpstr>
      <vt:lpstr>802-11-Submission</vt:lpstr>
      <vt:lpstr>Acrobat Document</vt:lpstr>
      <vt:lpstr>Document</vt:lpstr>
      <vt:lpstr>Packager Shell Object</vt:lpstr>
      <vt:lpstr>IEEE 802 JTC1 Standing Committee January 2022 agenda virtually</vt:lpstr>
      <vt:lpstr>This document will be used to provide information for any IEEE 802 JTC1 SC meetings in Jan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Tuesday, 18 January 2022</vt:lpstr>
      <vt:lpstr>The IEEE 802 JTC1 SC regular meeting has a high-level list of agenda items to be considered</vt:lpstr>
      <vt:lpstr>The IEEE 802 JTC1 SC will consider approving its agenda</vt:lpstr>
      <vt:lpstr>The IEEE 802 JTC1 SC will consider approval of the minutes of its Nov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76 standards through the PSDO adoption process, with 39 in-process</vt:lpstr>
      <vt:lpstr>IEEE 802.1 WG has sent 38 standards completely through the PSDO adoption process</vt:lpstr>
      <vt:lpstr>IEEE 802.1 WG has sent 38 standards completely through the PSDO adoption process</vt:lpstr>
      <vt:lpstr>IEEE 802.1 WG has sent 38 standards completely through the PSDO adoption process</vt:lpstr>
      <vt:lpstr>IEEE 802.1 WG has sent 38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A couple of IEEE 802.1 standards are up for systematic review</vt:lpstr>
      <vt:lpstr>IEEE 802.1Qcc published as ISO/IEC/IEEE 8802-1Q:2020/AMD 31:2021 &amp; a response sent</vt:lpstr>
      <vt:lpstr>IEEE 802.1AS-Rev was published as ISO/IEC/IEEE 8802-1AS:2021 &amp; a response sent</vt:lpstr>
      <vt:lpstr>IEEE 802.1Q-REV was liaised for information in Sep 2021</vt:lpstr>
      <vt:lpstr>IEEE 802.1X-2020 was published as ISO/IEC/IEEE 8802-1X:2021, but a response is still required</vt:lpstr>
      <vt:lpstr>IEEE 802.1CMde published as ISO/IEC/IEEE 8802-1CM:2019/Amd 1:2021&amp; a response sent</vt:lpstr>
      <vt:lpstr>IEEE 802.1CS FDIS ballot closes on 26 May 2022</vt:lpstr>
      <vt:lpstr>IEEE 802.1Qcz was liaised in Aug 2020</vt:lpstr>
      <vt:lpstr>IEEE 802.1ABcu (LLDP YANG Data Model) was liaised in Jul 2021</vt:lpstr>
      <vt:lpstr>IEEE 802.1CBdb was liaised for information in Sep 2021</vt:lpstr>
      <vt:lpstr>IEEE 802.1CBcv was liaised for information in Sep 2021</vt:lpstr>
      <vt:lpstr>IEEE 802.1ABdh was liaised for information in Sep 2021</vt:lpstr>
      <vt:lpstr>IEEE 802.1AS-2020/Cor 1 was liaised for information in Sep 2021</vt:lpstr>
      <vt:lpstr>IEEE 802.1BA-Rev was liaised for information in Sep 2021</vt:lpstr>
      <vt:lpstr>IEEE 802.1ACct was liaised for information in Sep 2021</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is published as ISO/IEC/IEEE 8802-3:2021/Amd 1:2021 but a response is still required</vt:lpstr>
      <vt:lpstr>IEEE 802.3bt-2018 is published as ISO/IEC/IEEE 8802-3:2021/Amd 2:2021 but a response is still required</vt:lpstr>
      <vt:lpstr>An issue has arisen wrt the correct order of 802.3 amendments</vt:lpstr>
      <vt:lpstr>Why did 802.3 balloting occur the wrong order?</vt:lpstr>
      <vt:lpstr>We should seek to avoid the ordering issue in the future</vt:lpstr>
      <vt:lpstr>IEEE 802.3cd-2018 is published as ISO/IEC/IEEE 8802-3:2021/Amd 3:2021 but a response is still required</vt:lpstr>
      <vt:lpstr>IEEE 802.3cn-2019 is published as ISO/IEC/IEEE 8802-3:2021/Amd 4:2021</vt:lpstr>
      <vt:lpstr>IEEE 802.3cg-2019 is published as ISO/IEC/IEEE 8802-3:2021/Amd 5:2021 but a response still required</vt:lpstr>
      <vt:lpstr>IEEE 802.3cq-2020 is published as ISO/IEC/IEEE 8802-3:2021/Amd 6:2021 </vt:lpstr>
      <vt:lpstr>IEEE 802.3cm-2020 is published as ISO/IEC/IEEE 8802-3:2021/Amd 7:2021 </vt:lpstr>
      <vt:lpstr>IEEE 802.3ch-2020 is published as ISO/IEC/IEEE 8802-3:2021/Amd 8:2021 </vt:lpstr>
      <vt:lpstr>IEEE 802.3ca-2020 is published as ISO/IEC/IEEE 8802-3:2021/Amd 9:2021 but a response still required</vt:lpstr>
      <vt:lpstr>IEEE 802.3.2-2019 is published as ISO/IEC/IEEE 8802-3-2:2021:2021 </vt:lpstr>
      <vt:lpstr>IEEE 802.3cr FDIS ballot closes on 26 May 2022</vt:lpstr>
      <vt:lpstr>IEEE 802.3cu FDIS ballot closes on 26 May 2022</vt:lpstr>
      <vt:lpstr>IEEE 802.3ct 60-day ballot passed on 9 Oct 2021 and a response has been sent</vt:lpstr>
      <vt:lpstr>IEEE 802.3cv 60-day ballot passed on 9 Oct 2021 and a response has been sent</vt:lpstr>
      <vt:lpstr>IEEE 802.3cp 60-day ballot passed on 9 Oct 2021 and a response has been sent</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have been sent in relation the the 60-day ballot on IEEE 802.11ax</vt:lpstr>
      <vt:lpstr>There is not yet closure on the 802.11ax IPR issue</vt:lpstr>
      <vt:lpstr>IEEE 802.11ay 60-day ballot failed on 9 Oct 2021 and the process will need to restart</vt:lpstr>
      <vt:lpstr>IEEE 802.11az may be liaised soon</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IEEE 802.19.3 can’t be submitted into the PSDO process</vt:lpstr>
      <vt:lpstr>IEEE 802.22 has one standard in the pipeline for adoption under the PSDO</vt:lpstr>
      <vt:lpstr>IEEE 802.22 WG has a number of regular participants in IEEE 802 JTC1 SC activities</vt:lpstr>
      <vt:lpstr>IEEE 802.22-2019 FDIS ballot has restarted and will close on 18 March 2022</vt:lpstr>
      <vt:lpstr>SC6/WG1 are planning an interim meeting in Feb 2022</vt:lpstr>
      <vt:lpstr>The liaison sent in response to the HK NB submission related to 802.11ax/be will be discussed by WG1 in Feb</vt:lpstr>
      <vt:lpstr>A PWI on Industrial Wireless Network has been  proposed in SC6/WG1</vt:lpstr>
      <vt:lpstr>It is proposed that the SC coordinate a response to SC6 on the PWI on Industrial Wireless Network </vt:lpstr>
      <vt:lpstr>IEEE 802 is unlikely to comment on a PWI in WG1 on Wearable Robot Area Network</vt:lpstr>
      <vt:lpstr>The NWIP on Control Protocol for RF Directional Signal Transmission seems to going ahead</vt:lpstr>
      <vt:lpstr>There is a proposal in SC6/WG1 for Licensed narrowband in field area network for Smart Grid </vt:lpstr>
      <vt:lpstr>Both Wireless LAN Access Control  standards are in to CD ballot, closing 30 Jan 2022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2022-01-13T22:35:50Z</dcterms:modified>
</cp:coreProperties>
</file>