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7"/>
  </p:notesMasterIdLst>
  <p:handoutMasterIdLst>
    <p:handoutMasterId r:id="rId188"/>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534"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167" r:id="rId36"/>
    <p:sldId id="2331" r:id="rId37"/>
    <p:sldId id="2332" r:id="rId38"/>
    <p:sldId id="2351" r:id="rId39"/>
    <p:sldId id="2437" r:id="rId40"/>
    <p:sldId id="2438" r:id="rId41"/>
    <p:sldId id="2464" r:id="rId42"/>
    <p:sldId id="2481" r:id="rId43"/>
    <p:sldId id="2482" r:id="rId44"/>
    <p:sldId id="2483" r:id="rId45"/>
    <p:sldId id="2484" r:id="rId46"/>
    <p:sldId id="2485" r:id="rId47"/>
    <p:sldId id="2486" r:id="rId48"/>
    <p:sldId id="2008" r:id="rId49"/>
    <p:sldId id="2462" r:id="rId50"/>
    <p:sldId id="2291" r:id="rId51"/>
    <p:sldId id="1945" r:id="rId52"/>
    <p:sldId id="2071" r:id="rId53"/>
    <p:sldId id="2537" r:id="rId54"/>
    <p:sldId id="2539" r:id="rId55"/>
    <p:sldId id="2540" r:id="rId56"/>
    <p:sldId id="2036" r:id="rId57"/>
    <p:sldId id="2333" r:id="rId58"/>
    <p:sldId id="2323" r:id="rId59"/>
    <p:sldId id="2335" r:id="rId60"/>
    <p:sldId id="2334" r:id="rId61"/>
    <p:sldId id="2352" r:id="rId62"/>
    <p:sldId id="2353" r:id="rId63"/>
    <p:sldId id="2218" r:id="rId64"/>
    <p:sldId id="2426" r:id="rId65"/>
    <p:sldId id="2427" r:id="rId66"/>
    <p:sldId id="2460" r:id="rId67"/>
    <p:sldId id="2461" r:id="rId68"/>
    <p:sldId id="2463" r:id="rId69"/>
    <p:sldId id="1688" r:id="rId70"/>
    <p:sldId id="2293" r:id="rId71"/>
    <p:sldId id="1708" r:id="rId72"/>
    <p:sldId id="2524" r:id="rId73"/>
    <p:sldId id="1709" r:id="rId74"/>
    <p:sldId id="1710" r:id="rId75"/>
    <p:sldId id="1790" r:id="rId76"/>
    <p:sldId id="2199" r:id="rId77"/>
    <p:sldId id="2319" r:id="rId78"/>
    <p:sldId id="2320" r:id="rId79"/>
    <p:sldId id="2321" r:id="rId80"/>
    <p:sldId id="2355" r:id="rId81"/>
    <p:sldId id="2354" r:id="rId82"/>
    <p:sldId id="2294" r:id="rId83"/>
    <p:sldId id="2470" r:id="rId84"/>
    <p:sldId id="2466" r:id="rId85"/>
    <p:sldId id="2467" r:id="rId86"/>
    <p:sldId id="2468" r:id="rId87"/>
    <p:sldId id="1679" r:id="rId88"/>
    <p:sldId id="2336" r:id="rId89"/>
    <p:sldId id="2328" r:id="rId90"/>
    <p:sldId id="2497" r:id="rId91"/>
    <p:sldId id="2489" r:id="rId92"/>
    <p:sldId id="2495" r:id="rId93"/>
    <p:sldId id="2536" r:id="rId94"/>
    <p:sldId id="2496" r:id="rId95"/>
    <p:sldId id="2498" r:id="rId96"/>
    <p:sldId id="2324" r:id="rId97"/>
    <p:sldId id="1375" r:id="rId98"/>
    <p:sldId id="1376" r:id="rId99"/>
    <p:sldId id="1400" r:id="rId100"/>
    <p:sldId id="2479" r:id="rId101"/>
    <p:sldId id="2480"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771" r:id="rId114"/>
    <p:sldId id="1772" r:id="rId115"/>
    <p:sldId id="1591" r:id="rId116"/>
    <p:sldId id="1592" r:id="rId117"/>
    <p:sldId id="1593" r:id="rId118"/>
    <p:sldId id="1594" r:id="rId119"/>
    <p:sldId id="1595" r:id="rId120"/>
    <p:sldId id="1596" r:id="rId121"/>
    <p:sldId id="1597" r:id="rId122"/>
    <p:sldId id="1598" r:id="rId123"/>
    <p:sldId id="1599" r:id="rId124"/>
    <p:sldId id="1600" r:id="rId125"/>
    <p:sldId id="1628" r:id="rId126"/>
    <p:sldId id="1638" r:id="rId127"/>
    <p:sldId id="1725" r:id="rId128"/>
    <p:sldId id="1726" r:id="rId129"/>
    <p:sldId id="1947" r:id="rId130"/>
    <p:sldId id="1975" r:id="rId131"/>
    <p:sldId id="1976" r:id="rId132"/>
    <p:sldId id="1977" r:id="rId133"/>
    <p:sldId id="2039" r:id="rId134"/>
    <p:sldId id="2060" r:id="rId135"/>
    <p:sldId id="2061" r:id="rId136"/>
    <p:sldId id="2097" r:id="rId137"/>
    <p:sldId id="2103" r:id="rId138"/>
    <p:sldId id="2063" r:id="rId139"/>
    <p:sldId id="2064" r:id="rId140"/>
    <p:sldId id="2065" r:id="rId141"/>
    <p:sldId id="2066" r:id="rId142"/>
    <p:sldId id="2067" r:id="rId143"/>
    <p:sldId id="2068" r:id="rId144"/>
    <p:sldId id="2069" r:id="rId145"/>
    <p:sldId id="2146" r:id="rId146"/>
    <p:sldId id="2147" r:id="rId147"/>
    <p:sldId id="2148" r:id="rId148"/>
    <p:sldId id="2158" r:id="rId149"/>
    <p:sldId id="2159" r:id="rId150"/>
    <p:sldId id="2157" r:id="rId151"/>
    <p:sldId id="2160" r:id="rId152"/>
    <p:sldId id="2216" r:id="rId153"/>
    <p:sldId id="2217" r:id="rId154"/>
    <p:sldId id="2219" r:id="rId155"/>
    <p:sldId id="2238" r:id="rId156"/>
    <p:sldId id="2239" r:id="rId157"/>
    <p:sldId id="2240" r:id="rId158"/>
    <p:sldId id="2242" r:id="rId159"/>
    <p:sldId id="2263" r:id="rId160"/>
    <p:sldId id="2276" r:id="rId161"/>
    <p:sldId id="2277" r:id="rId162"/>
    <p:sldId id="2278" r:id="rId163"/>
    <p:sldId id="2281" r:id="rId164"/>
    <p:sldId id="2282" r:id="rId165"/>
    <p:sldId id="2283" r:id="rId166"/>
    <p:sldId id="2284" r:id="rId167"/>
    <p:sldId id="2318" r:id="rId168"/>
    <p:sldId id="2329" r:id="rId169"/>
    <p:sldId id="2356" r:id="rId170"/>
    <p:sldId id="1701" r:id="rId171"/>
    <p:sldId id="1969" r:id="rId172"/>
    <p:sldId id="2112" r:id="rId173"/>
    <p:sldId id="1965" r:id="rId174"/>
    <p:sldId id="2114" r:id="rId175"/>
    <p:sldId id="1705" r:id="rId176"/>
    <p:sldId id="1706" r:id="rId177"/>
    <p:sldId id="1707" r:id="rId178"/>
    <p:sldId id="2113" r:id="rId179"/>
    <p:sldId id="2037" r:id="rId180"/>
    <p:sldId id="2431" r:id="rId181"/>
    <p:sldId id="2429" r:id="rId182"/>
    <p:sldId id="2436" r:id="rId183"/>
    <p:sldId id="1968" r:id="rId184"/>
    <p:sldId id="2104" r:id="rId185"/>
    <p:sldId id="2317" r:id="rId18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21 December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7995756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3356313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18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38"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62"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8392705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36632216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78"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1689304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739555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2846302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6768620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8368451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87947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4268506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201883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5167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3676144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7708579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2320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405875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0066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0292585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15300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1389489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7713177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066224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8704783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57531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236521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826055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5217684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86"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8749017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163293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2706522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1455639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048370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5498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83270670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1147923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70742308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5280793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0974009"/>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on 8 Sep 2021 and a response has been sent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and a response has been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Has been 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and a response has been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and a response has been sent</a:t>
            </a:r>
          </a:p>
          <a:p>
            <a:pPr lvl="1"/>
            <a:r>
              <a:rPr lang="en-AU" dirty="0"/>
              <a:t>802.1AS-Rev FDIS ballot passed on 16 Sept 2021</a:t>
            </a:r>
          </a:p>
          <a:p>
            <a:pPr lvl="2"/>
            <a:r>
              <a:rPr lang="en-AU" dirty="0"/>
              <a:t>Passed 8/1/10, with usual security comment from China NB (N17611)</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passed on 17 Nov 2021 with a </a:t>
            </a:r>
            <a:r>
              <a:rPr lang="en-AU" dirty="0">
                <a:solidFill>
                  <a:schemeClr val="accent2"/>
                </a:solidFill>
              </a:rPr>
              <a:t>response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5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on 8 Sep 2021 and a response has been sent</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and a response has been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Has been 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19696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pPr lvl="1"/>
            <a:r>
              <a:rPr lang="en-AU" dirty="0"/>
              <a:t>(Nov 2021) Jodi Haasz has asked ISO staff for an update on start date of FDIS ballot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89891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2022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546891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248122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3134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8905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4136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637074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234608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passed on 11 Nov 2021 but a response is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t>
            </a:r>
            <a:r>
              <a:rPr lang="en-AU" dirty="0">
                <a:solidFill>
                  <a:schemeClr val="accent2"/>
                </a:solidFill>
              </a:rPr>
              <a:t>&amp; response required</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25"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passed on 11 Nov 2021 </a:t>
            </a:r>
            <a:r>
              <a:rPr lang="en-AU" dirty="0">
                <a:solidFill>
                  <a:schemeClr val="accent2"/>
                </a:solidFill>
              </a:rPr>
              <a:t>with a response required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(Dec 2021) Comments sent to Healy &amp; Law </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68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BCE6-9C1B-4261-88A6-6C36097C8013}"/>
              </a:ext>
            </a:extLst>
          </p:cNvPr>
          <p:cNvSpPr>
            <a:spLocks noGrp="1"/>
          </p:cNvSpPr>
          <p:nvPr>
            <p:ph type="title"/>
          </p:nvPr>
        </p:nvSpPr>
        <p:spPr/>
        <p:txBody>
          <a:bodyPr/>
          <a:lstStyle/>
          <a:p>
            <a:r>
              <a:rPr lang="en-AU" dirty="0"/>
              <a:t>An issue has arisen </a:t>
            </a:r>
            <a:r>
              <a:rPr lang="en-AU"/>
              <a:t>wrt the </a:t>
            </a:r>
            <a:r>
              <a:rPr lang="en-AU" dirty="0"/>
              <a:t>correct </a:t>
            </a:r>
            <a:r>
              <a:rPr lang="en-AU"/>
              <a:t>order of 802.3 </a:t>
            </a:r>
            <a:r>
              <a:rPr lang="en-AU" dirty="0"/>
              <a:t>amendments</a:t>
            </a:r>
          </a:p>
        </p:txBody>
      </p:sp>
      <p:sp>
        <p:nvSpPr>
          <p:cNvPr id="3" name="Content Placeholder 2">
            <a:extLst>
              <a:ext uri="{FF2B5EF4-FFF2-40B4-BE49-F238E27FC236}">
                <a16:creationId xmlns:a16="http://schemas.microsoft.com/office/drawing/2014/main" id="{AC27E619-B7DF-4EBF-8048-5A6F8162CC40}"/>
              </a:ext>
            </a:extLst>
          </p:cNvPr>
          <p:cNvSpPr>
            <a:spLocks noGrp="1"/>
          </p:cNvSpPr>
          <p:nvPr>
            <p:ph idx="1"/>
          </p:nvPr>
        </p:nvSpPr>
        <p:spPr/>
        <p:txBody>
          <a:bodyPr/>
          <a:lstStyle/>
          <a:p>
            <a:pPr lvl="1"/>
            <a:r>
              <a:rPr lang="en-AU" dirty="0"/>
              <a:t>The IEEE 802.3 WG are submitting amendments in a logical order (as determined by IEEE 802.3 WG)</a:t>
            </a:r>
          </a:p>
          <a:p>
            <a:pPr lvl="1"/>
            <a:r>
              <a:rPr lang="en-AU" dirty="0"/>
              <a:t>The China NB has observed that they are being asked to consider amendments out of numerical amendment order (as determined by the ISO Central Secretariat)</a:t>
            </a:r>
          </a:p>
          <a:p>
            <a:endParaRPr lang="en-AU" dirty="0"/>
          </a:p>
        </p:txBody>
      </p:sp>
      <p:sp>
        <p:nvSpPr>
          <p:cNvPr id="4" name="Footer Placeholder 3">
            <a:extLst>
              <a:ext uri="{FF2B5EF4-FFF2-40B4-BE49-F238E27FC236}">
                <a16:creationId xmlns:a16="http://schemas.microsoft.com/office/drawing/2014/main" id="{C3DA210C-8E44-4F52-AF08-3F26EC584E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5B5932E-6326-4ECC-B28B-50C4D9F4273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690855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A5349F-20CA-4908-A5F7-01063F244DA4}"/>
              </a:ext>
            </a:extLst>
          </p:cNvPr>
          <p:cNvSpPr>
            <a:spLocks noGrp="1"/>
          </p:cNvSpPr>
          <p:nvPr>
            <p:ph type="title"/>
          </p:nvPr>
        </p:nvSpPr>
        <p:spPr/>
        <p:txBody>
          <a:bodyPr/>
          <a:lstStyle/>
          <a:p>
            <a:r>
              <a:rPr lang="en-AU" dirty="0"/>
              <a:t>Why did 802.3 balloting occur the wrong order?</a:t>
            </a:r>
          </a:p>
        </p:txBody>
      </p:sp>
      <p:sp>
        <p:nvSpPr>
          <p:cNvPr id="3" name="Content Placeholder 2">
            <a:extLst>
              <a:ext uri="{FF2B5EF4-FFF2-40B4-BE49-F238E27FC236}">
                <a16:creationId xmlns:a16="http://schemas.microsoft.com/office/drawing/2014/main" id="{7B2D8671-B772-4333-8156-865D0E7B18D0}"/>
              </a:ext>
            </a:extLst>
          </p:cNvPr>
          <p:cNvSpPr>
            <a:spLocks noGrp="1"/>
          </p:cNvSpPr>
          <p:nvPr>
            <p:ph idx="1"/>
          </p:nvPr>
        </p:nvSpPr>
        <p:spPr>
          <a:xfrm>
            <a:off x="685800" y="1981200"/>
            <a:ext cx="7772400" cy="4114800"/>
          </a:xfrm>
        </p:spPr>
        <p:txBody>
          <a:bodyPr/>
          <a:lstStyle/>
          <a:p>
            <a:r>
              <a:rPr lang="en-AU" dirty="0"/>
              <a:t>The problem?</a:t>
            </a:r>
          </a:p>
          <a:p>
            <a:pPr lvl="1"/>
            <a:r>
              <a:rPr lang="en-AU" dirty="0"/>
              <a:t>The following ballots FDIS ballots closed 8 September 2021...</a:t>
            </a:r>
          </a:p>
          <a:p>
            <a:pPr lvl="2"/>
            <a:r>
              <a:rPr lang="en-AU" dirty="0"/>
              <a:t>ISO/IEC/IEEE 8802-3:2021/</a:t>
            </a:r>
            <a:r>
              <a:rPr lang="en-AU" dirty="0" err="1"/>
              <a:t>FDAmd</a:t>
            </a:r>
            <a:r>
              <a:rPr lang="en-AU" dirty="0"/>
              <a:t> 4</a:t>
            </a:r>
          </a:p>
          <a:p>
            <a:pPr lvl="2"/>
            <a:r>
              <a:rPr lang="en-AU" dirty="0"/>
              <a:t>ISO/IEC/IEEE 8802-3:2021/</a:t>
            </a:r>
            <a:r>
              <a:rPr lang="en-AU" dirty="0" err="1"/>
              <a:t>FDAmd</a:t>
            </a:r>
            <a:r>
              <a:rPr lang="en-AU" dirty="0"/>
              <a:t> 6</a:t>
            </a:r>
          </a:p>
          <a:p>
            <a:pPr lvl="2"/>
            <a:r>
              <a:rPr lang="en-AU" dirty="0"/>
              <a:t>ISO/IEC/IEEE 8802-3:2021/</a:t>
            </a:r>
            <a:r>
              <a:rPr lang="en-AU" dirty="0" err="1"/>
              <a:t>FDAmd</a:t>
            </a:r>
            <a:r>
              <a:rPr lang="en-AU" dirty="0"/>
              <a:t> 7</a:t>
            </a:r>
          </a:p>
          <a:p>
            <a:pPr lvl="2"/>
            <a:r>
              <a:rPr lang="en-AU" dirty="0"/>
              <a:t>ISO/IEC/IEEE 8802-3:2021/</a:t>
            </a:r>
            <a:r>
              <a:rPr lang="en-AU" dirty="0" err="1"/>
              <a:t>FDAmd</a:t>
            </a:r>
            <a:r>
              <a:rPr lang="en-AU" dirty="0"/>
              <a:t> 8</a:t>
            </a:r>
          </a:p>
          <a:p>
            <a:pPr lvl="1"/>
            <a:r>
              <a:rPr lang="en-AU" dirty="0"/>
              <a:t>...the following FDIS ballots closed 11 November 2021...</a:t>
            </a:r>
          </a:p>
          <a:p>
            <a:pPr lvl="2"/>
            <a:r>
              <a:rPr lang="en-AU" dirty="0"/>
              <a:t>ISO/IEC/IEEE 8802-3:2021/</a:t>
            </a:r>
            <a:r>
              <a:rPr lang="en-AU" dirty="0" err="1"/>
              <a:t>FDAmd</a:t>
            </a:r>
            <a:endParaRPr lang="en-AU" dirty="0"/>
          </a:p>
          <a:p>
            <a:pPr lvl="2"/>
            <a:r>
              <a:rPr lang="en-AU" dirty="0"/>
              <a:t>ISO/IEC/IEEE 8802-3:2021/</a:t>
            </a:r>
            <a:r>
              <a:rPr lang="en-AU" dirty="0" err="1"/>
              <a:t>FDAmd</a:t>
            </a:r>
            <a:r>
              <a:rPr lang="en-AU" dirty="0"/>
              <a:t> 2</a:t>
            </a:r>
          </a:p>
          <a:p>
            <a:pPr lvl="2"/>
            <a:r>
              <a:rPr lang="en-AU" dirty="0"/>
              <a:t>ISO/IEC/IEEE 8802-3:2021/</a:t>
            </a:r>
            <a:r>
              <a:rPr lang="en-AU" dirty="0" err="1"/>
              <a:t>FDAmd</a:t>
            </a:r>
            <a:r>
              <a:rPr lang="en-AU" dirty="0"/>
              <a:t> 3</a:t>
            </a:r>
          </a:p>
          <a:p>
            <a:pPr lvl="1"/>
            <a:r>
              <a:rPr lang="en-AU" dirty="0"/>
              <a:t>...and the following FDIS ballots closed 17 November 2021</a:t>
            </a:r>
          </a:p>
          <a:p>
            <a:pPr lvl="2"/>
            <a:r>
              <a:rPr lang="en-AU" dirty="0"/>
              <a:t>ISO/IEC/IEEE 8802-3:2021/</a:t>
            </a:r>
            <a:r>
              <a:rPr lang="en-AU" dirty="0" err="1"/>
              <a:t>FDAmd</a:t>
            </a:r>
            <a:r>
              <a:rPr lang="en-AU" dirty="0"/>
              <a:t> 5 (Ed 3) </a:t>
            </a:r>
          </a:p>
          <a:p>
            <a:pPr lvl="2"/>
            <a:r>
              <a:rPr lang="en-AU" dirty="0"/>
              <a:t>ISO/IEC/IEEE 8802-3:2021/</a:t>
            </a:r>
            <a:r>
              <a:rPr lang="en-AU" dirty="0" err="1"/>
              <a:t>FDAmd</a:t>
            </a:r>
            <a:r>
              <a:rPr lang="en-AU" dirty="0"/>
              <a:t> 9 (Ed 3) </a:t>
            </a:r>
          </a:p>
          <a:p>
            <a:endParaRPr lang="en-AU" dirty="0"/>
          </a:p>
        </p:txBody>
      </p:sp>
      <p:sp>
        <p:nvSpPr>
          <p:cNvPr id="4" name="Footer Placeholder 3">
            <a:extLst>
              <a:ext uri="{FF2B5EF4-FFF2-40B4-BE49-F238E27FC236}">
                <a16:creationId xmlns:a16="http://schemas.microsoft.com/office/drawing/2014/main" id="{CA758C42-79B2-48E2-A121-A945A5DD3D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E9AD60A-542B-43E1-8E63-62730D7F65F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3208646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CBEC-3FCD-4802-B0E1-7E039F04973A}"/>
              </a:ext>
            </a:extLst>
          </p:cNvPr>
          <p:cNvSpPr>
            <a:spLocks noGrp="1"/>
          </p:cNvSpPr>
          <p:nvPr>
            <p:ph type="title"/>
          </p:nvPr>
        </p:nvSpPr>
        <p:spPr/>
        <p:txBody>
          <a:bodyPr/>
          <a:lstStyle/>
          <a:p>
            <a:r>
              <a:rPr lang="en-AU" dirty="0"/>
              <a:t>We should seek to avoid the ordering issue in the future</a:t>
            </a:r>
          </a:p>
        </p:txBody>
      </p:sp>
      <p:sp>
        <p:nvSpPr>
          <p:cNvPr id="3" name="Content Placeholder 2">
            <a:extLst>
              <a:ext uri="{FF2B5EF4-FFF2-40B4-BE49-F238E27FC236}">
                <a16:creationId xmlns:a16="http://schemas.microsoft.com/office/drawing/2014/main" id="{7A6F197F-5708-401C-A145-4924E1703CF5}"/>
              </a:ext>
            </a:extLst>
          </p:cNvPr>
          <p:cNvSpPr>
            <a:spLocks noGrp="1"/>
          </p:cNvSpPr>
          <p:nvPr>
            <p:ph idx="1"/>
          </p:nvPr>
        </p:nvSpPr>
        <p:spPr/>
        <p:txBody>
          <a:bodyPr/>
          <a:lstStyle/>
          <a:p>
            <a:r>
              <a:rPr lang="en-AU" dirty="0"/>
              <a:t>The solution</a:t>
            </a:r>
          </a:p>
          <a:p>
            <a:pPr lvl="1"/>
            <a:r>
              <a:rPr lang="en-AU" dirty="0"/>
              <a:t>(Dec 2021) Andrew Myles comments</a:t>
            </a:r>
          </a:p>
          <a:p>
            <a:pPr lvl="2"/>
            <a:r>
              <a:rPr lang="en-AU" i="1" dirty="0"/>
              <a:t>I suspect that in our response we should acknowledge the issue, noting that it was our intention that the amendments are balloted by SC6 in the correct order.  </a:t>
            </a:r>
          </a:p>
          <a:p>
            <a:pPr lvl="2"/>
            <a:r>
              <a:rPr lang="en-AU" i="1" dirty="0"/>
              <a:t>We should then say that that we will work with ISO staff to ensure this is the case in the future.</a:t>
            </a:r>
          </a:p>
          <a:p>
            <a:pPr lvl="1"/>
            <a:r>
              <a:rPr lang="en-AU" dirty="0"/>
              <a:t>(Dec 2021) Jodi Haasz notes:</a:t>
            </a:r>
          </a:p>
          <a:p>
            <a:pPr lvl="2"/>
            <a:r>
              <a:rPr lang="en-AU" i="1" dirty="0"/>
              <a:t>… when I submit the documents, I can also recommend amendment numbering </a:t>
            </a:r>
            <a:r>
              <a:rPr lang="en-AU" dirty="0"/>
              <a:t>(and ordering?)</a:t>
            </a:r>
          </a:p>
          <a:p>
            <a:endParaRPr lang="en-AU" dirty="0"/>
          </a:p>
        </p:txBody>
      </p:sp>
      <p:sp>
        <p:nvSpPr>
          <p:cNvPr id="4" name="Footer Placeholder 3">
            <a:extLst>
              <a:ext uri="{FF2B5EF4-FFF2-40B4-BE49-F238E27FC236}">
                <a16:creationId xmlns:a16="http://schemas.microsoft.com/office/drawing/2014/main" id="{0E5DF8CA-5BF0-4503-8B17-0FE0F6F21D0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3B52EDC-DA22-492F-AA5F-4F7556201D9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464835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passed on 11 Nov 2021 </a:t>
            </a:r>
            <a:r>
              <a:rPr lang="en-AU" dirty="0">
                <a:solidFill>
                  <a:schemeClr val="accent2"/>
                </a:solidFill>
              </a:rPr>
              <a:t>with a response required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(Dec 2021) Comments sent to Healy &amp; Law</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graphicFrame>
        <p:nvGraphicFramePr>
          <p:cNvPr id="3" name="Object 2">
            <a:extLst>
              <a:ext uri="{FF2B5EF4-FFF2-40B4-BE49-F238E27FC236}">
                <a16:creationId xmlns:a16="http://schemas.microsoft.com/office/drawing/2014/main" id="{A253D705-CA10-42C6-8C63-FA7613E96B57}"/>
              </a:ext>
            </a:extLst>
          </p:cNvPr>
          <p:cNvGraphicFramePr>
            <a:graphicFrameLocks noChangeAspect="1"/>
          </p:cNvGraphicFramePr>
          <p:nvPr>
            <p:extLst>
              <p:ext uri="{D42A27DB-BD31-4B8C-83A1-F6EECF244321}">
                <p14:modId xmlns:p14="http://schemas.microsoft.com/office/powerpoint/2010/main" val="1774959478"/>
              </p:ext>
            </p:extLst>
          </p:nvPr>
        </p:nvGraphicFramePr>
        <p:xfrm>
          <a:off x="7436507" y="4648200"/>
          <a:ext cx="914400" cy="806450"/>
        </p:xfrm>
        <a:graphic>
          <a:graphicData uri="http://schemas.openxmlformats.org/presentationml/2006/ole">
            <mc:AlternateContent xmlns:mc="http://schemas.openxmlformats.org/markup-compatibility/2006">
              <mc:Choice xmlns:v="urn:schemas-microsoft-com:vml" Requires="v">
                <p:oleObj spid="_x0000_s29707"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436507"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on 8 Sep 2021 and a response has been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and a response has been sent</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passed on 17 Nov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91106134"/>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45"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on 8 Sep 2021 and a response has been sent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and a response has been sent</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Has been published </a:t>
            </a:r>
            <a:r>
              <a:rPr lang="en-US" dirty="0"/>
              <a:t>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on 8 Sep 2021 and a response has been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and a response has been sent</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Has been published </a:t>
            </a:r>
            <a:r>
              <a:rPr lang="en-US" dirty="0"/>
              <a:t>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on 8 Sep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and a response has been sent</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Has been published </a:t>
            </a:r>
            <a:r>
              <a:rPr lang="en-US" dirty="0"/>
              <a:t>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passed on </a:t>
            </a:r>
            <a:r>
              <a:rPr lang="en-AU" dirty="0">
                <a:solidFill>
                  <a:schemeClr val="accent2"/>
                </a:solidFill>
              </a:rPr>
              <a:t>17 Nov 2021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830064162"/>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66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on 8 Sep 2021 and a response has been sent</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and a response has been sent</a:t>
            </a: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a response has been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99883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a response has been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54873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a response has been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a:t>
            </a:r>
            <a:r>
              <a:rPr lang="en-AU"/>
              <a:t>N</a:t>
            </a:r>
            <a:r>
              <a:rPr lang="en-AU">
                <a:solidFill>
                  <a:srgbClr val="FF0000"/>
                </a:solidFill>
              </a:rPr>
              <a:t>?????</a:t>
            </a:r>
            <a:r>
              <a:rPr lang="en-AU"/>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5340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409357"/>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mn-cs"/>
                        </a:rPr>
                        <a:t>Blocked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42"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2"/>
              </a:rPr>
              <a:t>11-21-1400-05</a:t>
            </a:r>
            <a:r>
              <a:rPr lang="en-AU" dirty="0"/>
              <a:t>) to ISO based on content that had been developed by IEEE 802</a:t>
            </a:r>
          </a:p>
          <a:p>
            <a:pPr lvl="3"/>
            <a:r>
              <a:rPr lang="en-AU" dirty="0"/>
              <a:t>The response is not yet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finally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85050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447526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264000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F0000"/>
                </a:solidFill>
              </a:rPr>
              <a:t>blocked</a:t>
            </a:r>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at this time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194244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25978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4506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112261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07342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909817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4239839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806824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14213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 </a:t>
            </a:r>
            <a:r>
              <a:rPr lang="en-AU"/>
              <a:t>No</a:t>
            </a:r>
            <a:endParaRPr lang="en-AU" dirty="0"/>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(Nov 2021) </a:t>
            </a:r>
            <a:r>
              <a:rPr lang="en-AU" dirty="0">
                <a:latin typeface="+mj-lt"/>
              </a:rPr>
              <a:t>Steve Shellhammer (Qualcomm, IEEE 802.19 WG chair) will check with Ben Rolfe (IEEE 802.19.3 TG chair) to consider that move</a:t>
            </a:r>
          </a:p>
          <a:p>
            <a:pPr lvl="2"/>
            <a:r>
              <a:rPr lang="en-AU" dirty="0">
                <a:latin typeface="+mj-lt"/>
              </a:rPr>
              <a:t>(Nov 2021) Question as to whether recommended practices can be submitted</a:t>
            </a:r>
          </a:p>
          <a:p>
            <a:pPr lvl="3"/>
            <a:r>
              <a:rPr lang="en-AU" dirty="0">
                <a:latin typeface="+mj-lt"/>
              </a:rPr>
              <a:t>(Dec 2021) Jodi confirmed there is no ISO equivalent and so no!</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833213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228675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015021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355101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t>18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18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&lt;tbd&gt;</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A liaison was sent in response to the HK NB submission related to 802.11ax/be</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response</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response will be discussed at the SC6/WG1 meeting in Feb 2022</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66"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has been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1032438086"/>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90"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p:txBody>
          <a:bodyPr/>
          <a:lstStyle/>
          <a:p>
            <a:pPr lvl="1"/>
            <a:r>
              <a:rPr lang="en-AU" dirty="0"/>
              <a:t>(Nov 2021) A request was sent to 802.11 WG and IEEE 802 EC for comments</a:t>
            </a:r>
          </a:p>
          <a:p>
            <a:pPr lvl="2"/>
            <a:r>
              <a:rPr lang="en-AU" dirty="0"/>
              <a:t>(Dec 2021) Some 802.11 WG participants have informed the Chair that they will proposing a LS to SC6</a:t>
            </a:r>
          </a:p>
          <a:p>
            <a:pPr lvl="1"/>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8021423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Wearable Robot Area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1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6617541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243204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285021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9312439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a:t>Christy </a:t>
            </a:r>
            <a:r>
              <a:rPr lang="en-AU" dirty="0"/>
              <a:t>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59414153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19159</Words>
  <Application>Microsoft Office PowerPoint</Application>
  <PresentationFormat>On-screen Show (4:3)</PresentationFormat>
  <Paragraphs>2925</Paragraphs>
  <Slides>185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185</vt:i4>
      </vt:variant>
    </vt:vector>
  </HeadingPairs>
  <TitlesOfParts>
    <vt:vector size="192" baseType="lpstr">
      <vt:lpstr>Arial</vt:lpstr>
      <vt:lpstr>Calibri</vt:lpstr>
      <vt:lpstr>Times New Roman</vt:lpstr>
      <vt:lpstr>802-11-Submission</vt:lpstr>
      <vt:lpstr>Acrobat Document</vt:lpstr>
      <vt:lpstr>Document</vt:lpstr>
      <vt:lpstr>Packager Shell Object</vt:lpstr>
      <vt:lpstr>IEEE 802 JTC1 Standing Committee January 2022 agenda virtually</vt:lpstr>
      <vt:lpstr>This document will be used to provide information for any IEEE 802 JTC1 SC meetings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18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FDIS ballot passed on 8 Sep 2021 and a response has been sent</vt:lpstr>
      <vt:lpstr>IEEE 802.1AS-Rev FDIS ballot passed on 16 Sep 2021 and a response has been sent</vt:lpstr>
      <vt:lpstr>IEEE 802.1Q-REV was liaised for information in Sep 2021</vt:lpstr>
      <vt:lpstr>IEEE 802.1X-2020 FDIS ballot passed on 17 Nov 2021 with a response required</vt:lpstr>
      <vt:lpstr>IEEE 802.1CMde FDIS ballot passed on 8 Sep 2021 and a response has been sent</vt:lpstr>
      <vt:lpstr>IEEE 802.1CS is waiting for start of FDIS ballot</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passed on 11 Nov 2021 but a response is required</vt:lpstr>
      <vt:lpstr>IEEE 802.3bt-2018 FDIS ballot passed on 11 Nov 2021 with a response required</vt:lpstr>
      <vt:lpstr>An issue has arisen wrt the correct order of 802.3 amendments</vt:lpstr>
      <vt:lpstr>Why did 802.3 balloting occur the wrong order?</vt:lpstr>
      <vt:lpstr>We should seek to avoid the ordering issue in the future</vt:lpstr>
      <vt:lpstr>IEEE 802.3cd-2018 FDIS ballot passed on 11 Nov 2021 with a response required</vt:lpstr>
      <vt:lpstr>IEEE 802.3cn-2019 FDIS ballot passed on 8 Sep 2021 and a response has been sent</vt:lpstr>
      <vt:lpstr>IEEE 802.3cg-2019 FDIS ballot passed on 17 Nov 2021 with a response required</vt:lpstr>
      <vt:lpstr>IEEE 802.3cq-2020 FDIS ballot passed on 8 Sep 2021 and a response has been sent</vt:lpstr>
      <vt:lpstr>IEEE 802.3cm-2020 FDIS ballot passed on 8 Sep 2021 and a response has been sent</vt:lpstr>
      <vt:lpstr>IEEE 802.3ch-2020 FDIS ballot passed on 8 Sep 2021 and a response has been sent</vt:lpstr>
      <vt:lpstr>IEEE 802.3ca-2020 FDIS ballot passed on 17 Nov 2021 with a response required</vt:lpstr>
      <vt:lpstr>IEEE 802.3.2-2019 FDIS ballot passed on 8 Sep 2021 and a response has been sent</vt:lpstr>
      <vt:lpstr>IEEE 802.3cr is waiting for FDIS ballot to start</vt:lpstr>
      <vt:lpstr>IEEE 802.3cu is waiting for FDIS ballot to start</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vt:lpstr>
      <vt:lpstr>Responses have been sent in relation the the 60-day ballot on IEEE 802.11ax</vt:lpstr>
      <vt:lpstr>IEEE 802.11ay 60-day ballot failed on 9 Oct 2021 and the process will need to restart</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 No</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are planning an interim meeting in Feb 2022</vt:lpstr>
      <vt:lpstr>A liaison was sent in response to the HK NB submission related to 802.11ax/be</vt:lpstr>
      <vt:lpstr>A PWI on Industrial Wireless Network has been  proposed in SC6/WG1</vt:lpstr>
      <vt:lpstr>It is proposed that the SC coordinate a response to SC6 on the PWI on Industrial Wireless Network </vt:lpstr>
      <vt:lpstr>A PWI on Wearable Robot Area Network was proposed in SC6/WG1</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2021-12-21T03:14:12Z</dcterms:modified>
</cp:coreProperties>
</file>