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3"/>
  </p:notesMasterIdLst>
  <p:handoutMasterIdLst>
    <p:handoutMasterId r:id="rId184"/>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534"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167" r:id="rId36"/>
    <p:sldId id="2331" r:id="rId37"/>
    <p:sldId id="2332" r:id="rId38"/>
    <p:sldId id="2351" r:id="rId39"/>
    <p:sldId id="2437" r:id="rId40"/>
    <p:sldId id="2438" r:id="rId41"/>
    <p:sldId id="2464" r:id="rId42"/>
    <p:sldId id="2481" r:id="rId43"/>
    <p:sldId id="2482" r:id="rId44"/>
    <p:sldId id="2483" r:id="rId45"/>
    <p:sldId id="2484" r:id="rId46"/>
    <p:sldId id="2485" r:id="rId47"/>
    <p:sldId id="2486" r:id="rId48"/>
    <p:sldId id="2008" r:id="rId49"/>
    <p:sldId id="2462" r:id="rId50"/>
    <p:sldId id="2291" r:id="rId51"/>
    <p:sldId id="1945" r:id="rId52"/>
    <p:sldId id="2071" r:id="rId53"/>
    <p:sldId id="2036" r:id="rId54"/>
    <p:sldId id="2333" r:id="rId55"/>
    <p:sldId id="2323" r:id="rId56"/>
    <p:sldId id="2335" r:id="rId57"/>
    <p:sldId id="2334" r:id="rId58"/>
    <p:sldId id="2352" r:id="rId59"/>
    <p:sldId id="2353" r:id="rId60"/>
    <p:sldId id="2218" r:id="rId61"/>
    <p:sldId id="2426" r:id="rId62"/>
    <p:sldId id="2427" r:id="rId63"/>
    <p:sldId id="2460" r:id="rId64"/>
    <p:sldId id="2461" r:id="rId65"/>
    <p:sldId id="2463" r:id="rId66"/>
    <p:sldId id="1688" r:id="rId67"/>
    <p:sldId id="2293" r:id="rId68"/>
    <p:sldId id="1708" r:id="rId69"/>
    <p:sldId id="2524" r:id="rId70"/>
    <p:sldId id="1709" r:id="rId71"/>
    <p:sldId id="1710" r:id="rId72"/>
    <p:sldId id="1790" r:id="rId73"/>
    <p:sldId id="2199" r:id="rId74"/>
    <p:sldId id="2319" r:id="rId75"/>
    <p:sldId id="2320" r:id="rId76"/>
    <p:sldId id="2321" r:id="rId77"/>
    <p:sldId id="2355" r:id="rId78"/>
    <p:sldId id="2354" r:id="rId79"/>
    <p:sldId id="2294" r:id="rId80"/>
    <p:sldId id="2470" r:id="rId81"/>
    <p:sldId id="2466" r:id="rId82"/>
    <p:sldId id="2467" r:id="rId83"/>
    <p:sldId id="2468" r:id="rId84"/>
    <p:sldId id="1679" r:id="rId85"/>
    <p:sldId id="2336" r:id="rId86"/>
    <p:sldId id="2328" r:id="rId87"/>
    <p:sldId id="2497" r:id="rId88"/>
    <p:sldId id="2489" r:id="rId89"/>
    <p:sldId id="2495" r:id="rId90"/>
    <p:sldId id="2536" r:id="rId91"/>
    <p:sldId id="2496" r:id="rId92"/>
    <p:sldId id="2324" r:id="rId93"/>
    <p:sldId id="1375" r:id="rId94"/>
    <p:sldId id="1376" r:id="rId95"/>
    <p:sldId id="1400" r:id="rId96"/>
    <p:sldId id="2479" r:id="rId97"/>
    <p:sldId id="2480" r:id="rId98"/>
    <p:sldId id="619" r:id="rId99"/>
    <p:sldId id="621" r:id="rId100"/>
    <p:sldId id="1561" r:id="rId101"/>
    <p:sldId id="1555" r:id="rId102"/>
    <p:sldId id="1601" r:id="rId103"/>
    <p:sldId id="1585" r:id="rId104"/>
    <p:sldId id="1586" r:id="rId105"/>
    <p:sldId id="1587" r:id="rId106"/>
    <p:sldId id="1588" r:id="rId107"/>
    <p:sldId id="1589" r:id="rId108"/>
    <p:sldId id="1590" r:id="rId109"/>
    <p:sldId id="1771" r:id="rId110"/>
    <p:sldId id="1772" r:id="rId111"/>
    <p:sldId id="1591" r:id="rId112"/>
    <p:sldId id="1592" r:id="rId113"/>
    <p:sldId id="1593" r:id="rId114"/>
    <p:sldId id="1594" r:id="rId115"/>
    <p:sldId id="1595" r:id="rId116"/>
    <p:sldId id="1596" r:id="rId117"/>
    <p:sldId id="1597" r:id="rId118"/>
    <p:sldId id="1598" r:id="rId119"/>
    <p:sldId id="1599" r:id="rId120"/>
    <p:sldId id="1600" r:id="rId121"/>
    <p:sldId id="1628" r:id="rId122"/>
    <p:sldId id="1638" r:id="rId123"/>
    <p:sldId id="1725" r:id="rId124"/>
    <p:sldId id="1726" r:id="rId125"/>
    <p:sldId id="1947" r:id="rId126"/>
    <p:sldId id="1975" r:id="rId127"/>
    <p:sldId id="1976" r:id="rId128"/>
    <p:sldId id="1977" r:id="rId129"/>
    <p:sldId id="2039" r:id="rId130"/>
    <p:sldId id="2060" r:id="rId131"/>
    <p:sldId id="2061" r:id="rId132"/>
    <p:sldId id="2097" r:id="rId133"/>
    <p:sldId id="2103" r:id="rId134"/>
    <p:sldId id="2063" r:id="rId135"/>
    <p:sldId id="2064" r:id="rId136"/>
    <p:sldId id="2065" r:id="rId137"/>
    <p:sldId id="2066" r:id="rId138"/>
    <p:sldId id="2067" r:id="rId139"/>
    <p:sldId id="2068" r:id="rId140"/>
    <p:sldId id="2069" r:id="rId141"/>
    <p:sldId id="2146" r:id="rId142"/>
    <p:sldId id="2147" r:id="rId143"/>
    <p:sldId id="2148" r:id="rId144"/>
    <p:sldId id="2158" r:id="rId145"/>
    <p:sldId id="2159" r:id="rId146"/>
    <p:sldId id="2157" r:id="rId147"/>
    <p:sldId id="2160" r:id="rId148"/>
    <p:sldId id="2216" r:id="rId149"/>
    <p:sldId id="2217" r:id="rId150"/>
    <p:sldId id="2219" r:id="rId151"/>
    <p:sldId id="2238" r:id="rId152"/>
    <p:sldId id="2239" r:id="rId153"/>
    <p:sldId id="2240" r:id="rId154"/>
    <p:sldId id="2242" r:id="rId155"/>
    <p:sldId id="2263" r:id="rId156"/>
    <p:sldId id="2276" r:id="rId157"/>
    <p:sldId id="2277" r:id="rId158"/>
    <p:sldId id="2278" r:id="rId159"/>
    <p:sldId id="2281" r:id="rId160"/>
    <p:sldId id="2282" r:id="rId161"/>
    <p:sldId id="2283" r:id="rId162"/>
    <p:sldId id="2284" r:id="rId163"/>
    <p:sldId id="2318" r:id="rId164"/>
    <p:sldId id="2329" r:id="rId165"/>
    <p:sldId id="2356" r:id="rId166"/>
    <p:sldId id="1701" r:id="rId167"/>
    <p:sldId id="1969" r:id="rId168"/>
    <p:sldId id="2112" r:id="rId169"/>
    <p:sldId id="1965" r:id="rId170"/>
    <p:sldId id="2114" r:id="rId171"/>
    <p:sldId id="1705" r:id="rId172"/>
    <p:sldId id="1706" r:id="rId173"/>
    <p:sldId id="1707" r:id="rId174"/>
    <p:sldId id="2113" r:id="rId175"/>
    <p:sldId id="2037" r:id="rId176"/>
    <p:sldId id="2431" r:id="rId177"/>
    <p:sldId id="2429" r:id="rId178"/>
    <p:sldId id="2436" r:id="rId179"/>
    <p:sldId id="1968" r:id="rId180"/>
    <p:sldId id="2104" r:id="rId181"/>
    <p:sldId id="2317" r:id="rId18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29"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handoutMaster" Target="handoutMasters/handout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98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802.11-21/1866r1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1845-00-0jtc-minutes-of-virtual-meeting-in-nov-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w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9.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hyperlink" Target="https://mentor.ieee.org/802.11/dcn/21/11-21-1400-08-0jtc-response-to-comments-on-802-11ax-in-60-day-ballot.doc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January 2022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26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233178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31765050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285234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solidFill>
                  <a:srgbClr val="FF0000"/>
                </a:solidFill>
              </a:rPr>
              <a:t>x</a:t>
            </a:r>
            <a:r>
              <a:rPr lang="en-AU" i="1" dirty="0"/>
              <a:t> Jan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117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25"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Nov 2021, as documented in </a:t>
            </a:r>
            <a:r>
              <a:rPr lang="en-AU" i="1" dirty="0">
                <a:hlinkClick r:id="rId3"/>
              </a:rPr>
              <a:t>11-21-1845-00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49"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18392705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366322165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139</a:t>
            </a:fld>
            <a:endParaRPr lang="en-US"/>
          </a:p>
        </p:txBody>
      </p:sp>
    </p:spTree>
    <p:extLst>
      <p:ext uri="{BB962C8B-B14F-4D97-AF65-F5344CB8AC3E}">
        <p14:creationId xmlns:p14="http://schemas.microsoft.com/office/powerpoint/2010/main" val="116893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65"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140</a:t>
            </a:fld>
            <a:endParaRPr lang="en-US"/>
          </a:p>
        </p:txBody>
      </p:sp>
    </p:spTree>
    <p:extLst>
      <p:ext uri="{BB962C8B-B14F-4D97-AF65-F5344CB8AC3E}">
        <p14:creationId xmlns:p14="http://schemas.microsoft.com/office/powerpoint/2010/main" val="237395555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28463028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6768620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8368451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8794734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42685064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4201883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24251679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t>
            </a:r>
            <a:r>
              <a:rPr lang="en-AU" dirty="0">
                <a:solidFill>
                  <a:srgbClr val="FF0000"/>
                </a:solidFill>
              </a:rPr>
              <a:t>N?????</a:t>
            </a:r>
            <a:r>
              <a:rPr lang="en-AU" dirty="0"/>
              <a:t>) after the Nov 2021 plenary</a:t>
            </a:r>
            <a:r>
              <a:rPr lang="en-AU" b="0" dirty="0"/>
              <a:t> included:</a:t>
            </a:r>
          </a:p>
          <a:p>
            <a:pPr lvl="2"/>
            <a:r>
              <a:rPr lang="en-AU" b="0" i="0" u="none" strike="noStrike" baseline="0" dirty="0">
                <a:solidFill>
                  <a:srgbClr val="FF0000"/>
                </a:solidFill>
                <a:latin typeface="Arial" panose="020B0604020202020204" pitchFamily="34" charset="0"/>
              </a:rPr>
              <a:t>&lt;tbd&gt;</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36761449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77085799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2320007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34058752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0066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02925854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53001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13894898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77131772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4066224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87047836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357531377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2365210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48260552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42521768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73"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76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6452904"/>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87490177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16329326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27065229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14556396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4204837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5498353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83270670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31147923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1707423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52807937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351483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38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7632804"/>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802.1Qcp-2018</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802.1Qcy-2019</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0974009"/>
              </p:ext>
            </p:extLst>
          </p:nvPr>
        </p:nvGraphicFramePr>
        <p:xfrm>
          <a:off x="152399" y="1828800"/>
          <a:ext cx="8784877"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p>
          <a:p>
            <a:pPr lvl="2"/>
            <a:r>
              <a:rPr lang="en-AU" dirty="0"/>
              <a:t>(Nov 2021) </a:t>
            </a:r>
            <a:r>
              <a:rPr lang="en-GB" dirty="0"/>
              <a:t>IEEE 802.1BA-Rev will be submitted for formal ratification sometime after its systematic review is completed. </a:t>
            </a:r>
            <a:endParaRPr lang="en-AU" dirty="0"/>
          </a:p>
          <a:p>
            <a:pPr lvl="2"/>
            <a:r>
              <a:rPr lang="en-AU" dirty="0"/>
              <a:t>(Nov 2021) </a:t>
            </a:r>
            <a:r>
              <a:rPr lang="en-GB" dirty="0"/>
              <a:t>Jodi Haasz (IEEE Staff) indicated that it would be courteous to give JTC 1/SC 6 a heads-up on the overlap that will occur</a:t>
            </a:r>
            <a:endParaRPr lang="en-AU" dirty="0"/>
          </a:p>
          <a:p>
            <a:pPr lvl="3"/>
            <a:r>
              <a:rPr lang="it-IT" dirty="0"/>
              <a:t>(Dec 2021) Jodi, will you do that?</a:t>
            </a:r>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on 8 Sep 2021 and a response has been sent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and a response has been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Has been 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and a response has been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and a response has been sent</a:t>
            </a:r>
          </a:p>
          <a:p>
            <a:pPr lvl="1"/>
            <a:r>
              <a:rPr lang="en-AU" dirty="0"/>
              <a:t>802.1AS-Rev FDIS ballot passed on 16 Sept 2021</a:t>
            </a:r>
          </a:p>
          <a:p>
            <a:pPr lvl="2"/>
            <a:r>
              <a:rPr lang="en-AU" dirty="0"/>
              <a:t>Passed 8/1/10, with usual security comment from China NB (N17611)</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42755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passed on 17 Nov 2021 with a </a:t>
            </a:r>
            <a:r>
              <a:rPr lang="en-AU" dirty="0">
                <a:solidFill>
                  <a:schemeClr val="accent2"/>
                </a:solidFill>
              </a:rPr>
              <a:t>response required</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a:t>
            </a:r>
            <a:r>
              <a:rPr lang="en-AU" dirty="0">
                <a:solidFill>
                  <a:schemeClr val="accent2"/>
                </a:solidFill>
              </a:rPr>
              <a:t> but response required</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usual security comments from China NB (</a:t>
            </a:r>
            <a:r>
              <a:rPr lang="en-AU" dirty="0">
                <a:solidFill>
                  <a:srgbClr val="FF0000"/>
                </a:solidFill>
              </a:rPr>
              <a:t>N?????</a:t>
            </a:r>
            <a:r>
              <a:rPr lang="en-AU" dirty="0"/>
              <a:t>)</a:t>
            </a:r>
          </a:p>
          <a:p>
            <a:pPr lvl="2"/>
            <a:r>
              <a:rPr lang="en-AU" dirty="0"/>
              <a:t>(Nov 2021) </a:t>
            </a:r>
            <a:r>
              <a:rPr lang="en-AU" i="1" dirty="0"/>
              <a:t>The first is identical to the first comment received on the earlier CIB ballot and the second is similar to other comments received.  The plan will be to re-use response text and it shouldn’t be difficult to have something pulled together for review by the next meeting. </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3" name="Object 2">
            <a:extLst>
              <a:ext uri="{FF2B5EF4-FFF2-40B4-BE49-F238E27FC236}">
                <a16:creationId xmlns:a16="http://schemas.microsoft.com/office/drawing/2014/main" id="{4CAF9933-6028-435F-8FDF-302F605E7DCD}"/>
              </a:ext>
            </a:extLst>
          </p:cNvPr>
          <p:cNvGraphicFramePr>
            <a:graphicFrameLocks noChangeAspect="1"/>
          </p:cNvGraphicFramePr>
          <p:nvPr>
            <p:extLst>
              <p:ext uri="{D42A27DB-BD31-4B8C-83A1-F6EECF244321}">
                <p14:modId xmlns:p14="http://schemas.microsoft.com/office/powerpoint/2010/main" val="1593552978"/>
              </p:ext>
            </p:extLst>
          </p:nvPr>
        </p:nvGraphicFramePr>
        <p:xfrm>
          <a:off x="7576457" y="4280286"/>
          <a:ext cx="914400" cy="806450"/>
        </p:xfrm>
        <a:graphic>
          <a:graphicData uri="http://schemas.openxmlformats.org/presentationml/2006/ole">
            <mc:AlternateContent xmlns:mc="http://schemas.openxmlformats.org/markup-compatibility/2006">
              <mc:Choice xmlns:v="urn:schemas-microsoft-com:vml" Requires="v">
                <p:oleObj spid="_x0000_s413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576457" y="4280286"/>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on 8 Sep 2021 and a response has been sent</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and a response has been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&amp; 802 EC approved </a:t>
            </a:r>
            <a:r>
              <a:rPr lang="en-AU" dirty="0">
                <a:hlinkClick r:id="rId2"/>
              </a:rPr>
              <a:t>responses</a:t>
            </a:r>
            <a:r>
              <a:rPr lang="en-AU" dirty="0"/>
              <a:t> in Nov 2021 (</a:t>
            </a:r>
            <a:r>
              <a:rPr lang="en-AU" dirty="0">
                <a:solidFill>
                  <a:srgbClr val="FF0000"/>
                </a:solidFill>
              </a:rPr>
              <a:t>N?????</a:t>
            </a:r>
            <a:r>
              <a:rPr lang="en-AU" dirty="0"/>
              <a:t>)</a:t>
            </a:r>
            <a:endParaRPr lang="en-US" dirty="0"/>
          </a:p>
          <a:p>
            <a:pPr lvl="1"/>
            <a:r>
              <a:rPr lang="en-AU" dirty="0">
                <a:latin typeface="+mj-lt"/>
              </a:rPr>
              <a:t>Has been 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19696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pPr lvl="1"/>
            <a:r>
              <a:rPr lang="en-AU" dirty="0"/>
              <a:t>(Nov 2021) Jodi Haasz has asked ISO staff for an update on start date of FDIS ballot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898911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342022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546891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2248122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31346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2390806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90-day</a:t>
            </a:r>
            <a:r>
              <a:rPr lang="en-AU" dirty="0"/>
              <a:t> 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8905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pPr lvl="1"/>
            <a:r>
              <a:rPr lang="en-US" dirty="0"/>
              <a:t>(Nov 2021) </a:t>
            </a:r>
            <a:r>
              <a:rPr lang="en-GB" dirty="0">
                <a:latin typeface="Arial" panose="020B0604020202020204" pitchFamily="34" charset="0"/>
              </a:rPr>
              <a:t>W</a:t>
            </a:r>
            <a:r>
              <a:rPr lang="en-GB" sz="1800" dirty="0">
                <a:effectLst/>
                <a:latin typeface="Arial" panose="020B0604020202020204" pitchFamily="34" charset="0"/>
                <a:ea typeface="Times New Roman" panose="02020603050405020304" pitchFamily="18" charset="0"/>
              </a:rPr>
              <a:t>ill be formally submitted for ratification upon publication </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759266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593603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141369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Tree>
    <p:extLst>
      <p:ext uri="{BB962C8B-B14F-4D97-AF65-F5344CB8AC3E}">
        <p14:creationId xmlns:p14="http://schemas.microsoft.com/office/powerpoint/2010/main" val="5885085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6370746"/>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21</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2346088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passed on 11 Nov 2021 but a response is required</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t>
            </a:r>
            <a:r>
              <a:rPr lang="en-AU" dirty="0">
                <a:solidFill>
                  <a:schemeClr val="accent2"/>
                </a:solidFill>
              </a:rPr>
              <a:t>&amp; response required</a:t>
            </a:r>
          </a:p>
          <a:p>
            <a:pPr lvl="1"/>
            <a:r>
              <a:rPr lang="en-AU" dirty="0"/>
              <a:t>IEEE 802.3cb-2018 FDIS ballot passed on 11 Nov 2021 (N</a:t>
            </a:r>
            <a:r>
              <a:rPr lang="en-AU" dirty="0">
                <a:solidFill>
                  <a:srgbClr val="FF0000"/>
                </a:solidFill>
              </a:rPr>
              <a:t>??????</a:t>
            </a:r>
            <a:r>
              <a:rPr lang="en-AU" dirty="0"/>
              <a:t>)</a:t>
            </a:r>
          </a:p>
          <a:p>
            <a:pPr lvl="2"/>
            <a:r>
              <a:rPr lang="en-AU" dirty="0"/>
              <a:t>Passed 8/1/10</a:t>
            </a:r>
          </a:p>
          <a:p>
            <a:pPr lvl="2"/>
            <a:r>
              <a:rPr lang="en-AU" dirty="0"/>
              <a:t>China NB voted no with the usual demand that 802.3 include security</a:t>
            </a:r>
          </a:p>
          <a:p>
            <a:pPr lvl="3"/>
            <a:r>
              <a:rPr lang="en-US" dirty="0"/>
              <a:t>(Nov 2021) Comments sent to Healy &amp; Law</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graphicFrame>
        <p:nvGraphicFramePr>
          <p:cNvPr id="8" name="Object 7">
            <a:extLst>
              <a:ext uri="{FF2B5EF4-FFF2-40B4-BE49-F238E27FC236}">
                <a16:creationId xmlns:a16="http://schemas.microsoft.com/office/drawing/2014/main" id="{944A4765-5379-4C07-8395-AC9E697E2BC1}"/>
              </a:ext>
            </a:extLst>
          </p:cNvPr>
          <p:cNvGraphicFramePr>
            <a:graphicFrameLocks noChangeAspect="1"/>
          </p:cNvGraphicFramePr>
          <p:nvPr>
            <p:extLst>
              <p:ext uri="{D42A27DB-BD31-4B8C-83A1-F6EECF244321}">
                <p14:modId xmlns:p14="http://schemas.microsoft.com/office/powerpoint/2010/main" val="1708108151"/>
              </p:ext>
            </p:extLst>
          </p:nvPr>
        </p:nvGraphicFramePr>
        <p:xfrm>
          <a:off x="7543800" y="5257800"/>
          <a:ext cx="914400" cy="806450"/>
        </p:xfrm>
        <a:graphic>
          <a:graphicData uri="http://schemas.openxmlformats.org/presentationml/2006/ole">
            <mc:AlternateContent xmlns:mc="http://schemas.openxmlformats.org/markup-compatibility/2006">
              <mc:Choice xmlns:v="urn:schemas-microsoft-com:vml" Requires="v">
                <p:oleObj spid="_x0000_s25612"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7ECB3393-533A-49B7-8ED7-5C4CF5A85F40}"/>
                          </a:ext>
                        </a:extLst>
                      </p:cNvPr>
                      <p:cNvPicPr/>
                      <p:nvPr/>
                    </p:nvPicPr>
                    <p:blipFill>
                      <a:blip r:embed="rId4"/>
                      <a:stretch>
                        <a:fillRect/>
                      </a:stretch>
                    </p:blipFill>
                    <p:spPr>
                      <a:xfrm>
                        <a:off x="7543800" y="5257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(Nov 2021) Any comments will probably not be considered until Jan 2022</a:t>
            </a:r>
          </a:p>
          <a:p>
            <a:pPr lvl="2"/>
            <a:r>
              <a:rPr lang="en-AU" dirty="0"/>
              <a:t>(26 Nov 2021) Why has result not been announced?</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(Nov 2021) Any comments will probably not be considered until Jan 2022</a:t>
            </a:r>
          </a:p>
          <a:p>
            <a:pPr lvl="2"/>
            <a:r>
              <a:rPr lang="en-AU" dirty="0"/>
              <a:t>(26 Nov 2021) Why has result not been announced?</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on 8 Sep 2021 and a response has been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78958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passed on 17 Nov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IEEE 802.3cg-2019 FDIS ballot passed on 17 Nov 2021 (</a:t>
            </a:r>
            <a:r>
              <a:rPr lang="en-AU" dirty="0">
                <a:solidFill>
                  <a:srgbClr val="FF0000"/>
                </a:solidFill>
              </a:rPr>
              <a:t>N?????</a:t>
            </a:r>
            <a:r>
              <a:rPr lang="en-AU" dirty="0"/>
              <a:t>)</a:t>
            </a:r>
          </a:p>
          <a:p>
            <a:pPr lvl="2"/>
            <a:r>
              <a:rPr lang="en-AU" dirty="0"/>
              <a:t>Passed 10/1/11</a:t>
            </a:r>
          </a:p>
          <a:p>
            <a:pPr lvl="2"/>
            <a:r>
              <a:rPr lang="en-AU" dirty="0"/>
              <a:t>China NB voted no with the usual demand that 802.3 include security</a:t>
            </a:r>
          </a:p>
          <a:p>
            <a:pPr lvl="3"/>
            <a:r>
              <a:rPr lang="en-US" dirty="0"/>
              <a:t>(Nov 2021) Comments sent to Healy &amp; Law</a:t>
            </a:r>
            <a:endParaRPr lang="en-AU" dirty="0"/>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graphicFrame>
        <p:nvGraphicFramePr>
          <p:cNvPr id="2" name="Object 1">
            <a:extLst>
              <a:ext uri="{FF2B5EF4-FFF2-40B4-BE49-F238E27FC236}">
                <a16:creationId xmlns:a16="http://schemas.microsoft.com/office/drawing/2014/main" id="{2A4F4E73-D9C2-482C-A09B-70B3214879E5}"/>
              </a:ext>
            </a:extLst>
          </p:cNvPr>
          <p:cNvGraphicFramePr>
            <a:graphicFrameLocks noChangeAspect="1"/>
          </p:cNvGraphicFramePr>
          <p:nvPr>
            <p:extLst>
              <p:ext uri="{D42A27DB-BD31-4B8C-83A1-F6EECF244321}">
                <p14:modId xmlns:p14="http://schemas.microsoft.com/office/powerpoint/2010/main" val="255183371"/>
              </p:ext>
            </p:extLst>
          </p:nvPr>
        </p:nvGraphicFramePr>
        <p:xfrm>
          <a:off x="7467600" y="5037932"/>
          <a:ext cx="914400" cy="806450"/>
        </p:xfrm>
        <a:graphic>
          <a:graphicData uri="http://schemas.openxmlformats.org/presentationml/2006/ole">
            <mc:AlternateContent xmlns:mc="http://schemas.openxmlformats.org/markup-compatibility/2006">
              <mc:Choice xmlns:v="urn:schemas-microsoft-com:vml" Requires="v">
                <p:oleObj spid="_x0000_s26632"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467600" y="50379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15942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on 8 Sep 2021 and a response has been sent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pPr lvl="1"/>
            <a:r>
              <a:rPr lang="en-AU" dirty="0">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3159285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on 8 Sep 2021 and a response has been sent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pPr lvl="1"/>
            <a:r>
              <a:rPr lang="en-AU" dirty="0">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224028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on 8 Sep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and a response has been sent</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pPr lvl="1"/>
            <a:r>
              <a:rPr lang="en-AU" dirty="0">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42328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passed on </a:t>
            </a:r>
            <a:r>
              <a:rPr lang="en-AU" dirty="0">
                <a:solidFill>
                  <a:schemeClr val="accent2"/>
                </a:solidFill>
              </a:rPr>
              <a:t>17 Nov 2021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3ca-2020</a:t>
            </a:r>
            <a:r>
              <a:rPr lang="en-AU" dirty="0"/>
              <a:t> FDIS ballot passed on 17 Nov 2021 (</a:t>
            </a:r>
            <a:r>
              <a:rPr lang="en-AU" dirty="0">
                <a:solidFill>
                  <a:srgbClr val="FF0000"/>
                </a:solidFill>
              </a:rPr>
              <a:t>N1????</a:t>
            </a:r>
            <a:r>
              <a:rPr lang="en-AU" dirty="0"/>
              <a:t>)</a:t>
            </a:r>
          </a:p>
          <a:p>
            <a:pPr lvl="2"/>
            <a:r>
              <a:rPr lang="en-AU" dirty="0"/>
              <a:t>Passed 9/1/9</a:t>
            </a:r>
          </a:p>
          <a:p>
            <a:pPr lvl="2"/>
            <a:r>
              <a:rPr lang="en-AU" dirty="0"/>
              <a:t>China NB voted no with the usual demand that 802.3 include security</a:t>
            </a:r>
          </a:p>
          <a:p>
            <a:pPr lvl="3"/>
            <a:r>
              <a:rPr lang="en-US" dirty="0"/>
              <a:t>(Nov 2021) Comments sent to Healy &amp; Law</a:t>
            </a:r>
            <a:endParaRPr lang="en-AU" dirty="0"/>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graphicFrame>
        <p:nvGraphicFramePr>
          <p:cNvPr id="2" name="Object 1">
            <a:extLst>
              <a:ext uri="{FF2B5EF4-FFF2-40B4-BE49-F238E27FC236}">
                <a16:creationId xmlns:a16="http://schemas.microsoft.com/office/drawing/2014/main" id="{40E0EEDD-B7BE-49DA-9BF4-784E08C0845B}"/>
              </a:ext>
            </a:extLst>
          </p:cNvPr>
          <p:cNvGraphicFramePr>
            <a:graphicFrameLocks noChangeAspect="1"/>
          </p:cNvGraphicFramePr>
          <p:nvPr>
            <p:extLst>
              <p:ext uri="{D42A27DB-BD31-4B8C-83A1-F6EECF244321}">
                <p14:modId xmlns:p14="http://schemas.microsoft.com/office/powerpoint/2010/main" val="2457956204"/>
              </p:ext>
            </p:extLst>
          </p:nvPr>
        </p:nvGraphicFramePr>
        <p:xfrm>
          <a:off x="7388610" y="4648200"/>
          <a:ext cx="914400" cy="806450"/>
        </p:xfrm>
        <a:graphic>
          <a:graphicData uri="http://schemas.openxmlformats.org/presentationml/2006/ole">
            <mc:AlternateContent xmlns:mc="http://schemas.openxmlformats.org/markup-compatibility/2006">
              <mc:Choice xmlns:v="urn:schemas-microsoft-com:vml" Requires="v">
                <p:oleObj spid="_x0000_s27655"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38861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2595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on 8 Sep 2021 and a response has been sent</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and a response has been sent</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914299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507657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592050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a response has been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41998838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and a response has been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12548732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on 9 Oct 2021 and a response has been sent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and a response has been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(Nov 2021) 802.2 WG &amp; 802 EC approved </a:t>
            </a:r>
            <a:r>
              <a:rPr lang="en-AU" dirty="0">
                <a:hlinkClick r:id="rId2"/>
              </a:rPr>
              <a:t>multi-ballot response</a:t>
            </a:r>
            <a:r>
              <a:rPr lang="en-AU" dirty="0"/>
              <a:t> (N</a:t>
            </a:r>
            <a:r>
              <a:rPr lang="en-AU" dirty="0">
                <a:solidFill>
                  <a:srgbClr val="FF0000"/>
                </a:solidFill>
              </a:rPr>
              <a:t>?????</a:t>
            </a:r>
            <a:r>
              <a:rPr lang="en-AU" dirty="0"/>
              <a: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5340854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85718691"/>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FF0000"/>
                          </a:solidFill>
                          <a:latin typeface="+mj-lt"/>
                        </a:rPr>
                        <a:t>Blocked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mn-cs"/>
                        </a:rPr>
                        <a:t>Blocked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3416955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2038302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and responses have been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2"/>
            <a:r>
              <a:rPr lang="en-AU" dirty="0"/>
              <a:t>A response was sent – see following pages</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29"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has been sent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3"/>
              </a:rPr>
              <a:t>11-21-1400-05</a:t>
            </a:r>
            <a:r>
              <a:rPr lang="en-AU" dirty="0"/>
              <a:t>) to ISO based on content that had been developed by IEEE 802</a:t>
            </a:r>
          </a:p>
          <a:p>
            <a:pPr lvl="3"/>
            <a:r>
              <a:rPr lang="en-AU" dirty="0"/>
              <a:t>The response is not yet available but was sent on 8 Nov 2021</a:t>
            </a:r>
          </a:p>
          <a:p>
            <a:pPr lvl="2"/>
            <a:r>
              <a:rPr lang="en-AU" dirty="0"/>
              <a:t>IEEE 802 respond to the China NB technical comments to SC6 (see </a:t>
            </a:r>
            <a:r>
              <a:rPr lang="en-AU" dirty="0">
                <a:hlinkClick r:id="rId4"/>
              </a:rPr>
              <a:t>11-21-1400-08</a:t>
            </a:r>
            <a:r>
              <a:rPr lang="en-AU" dirty="0"/>
              <a:t>)</a:t>
            </a:r>
          </a:p>
          <a:p>
            <a:pPr lvl="3"/>
            <a:r>
              <a:rPr lang="en-AU" dirty="0"/>
              <a:t>IEEE 802 EC approval occurred on 5 Nov 2021</a:t>
            </a:r>
          </a:p>
          <a:p>
            <a:pPr lvl="3"/>
            <a:r>
              <a:rPr lang="en-AU" dirty="0"/>
              <a:t>IEEE SA staff finally sent the embedded version on 8 Nov 2021</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graphicFrame>
        <p:nvGraphicFramePr>
          <p:cNvPr id="6" name="Object 5">
            <a:extLst>
              <a:ext uri="{FF2B5EF4-FFF2-40B4-BE49-F238E27FC236}">
                <a16:creationId xmlns:a16="http://schemas.microsoft.com/office/drawing/2014/main" id="{E341108F-F031-4548-9D35-6E8D25E95891}"/>
              </a:ext>
            </a:extLst>
          </p:cNvPr>
          <p:cNvGraphicFramePr>
            <a:graphicFrameLocks noChangeAspect="1"/>
          </p:cNvGraphicFramePr>
          <p:nvPr>
            <p:extLst>
              <p:ext uri="{D42A27DB-BD31-4B8C-83A1-F6EECF244321}">
                <p14:modId xmlns:p14="http://schemas.microsoft.com/office/powerpoint/2010/main" val="1199301112"/>
              </p:ext>
            </p:extLst>
          </p:nvPr>
        </p:nvGraphicFramePr>
        <p:xfrm>
          <a:off x="6324600" y="3635375"/>
          <a:ext cx="914400" cy="806450"/>
        </p:xfrm>
        <a:graphic>
          <a:graphicData uri="http://schemas.openxmlformats.org/presentationml/2006/ole">
            <mc:AlternateContent xmlns:mc="http://schemas.openxmlformats.org/markup-compatibility/2006">
              <mc:Choice xmlns:v="urn:schemas-microsoft-com:vml" Requires="v">
                <p:oleObj spid="_x0000_s24596" name="Acrobat Document" showAsIcon="1" r:id="rId5" imgW="914597" imgH="806311" progId="Acrobat.Document.DC">
                  <p:embed/>
                </p:oleObj>
              </mc:Choice>
              <mc:Fallback>
                <p:oleObj name="Acrobat Document" showAsIcon="1" r:id="rId5" imgW="914597" imgH="806311" progId="Acrobat.Document.DC">
                  <p:embed/>
                  <p:pic>
                    <p:nvPicPr>
                      <p:cNvPr id="0" name=""/>
                      <p:cNvPicPr/>
                      <p:nvPr/>
                    </p:nvPicPr>
                    <p:blipFill>
                      <a:blip r:embed="rId6"/>
                      <a:stretch>
                        <a:fillRect/>
                      </a:stretch>
                    </p:blipFill>
                    <p:spPr>
                      <a:xfrm>
                        <a:off x="6324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85050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pPr lvl="2"/>
            <a:r>
              <a:rPr lang="en-AU" dirty="0"/>
              <a:t>The failure means the process will need to restart – after the IPR is sorted out</a:t>
            </a:r>
          </a:p>
          <a:p>
            <a:r>
              <a:rPr lang="en-AU" dirty="0"/>
              <a:t>FDIS ballot: </a:t>
            </a:r>
            <a:r>
              <a:rPr lang="en-AU" dirty="0">
                <a:solidFill>
                  <a:schemeClr val="accent2"/>
                </a:solidFill>
              </a:rPr>
              <a:t>blocked</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F0000"/>
                </a:solidFill>
              </a:rPr>
              <a:t>blocked</a:t>
            </a:r>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run into the same IPR issue as 802.11ay (and 802.11ax) because there are explicit negative </a:t>
            </a:r>
            <a:r>
              <a:rPr lang="en-AU" dirty="0" err="1"/>
              <a:t>LoAs</a:t>
            </a:r>
            <a:r>
              <a:rPr lang="en-AU" dirty="0"/>
              <a:t> associated with 802.11ba – and so it will not be progressed at this time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(Nov 2021) </a:t>
            </a:r>
            <a:r>
              <a:rPr lang="en-GB" sz="1800" dirty="0">
                <a:effectLst/>
                <a:latin typeface="Arial" panose="020B0604020202020204" pitchFamily="34" charset="0"/>
                <a:ea typeface="Times New Roman" panose="02020603050405020304" pitchFamily="18" charset="0"/>
              </a:rPr>
              <a:t>Peter Yee will check with the IEEE 802.15 leadership to see if they have anything they would like to submit.</a:t>
            </a:r>
            <a:endParaRPr lang="en-AU" sz="1800" dirty="0">
              <a:effectLst/>
              <a:latin typeface="Times New Roman" panose="02020603050405020304" pitchFamily="18" charset="0"/>
              <a:ea typeface="Times New Roman" panose="02020603050405020304" pitchFamily="18" charset="0"/>
            </a:endParaRPr>
          </a:p>
          <a:p>
            <a:pPr lvl="1"/>
            <a:endParaRPr lang="en-AU" dirty="0"/>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4239839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8068247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142137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p>
          <a:p>
            <a:pPr lvl="2"/>
            <a:r>
              <a:rPr lang="nb-NO" dirty="0">
                <a:latin typeface="+mj-lt"/>
              </a:rPr>
              <a:t>(Nov 2021) </a:t>
            </a:r>
            <a:r>
              <a:rPr lang="en-AU" dirty="0">
                <a:latin typeface="+mj-lt"/>
              </a:rPr>
              <a:t>Steve Shellhammer (Qualcomm, IEEE 802.19 WG chair) will check with Ben Rolfe (IEEE 802.19.3 TG chair) to consider that move</a:t>
            </a:r>
          </a:p>
          <a:p>
            <a:pPr lvl="2"/>
            <a:r>
              <a:rPr lang="en-AU" dirty="0">
                <a:latin typeface="+mj-lt"/>
              </a:rPr>
              <a:t>(Nov 2021) Jodi, can a recommended practice be pushed through the PSDO process</a:t>
            </a: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483321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228675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01502138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3551014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A liaison was sent in response to the HK NB submission related to 802.11ax/be</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The 802.11 WG and 802 EC subsequently approved a response</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(WG1 N297 and N17619)</a:t>
            </a:r>
          </a:p>
          <a:p>
            <a:pPr lvl="1"/>
            <a:r>
              <a:rPr lang="en-AU" dirty="0"/>
              <a:t>The response will be discussed at the SC6/WG1 meeting in Feb 2022</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53" name="Acrobat Document" showAsIcon="1" r:id="rId4" imgW="914597" imgH="806311" progId="AcroExch.Document.DC">
                  <p:embed/>
                </p:oleObj>
              </mc:Choice>
              <mc:Fallback>
                <p:oleObj name="Acrobat Document" showAsIcon="1" r:id="rId4"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5"/>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has been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Comments so far</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was discussing but concluded </a:t>
            </a:r>
            <a:r>
              <a:rPr lang="en-GB" dirty="0">
                <a:latin typeface="Arial" panose="020B0604020202020204" pitchFamily="34" charset="0"/>
              </a:rPr>
              <a:t>it </a:t>
            </a:r>
            <a:r>
              <a:rPr lang="en-GB" sz="1800" dirty="0">
                <a:effectLst/>
                <a:latin typeface="Arial" panose="020B0604020202020204" pitchFamily="34" charset="0"/>
                <a:ea typeface="Times New Roman" panose="02020603050405020304" pitchFamily="18" charset="0"/>
              </a:rPr>
              <a:t>seems to have an accurate view of what IEEE 802.1 TSN brings to the table</a:t>
            </a:r>
            <a:endParaRPr lang="en-AU" sz="1800" dirty="0">
              <a:effectLst/>
              <a:latin typeface="Times New Roman" panose="02020603050405020304" pitchFamily="18" charset="0"/>
              <a:ea typeface="Times New Roman" panose="02020603050405020304" pitchFamily="18" charset="0"/>
            </a:endParaRPr>
          </a:p>
          <a:p>
            <a:pPr lvl="1"/>
            <a:endParaRPr lang="en-US"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2466511441"/>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77"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solidFill>
                  <a:srgbClr val="FF0000"/>
                </a:solidFill>
              </a:rPr>
              <a:t>x</a:t>
            </a:r>
            <a:r>
              <a:rPr lang="en-US" dirty="0"/>
              <a:t> January 2022</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a:t>
            </a:r>
            <a:r>
              <a:rPr lang="en-US" sz="1600" b="1" dirty="0">
                <a:solidFill>
                  <a:srgbClr val="FF0000"/>
                </a:solidFill>
                <a:latin typeface="+mj-lt"/>
              </a:rPr>
              <a:t>x</a:t>
            </a:r>
            <a:r>
              <a:rPr lang="en-US" sz="1600" b="1" dirty="0">
                <a:latin typeface="+mj-lt"/>
              </a:rPr>
              <a:t> Jan 2022</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kumimoji="0" lang="en-AU" sz="1600" i="0" u="none" strike="noStrike" cap="none" normalizeH="0" baseline="0" dirty="0">
                <a:ln>
                  <a:noFill/>
                </a:ln>
                <a:solidFill>
                  <a:srgbClr val="FF0000"/>
                </a:solidFill>
                <a:effectLst/>
                <a:latin typeface="+mj-lt"/>
              </a:rPr>
              <a:t>&lt;tbd&gt;</a:t>
            </a: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A54C8-39AB-4E85-A4AF-9E2CCBDFCEA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8D51EED8-68C4-4B4A-8C4B-F850FB10D908}"/>
              </a:ext>
            </a:extLst>
          </p:cNvPr>
          <p:cNvSpPr>
            <a:spLocks noGrp="1"/>
          </p:cNvSpPr>
          <p:nvPr>
            <p:ph idx="1"/>
          </p:nvPr>
        </p:nvSpPr>
        <p:spPr/>
        <p:txBody>
          <a:bodyPr/>
          <a:lstStyle/>
          <a:p>
            <a:pPr lvl="1"/>
            <a:r>
              <a:rPr lang="en-AU" dirty="0"/>
              <a:t>(Nov 2021) A request was sent to 802.11 WG and IEEE 802 EC for comments</a:t>
            </a:r>
          </a:p>
          <a:p>
            <a:pPr lvl="1"/>
            <a:endParaRPr lang="en-AU" dirty="0"/>
          </a:p>
          <a:p>
            <a:pPr lvl="1"/>
            <a:endParaRPr lang="en-AU" dirty="0"/>
          </a:p>
        </p:txBody>
      </p:sp>
      <p:sp>
        <p:nvSpPr>
          <p:cNvPr id="4" name="Footer Placeholder 3">
            <a:extLst>
              <a:ext uri="{FF2B5EF4-FFF2-40B4-BE49-F238E27FC236}">
                <a16:creationId xmlns:a16="http://schemas.microsoft.com/office/drawing/2014/main" id="{B437DE92-8B32-4D36-918F-17E66729A28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4D0CF8-08C5-4EC3-B3FF-2373378BD58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80214238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Wearable Robot Area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401"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243204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22850212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9312439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a:t>Christy </a:t>
            </a:r>
            <a:r>
              <a:rPr lang="en-AU" dirty="0"/>
              <a:t>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5941415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7995756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23356313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99</a:t>
            </a:fld>
            <a:endParaRPr lang="en-US"/>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18686</Words>
  <Application>Microsoft Office PowerPoint</Application>
  <PresentationFormat>On-screen Show (4:3)</PresentationFormat>
  <Paragraphs>2878</Paragraphs>
  <Slides>181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181</vt:i4>
      </vt:variant>
    </vt:vector>
  </HeadingPairs>
  <TitlesOfParts>
    <vt:vector size="189" baseType="lpstr">
      <vt:lpstr>Arial</vt:lpstr>
      <vt:lpstr>Calibri</vt:lpstr>
      <vt:lpstr>Times New Roman</vt:lpstr>
      <vt:lpstr>802-11-Submission</vt:lpstr>
      <vt:lpstr>Acrobat Document</vt:lpstr>
      <vt:lpstr>Document</vt:lpstr>
      <vt:lpstr>Adobe Acrobat Document</vt:lpstr>
      <vt:lpstr>Packager Shell Object</vt:lpstr>
      <vt:lpstr>IEEE 802 JTC1 Standing Committee January 2022 agenda virtually</vt:lpstr>
      <vt:lpstr>This document will be used to provide information for any IEEE 802 JTC1 SC meetings in Jan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on x January 2022</vt:lpstr>
      <vt:lpstr>The IEEE 802 JTC1 SC regular meeting has a high-level list of agenda items to be considered</vt:lpstr>
      <vt:lpstr>The IEEE 802 JTC1 SC will consider approving its agenda</vt:lpstr>
      <vt:lpstr>The IEEE 802 JTC1 SC will consider approval of the minutes of its Nov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76 standards through the PSDO adoption process, with 39 in-process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802.1 WG has sent 38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A couple of IEEE 802.1 standards are up for systematic review</vt:lpstr>
      <vt:lpstr>IEEE 802.1Qcc FDIS ballot passed on 8 Sep 2021 and a response has been sent</vt:lpstr>
      <vt:lpstr>IEEE 802.1AS-Rev FDIS ballot passed on 16 Sep 2021 and a response has been sent</vt:lpstr>
      <vt:lpstr>IEEE 802.1Q-REV was liaised for information in Sep 2021</vt:lpstr>
      <vt:lpstr>IEEE 802.1X-2020 FDIS ballot passed on 17 Nov 2021 with a response required</vt:lpstr>
      <vt:lpstr>IEEE 802.1CMde FDIS ballot passed on 8 Sep 2021 and a response has been sent</vt:lpstr>
      <vt:lpstr>IEEE 802.1CS is waiting for start of FDIS ballot</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passed on 11 Nov 2021 but a response is required</vt:lpstr>
      <vt:lpstr>IEEE 802.3bt-2018 FDIS ballot closes on 11 Nov 2021</vt:lpstr>
      <vt:lpstr>IEEE 802.3cd-2018 FDIS ballot closes on 11 Nov 2021</vt:lpstr>
      <vt:lpstr>IEEE 802.3cn-2019 FDIS ballot passed on 8 Sep 2021 and a response has been sent</vt:lpstr>
      <vt:lpstr>IEEE 802.3cg-2019 FDIS ballot passed on 17 Nov 2021 with a response required</vt:lpstr>
      <vt:lpstr>IEEE 802.3cq-2020 FDIS ballot passed on 8 Sep 2021 and a response has been sent</vt:lpstr>
      <vt:lpstr>IEEE 802.3cm-2020 FDIS ballot passed on 8 Sep 2021 and a response has been sent</vt:lpstr>
      <vt:lpstr>IEEE 802.3ch-2020 FDIS ballot passed on 8 Sep 2021 and a response has been sent</vt:lpstr>
      <vt:lpstr>IEEE 802.3ca-2020 FDIS ballot passed on 17 Nov 2021 with a response required</vt:lpstr>
      <vt:lpstr>IEEE 802.3.2-2019 FDIS ballot passed on 8 Sep 2021 and a response has been sent</vt:lpstr>
      <vt:lpstr>IEEE 802.3cr is waiting for FDIS ballot to start</vt:lpstr>
      <vt:lpstr>IEEE 802.3cu is waiting for FDIS ballot to start</vt:lpstr>
      <vt:lpstr>IEEE 802.3ct 60-day ballot passed on 9 Oct 2021 and a response has been sent</vt:lpstr>
      <vt:lpstr>IEEE 802.3cv 60-day ballot passed on 9 Oct 2021 and a response has been sent</vt:lpstr>
      <vt:lpstr>IEEE 802.3cp 60-day ballot passed on 9 Oct 2021 and a response has been sent</vt:lpstr>
      <vt:lpstr>IEEE 802.11 has 9 standards in the pipeline for adoption under the PSDO</vt:lpstr>
      <vt:lpstr>IEEE 802.11 WG has a number of regular participants in IEEE 802 JTC1 SC activities</vt:lpstr>
      <vt:lpstr>IEEE 802.11ax 60-day pre-ballot passed and responses have been sent</vt:lpstr>
      <vt:lpstr>Responses has been sent in relation the the 60-day ballot on IEEE 802.11ax</vt:lpstr>
      <vt:lpstr>IEEE 802.11ay 60-day ballot failed on 9 Oct 2021 and the process will need to restart</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SC6/WG1 are planning an interim meeting in Feb 2022</vt:lpstr>
      <vt:lpstr>A liaison was sent in response to the HK NB submission related to 802.11ax/be</vt:lpstr>
      <vt:lpstr>A PWI on Industrial Wireless Network has been  proposed in SC6/WG1</vt:lpstr>
      <vt:lpstr>It is proposed that the SC coordinate a response to SC6 on the PWI on Industrial Wireless Network </vt:lpstr>
      <vt:lpstr>A PWI on Wearable Robot Area Network was proposed in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2021-11-26T02:51:00Z</dcterms:modified>
</cp:coreProperties>
</file>