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13"/>
  </p:notesMasterIdLst>
  <p:sldIdLst>
    <p:sldId id="256" r:id="rId3"/>
    <p:sldId id="257" r:id="rId4"/>
    <p:sldId id="259" r:id="rId5"/>
    <p:sldId id="275" r:id="rId6"/>
    <p:sldId id="267" r:id="rId7"/>
    <p:sldId id="268" r:id="rId8"/>
    <p:sldId id="269" r:id="rId9"/>
    <p:sldId id="277" r:id="rId10"/>
    <p:sldId id="276" r:id="rId11"/>
    <p:sldId id="273" r:id="rId12"/>
  </p:sldIdLst>
  <p:sldSz cx="12192000" cy="6858000"/>
  <p:notesSz cx="6934200" cy="92805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E64769-A24D-4D0B-8AFB-ADE5BC54D3A1}">
  <a:tblStyle styleId="{91E64769-A24D-4D0B-8AFB-ADE5BC54D3A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0" d="100"/>
          <a:sy n="100"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520" y="764280"/>
            <a:ext cx="6704640" cy="37713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240" y="4777560"/>
            <a:ext cx="6217560" cy="45259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txBox="1">
            <a:spLocks noGrp="1"/>
          </p:cNvSpPr>
          <p:nvPr>
            <p:ph type="hdr" idx="3"/>
          </p:nvPr>
        </p:nvSpPr>
        <p:spPr>
          <a:xfrm>
            <a:off x="0" y="0"/>
            <a:ext cx="3372840" cy="5025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9200" y="0"/>
            <a:ext cx="3372840" cy="50256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480"/>
            <a:ext cx="3372840" cy="50256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9200" y="9555480"/>
            <a:ext cx="3372840" cy="50256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127" name="Google Shape;127;p1: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128" name="Google Shape;128;p1: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129" name="Google Shape;129;p1: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130" name="Google Shape;130;p1:notes"/>
          <p:cNvSpPr/>
          <p:nvPr/>
        </p:nvSpPr>
        <p:spPr>
          <a:xfrm>
            <a:off x="1154160" y="701640"/>
            <a:ext cx="4625640" cy="346824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132" name="Google Shape;132;p1: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8: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447" name="Google Shape;447;p18: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448" name="Google Shape;448;p18: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449" name="Google Shape;449;p18: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450" name="Google Shape;450;p18: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p18: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143" name="Google Shape;143;p2: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2: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145" name="Google Shape;145;p2: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46" name="Google Shape;146;p2:notes"/>
          <p:cNvSpPr/>
          <p:nvPr/>
        </p:nvSpPr>
        <p:spPr>
          <a:xfrm>
            <a:off x="1154160" y="701640"/>
            <a:ext cx="4625640" cy="346824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
        <p:nvSpPr>
          <p:cNvPr id="148" name="Google Shape;148;p2:notes"/>
          <p:cNvSpPr>
            <a:spLocks noGrp="1" noRot="1" noChangeAspect="1"/>
          </p:cNvSpPr>
          <p:nvPr>
            <p:ph type="sldImg" idx="2"/>
          </p:nvPr>
        </p:nvSpPr>
        <p:spPr>
          <a:xfrm>
            <a:off x="533400" y="763588"/>
            <a:ext cx="6704013" cy="3771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p:nvPr/>
        </p:nvSpPr>
        <p:spPr>
          <a:xfrm>
            <a:off x="5640480" y="96840"/>
            <a:ext cx="63930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169" name="Google Shape;169;p4:notes"/>
          <p:cNvSpPr txBox="1"/>
          <p:nvPr/>
        </p:nvSpPr>
        <p:spPr>
          <a:xfrm>
            <a:off x="654120" y="96840"/>
            <a:ext cx="82500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170" name="Google Shape;170;p4:notes"/>
          <p:cNvSpPr txBox="1"/>
          <p:nvPr/>
        </p:nvSpPr>
        <p:spPr>
          <a:xfrm>
            <a:off x="5357880" y="8985240"/>
            <a:ext cx="921900" cy="180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171" name="Google Shape;171;p4:notes"/>
          <p:cNvSpPr txBox="1"/>
          <p:nvPr/>
        </p:nvSpPr>
        <p:spPr>
          <a:xfrm>
            <a:off x="3222720" y="8985240"/>
            <a:ext cx="510900" cy="3633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72" name="Google Shape;172;p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4:notes"/>
          <p:cNvSpPr txBox="1">
            <a:spLocks noGrp="1"/>
          </p:cNvSpPr>
          <p:nvPr>
            <p:ph type="body" idx="1"/>
          </p:nvPr>
        </p:nvSpPr>
        <p:spPr>
          <a:xfrm>
            <a:off x="923760" y="4408560"/>
            <a:ext cx="5086200" cy="426990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1: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283" name="Google Shape;283;p11: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284" name="Google Shape;284;p11: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285" name="Google Shape;285;p11: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sz="1200" b="0" i="0" u="none" strike="noStrike" cap="none">
              <a:solidFill>
                <a:srgbClr val="000000"/>
              </a:solidFill>
              <a:latin typeface="Times New Roman"/>
              <a:ea typeface="Times New Roman"/>
              <a:cs typeface="Times New Roman"/>
              <a:sym typeface="Times New Roman"/>
            </a:endParaRPr>
          </a:p>
        </p:txBody>
      </p:sp>
      <p:sp>
        <p:nvSpPr>
          <p:cNvPr id="286" name="Google Shape;286;p11: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11: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248144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26" name="Google Shape;326;p12: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27" name="Google Shape;327;p12: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28" name="Google Shape;328;p12: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sp>
        <p:nvSpPr>
          <p:cNvPr id="329" name="Google Shape;329;p12: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2: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dirty="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64" name="Google Shape;364;p13: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65" name="Google Shape;365;p13: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66" name="Google Shape;366;p13: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367" name="Google Shape;367;p13: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13: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77" name="Google Shape;377;p14: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78" name="Google Shape;378;p14: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79" name="Google Shape;379;p14: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sp>
        <p:nvSpPr>
          <p:cNvPr id="380" name="Google Shape;380;p1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14: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77" name="Google Shape;377;p14: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78" name="Google Shape;378;p14: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79" name="Google Shape;379;p14: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380" name="Google Shape;380;p1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14: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166961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p:nvPr/>
        </p:nvSpPr>
        <p:spPr>
          <a:xfrm>
            <a:off x="5640480" y="96840"/>
            <a:ext cx="639360" cy="2106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doc.: IEEE 802.11-yy/xxxxr0</a:t>
            </a:r>
            <a:endParaRPr sz="1400" b="0" i="0" u="none" strike="noStrike" cap="none">
              <a:solidFill>
                <a:srgbClr val="000000"/>
              </a:solidFill>
              <a:latin typeface="Times New Roman"/>
              <a:ea typeface="Times New Roman"/>
              <a:cs typeface="Times New Roman"/>
              <a:sym typeface="Times New Roman"/>
            </a:endParaRPr>
          </a:p>
        </p:txBody>
      </p:sp>
      <p:sp>
        <p:nvSpPr>
          <p:cNvPr id="377" name="Google Shape;377;p14:notes"/>
          <p:cNvSpPr txBox="1"/>
          <p:nvPr/>
        </p:nvSpPr>
        <p:spPr>
          <a:xfrm>
            <a:off x="654120" y="96840"/>
            <a:ext cx="825120" cy="2106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Times New Roman"/>
                <a:ea typeface="Times New Roman"/>
                <a:cs typeface="Times New Roman"/>
                <a:sym typeface="Times New Roman"/>
              </a:rPr>
              <a:t>Month Year</a:t>
            </a:r>
            <a:endParaRPr sz="1400" b="0" i="0" u="none" strike="noStrike" cap="none">
              <a:solidFill>
                <a:srgbClr val="000000"/>
              </a:solidFill>
              <a:latin typeface="Times New Roman"/>
              <a:ea typeface="Times New Roman"/>
              <a:cs typeface="Times New Roman"/>
              <a:sym typeface="Times New Roman"/>
            </a:endParaRPr>
          </a:p>
        </p:txBody>
      </p:sp>
      <p:sp>
        <p:nvSpPr>
          <p:cNvPr id="378" name="Google Shape;378;p14:notes"/>
          <p:cNvSpPr txBox="1"/>
          <p:nvPr/>
        </p:nvSpPr>
        <p:spPr>
          <a:xfrm>
            <a:off x="5357880" y="8985240"/>
            <a:ext cx="92196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John Doe, Some Company</a:t>
            </a:r>
            <a:endParaRPr sz="1200" b="0" i="0" u="none" strike="noStrike" cap="none">
              <a:solidFill>
                <a:srgbClr val="000000"/>
              </a:solidFill>
              <a:latin typeface="Times New Roman"/>
              <a:ea typeface="Times New Roman"/>
              <a:cs typeface="Times New Roman"/>
              <a:sym typeface="Times New Roman"/>
            </a:endParaRPr>
          </a:p>
        </p:txBody>
      </p:sp>
      <p:sp>
        <p:nvSpPr>
          <p:cNvPr id="379" name="Google Shape;379;p14:notes"/>
          <p:cNvSpPr txBox="1"/>
          <p:nvPr/>
        </p:nvSpPr>
        <p:spPr>
          <a:xfrm>
            <a:off x="3222720" y="8985240"/>
            <a:ext cx="510840" cy="36324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Page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380" name="Google Shape;380;p14:notes"/>
          <p:cNvSpPr>
            <a:spLocks noGrp="1" noRot="1" noChangeAspect="1"/>
          </p:cNvSpPr>
          <p:nvPr>
            <p:ph type="sldImg" idx="2"/>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1" name="Google Shape;381;p14:notes"/>
          <p:cNvSpPr txBox="1">
            <a:spLocks noGrp="1"/>
          </p:cNvSpPr>
          <p:nvPr>
            <p:ph type="body" idx="1"/>
          </p:nvPr>
        </p:nvSpPr>
        <p:spPr>
          <a:xfrm>
            <a:off x="923760" y="4408560"/>
            <a:ext cx="5086080" cy="4269960"/>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0"/>
              </a:spcBef>
              <a:spcAft>
                <a:spcPts val="0"/>
              </a:spcAft>
              <a:buSzPts val="1400"/>
              <a:buNone/>
            </a:pPr>
            <a:endParaRPr sz="2000" b="0" strike="noStrike">
              <a:latin typeface="Arial"/>
              <a:ea typeface="Arial"/>
              <a:cs typeface="Arial"/>
              <a:sym typeface="Arial"/>
            </a:endParaRPr>
          </a:p>
        </p:txBody>
      </p:sp>
    </p:spTree>
    <p:extLst>
      <p:ext uri="{BB962C8B-B14F-4D97-AF65-F5344CB8AC3E}">
        <p14:creationId xmlns:p14="http://schemas.microsoft.com/office/powerpoint/2010/main" val="4401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914400" y="1981080"/>
            <a:ext cx="10360800" cy="411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914400" y="198108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body" idx="2"/>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body" idx="4"/>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3"/>
          <p:cNvSpPr txBox="1">
            <a:spLocks noGrp="1"/>
          </p:cNvSpPr>
          <p:nvPr>
            <p:ph type="body" idx="1"/>
          </p:nvPr>
        </p:nvSpPr>
        <p:spPr>
          <a:xfrm>
            <a:off x="9144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body" idx="2"/>
          </p:nvPr>
        </p:nvSpPr>
        <p:spPr>
          <a:xfrm>
            <a:off x="44172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body" idx="3"/>
          </p:nvPr>
        </p:nvSpPr>
        <p:spPr>
          <a:xfrm>
            <a:off x="792036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body" idx="4"/>
          </p:nvPr>
        </p:nvSpPr>
        <p:spPr>
          <a:xfrm>
            <a:off x="9144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body" idx="5"/>
          </p:nvPr>
        </p:nvSpPr>
        <p:spPr>
          <a:xfrm>
            <a:off x="44172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6" name="Google Shape;66;p13"/>
          <p:cNvSpPr txBox="1">
            <a:spLocks noGrp="1"/>
          </p:cNvSpPr>
          <p:nvPr>
            <p:ph type="body" idx="6"/>
          </p:nvPr>
        </p:nvSpPr>
        <p:spPr>
          <a:xfrm>
            <a:off x="792036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subTitle" idx="1"/>
          </p:nvPr>
        </p:nvSpPr>
        <p:spPr>
          <a:xfrm>
            <a:off x="914400" y="1981080"/>
            <a:ext cx="10360800" cy="4113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body" idx="1"/>
          </p:nvPr>
        </p:nvSpPr>
        <p:spPr>
          <a:xfrm>
            <a:off x="914400" y="1981080"/>
            <a:ext cx="1036080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7" name="Google Shape;87;p18"/>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0"/>
        <p:cNvGrpSpPr/>
        <p:nvPr/>
      </p:nvGrpSpPr>
      <p:grpSpPr>
        <a:xfrm>
          <a:off x="0" y="0"/>
          <a:ext cx="0" cy="0"/>
          <a:chOff x="0" y="0"/>
          <a:chExt cx="0" cy="0"/>
        </a:xfrm>
      </p:grpSpPr>
      <p:sp>
        <p:nvSpPr>
          <p:cNvPr id="91" name="Google Shape;91;p20"/>
          <p:cNvSpPr txBox="1">
            <a:spLocks noGrp="1"/>
          </p:cNvSpPr>
          <p:nvPr>
            <p:ph type="subTitle" idx="1"/>
          </p:nvPr>
        </p:nvSpPr>
        <p:spPr>
          <a:xfrm>
            <a:off x="914400" y="685800"/>
            <a:ext cx="10360800" cy="493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1"/>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5" name="Google Shape;95;p21"/>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6" name="Google Shape;96;p21"/>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2"/>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0" name="Google Shape;100;p22"/>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1" name="Google Shape;101;p22"/>
          <p:cNvSpPr txBox="1">
            <a:spLocks noGrp="1"/>
          </p:cNvSpPr>
          <p:nvPr>
            <p:ph type="body" idx="3"/>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3"/>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5" name="Google Shape;105;p23"/>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6" name="Google Shape;106;p23"/>
          <p:cNvSpPr txBox="1">
            <a:spLocks noGrp="1"/>
          </p:cNvSpPr>
          <p:nvPr>
            <p:ph type="body" idx="3"/>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4"/>
          <p:cNvSpPr txBox="1">
            <a:spLocks noGrp="1"/>
          </p:cNvSpPr>
          <p:nvPr>
            <p:ph type="body" idx="1"/>
          </p:nvPr>
        </p:nvSpPr>
        <p:spPr>
          <a:xfrm>
            <a:off x="914400" y="198108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24"/>
          <p:cNvSpPr txBox="1">
            <a:spLocks noGrp="1"/>
          </p:cNvSpPr>
          <p:nvPr>
            <p:ph type="body" idx="2"/>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1"/>
        <p:cNvGrpSpPr/>
        <p:nvPr/>
      </p:nvGrpSpPr>
      <p:grpSpPr>
        <a:xfrm>
          <a:off x="0" y="0"/>
          <a:ext cx="0" cy="0"/>
          <a:chOff x="0" y="0"/>
          <a:chExt cx="0" cy="0"/>
        </a:xfrm>
      </p:grpSpPr>
      <p:sp>
        <p:nvSpPr>
          <p:cNvPr id="112" name="Google Shape;112;p25"/>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5"/>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4" name="Google Shape;114;p25"/>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25"/>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6" name="Google Shape;116;p25"/>
          <p:cNvSpPr txBox="1">
            <a:spLocks noGrp="1"/>
          </p:cNvSpPr>
          <p:nvPr>
            <p:ph type="body" idx="4"/>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6"/>
          <p:cNvSpPr txBox="1">
            <a:spLocks noGrp="1"/>
          </p:cNvSpPr>
          <p:nvPr>
            <p:ph type="body" idx="1"/>
          </p:nvPr>
        </p:nvSpPr>
        <p:spPr>
          <a:xfrm>
            <a:off x="9144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body" idx="2"/>
          </p:nvPr>
        </p:nvSpPr>
        <p:spPr>
          <a:xfrm>
            <a:off x="441720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1" name="Google Shape;121;p26"/>
          <p:cNvSpPr txBox="1">
            <a:spLocks noGrp="1"/>
          </p:cNvSpPr>
          <p:nvPr>
            <p:ph type="body" idx="3"/>
          </p:nvPr>
        </p:nvSpPr>
        <p:spPr>
          <a:xfrm>
            <a:off x="7920360" y="198108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2" name="Google Shape;122;p26"/>
          <p:cNvSpPr txBox="1">
            <a:spLocks noGrp="1"/>
          </p:cNvSpPr>
          <p:nvPr>
            <p:ph type="body" idx="4"/>
          </p:nvPr>
        </p:nvSpPr>
        <p:spPr>
          <a:xfrm>
            <a:off x="9144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3" name="Google Shape;123;p26"/>
          <p:cNvSpPr txBox="1">
            <a:spLocks noGrp="1"/>
          </p:cNvSpPr>
          <p:nvPr>
            <p:ph type="body" idx="5"/>
          </p:nvPr>
        </p:nvSpPr>
        <p:spPr>
          <a:xfrm>
            <a:off x="441720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24" name="Google Shape;124;p26"/>
          <p:cNvSpPr txBox="1">
            <a:spLocks noGrp="1"/>
          </p:cNvSpPr>
          <p:nvPr>
            <p:ph type="body" idx="6"/>
          </p:nvPr>
        </p:nvSpPr>
        <p:spPr>
          <a:xfrm>
            <a:off x="7920360" y="4129560"/>
            <a:ext cx="333576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914400" y="1981080"/>
            <a:ext cx="1036080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2"/>
        <p:cNvGrpSpPr/>
        <p:nvPr/>
      </p:nvGrpSpPr>
      <p:grpSpPr>
        <a:xfrm>
          <a:off x="0" y="0"/>
          <a:ext cx="0" cy="0"/>
          <a:chOff x="0" y="0"/>
          <a:chExt cx="0" cy="0"/>
        </a:xfrm>
      </p:grpSpPr>
      <p:sp>
        <p:nvSpPr>
          <p:cNvPr id="33" name="Google Shape;33;p7"/>
          <p:cNvSpPr txBox="1">
            <a:spLocks noGrp="1"/>
          </p:cNvSpPr>
          <p:nvPr>
            <p:ph type="subTitle" idx="1"/>
          </p:nvPr>
        </p:nvSpPr>
        <p:spPr>
          <a:xfrm>
            <a:off x="914400" y="685800"/>
            <a:ext cx="10360800" cy="49374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7" name="Google Shape;37;p8"/>
          <p:cNvSpPr txBox="1">
            <a:spLocks noGrp="1"/>
          </p:cNvSpPr>
          <p:nvPr>
            <p:ph type="body" idx="2"/>
          </p:nvPr>
        </p:nvSpPr>
        <p:spPr>
          <a:xfrm>
            <a:off x="622332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3"/>
          </p:nvPr>
        </p:nvSpPr>
        <p:spPr>
          <a:xfrm>
            <a:off x="91440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914400" y="1981080"/>
            <a:ext cx="5055840" cy="411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2" name="Google Shape;42;p9"/>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3" name="Google Shape;43;p9"/>
          <p:cNvSpPr txBox="1">
            <a:spLocks noGrp="1"/>
          </p:cNvSpPr>
          <p:nvPr>
            <p:ph type="body" idx="3"/>
          </p:nvPr>
        </p:nvSpPr>
        <p:spPr>
          <a:xfrm>
            <a:off x="6223320" y="412956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914400" y="685800"/>
            <a:ext cx="10360800" cy="106488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body" idx="1"/>
          </p:nvPr>
        </p:nvSpPr>
        <p:spPr>
          <a:xfrm>
            <a:off x="91440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body" idx="2"/>
          </p:nvPr>
        </p:nvSpPr>
        <p:spPr>
          <a:xfrm>
            <a:off x="6223320" y="1981080"/>
            <a:ext cx="505584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body" idx="3"/>
          </p:nvPr>
        </p:nvSpPr>
        <p:spPr>
          <a:xfrm>
            <a:off x="914400" y="4129560"/>
            <a:ext cx="10360800" cy="196164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cxnSp>
        <p:nvCxnSpPr>
          <p:cNvPr id="10" name="Google Shape;10;p1"/>
          <p:cNvCxnSpPr/>
          <p:nvPr/>
        </p:nvCxnSpPr>
        <p:spPr>
          <a:xfrm>
            <a:off x="914400" y="609480"/>
            <a:ext cx="10362960" cy="1440"/>
          </a:xfrm>
          <a:prstGeom prst="straightConnector1">
            <a:avLst/>
          </a:prstGeom>
          <a:noFill/>
          <a:ln w="12600" cap="flat" cmpd="sng">
            <a:solidFill>
              <a:srgbClr val="000000"/>
            </a:solidFill>
            <a:prstDash val="solid"/>
            <a:miter lim="8000"/>
            <a:headEnd type="none" w="sm" len="sm"/>
            <a:tailEnd type="none" w="sm" len="sm"/>
          </a:ln>
        </p:spPr>
      </p:cxnSp>
      <p:sp>
        <p:nvSpPr>
          <p:cNvPr id="11" name="Google Shape;11;p1"/>
          <p:cNvSpPr/>
          <p:nvPr/>
        </p:nvSpPr>
        <p:spPr>
          <a:xfrm>
            <a:off x="914040" y="6475320"/>
            <a:ext cx="714240" cy="182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200" b="0" i="0" u="none" strike="noStrike" cap="none">
              <a:solidFill>
                <a:srgbClr val="000000"/>
              </a:solidFill>
              <a:latin typeface="Arial"/>
              <a:ea typeface="Arial"/>
              <a:cs typeface="Arial"/>
              <a:sym typeface="Arial"/>
            </a:endParaRPr>
          </a:p>
        </p:txBody>
      </p:sp>
      <p:cxnSp>
        <p:nvCxnSpPr>
          <p:cNvPr id="12" name="Google Shape;12;p1"/>
          <p:cNvCxnSpPr/>
          <p:nvPr/>
        </p:nvCxnSpPr>
        <p:spPr>
          <a:xfrm>
            <a:off x="914400" y="6476760"/>
            <a:ext cx="10464480" cy="1800"/>
          </a:xfrm>
          <a:prstGeom prst="straightConnector1">
            <a:avLst/>
          </a:prstGeom>
          <a:noFill/>
          <a:ln w="12600" cap="flat" cmpd="sng">
            <a:solidFill>
              <a:srgbClr val="000000"/>
            </a:solidFill>
            <a:prstDash val="solid"/>
            <a:miter lim="8000"/>
            <a:headEnd type="none" w="sm" len="sm"/>
            <a:tailEnd type="none" w="sm" len="sm"/>
          </a:ln>
        </p:spPr>
      </p:cxnSp>
      <p:sp>
        <p:nvSpPr>
          <p:cNvPr id="13" name="Google Shape;13;p1"/>
          <p:cNvSpPr/>
          <p:nvPr/>
        </p:nvSpPr>
        <p:spPr>
          <a:xfrm>
            <a:off x="6667560" y="357120"/>
            <a:ext cx="4667040" cy="27252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doc.: IEEE 802.11-20/1858r0</a:t>
            </a:r>
            <a:endParaRPr sz="1800" b="0" i="0" u="none" strike="noStrike" cap="none" dirty="0">
              <a:solidFill>
                <a:srgbClr val="000000"/>
              </a:solidFill>
              <a:latin typeface="Arial"/>
              <a:ea typeface="Arial"/>
              <a:cs typeface="Arial"/>
              <a:sym typeface="Arial"/>
            </a:endParaRPr>
          </a:p>
        </p:txBody>
      </p:sp>
      <p:sp>
        <p:nvSpPr>
          <p:cNvPr id="14" name="Google Shape;14;p1"/>
          <p:cNvSpPr txBox="1">
            <a:spLocks noGrp="1"/>
          </p:cNvSpPr>
          <p:nvPr>
            <p:ph type="title"/>
          </p:nvPr>
        </p:nvSpPr>
        <p:spPr>
          <a:xfrm>
            <a:off x="914400" y="2130480"/>
            <a:ext cx="10362960" cy="1469520"/>
          </a:xfrm>
          <a:prstGeom prst="rect">
            <a:avLst/>
          </a:prstGeom>
          <a:noFill/>
          <a:ln>
            <a:noFill/>
          </a:ln>
        </p:spPr>
        <p:txBody>
          <a:bodyPr spcFirstLastPara="1" wrap="square" lIns="92150" tIns="46075" rIns="92150" bIns="4607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929160" y="333360"/>
            <a:ext cx="2499480" cy="27252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U" dirty="0"/>
              <a:t>Nov 2021</a:t>
            </a:r>
          </a:p>
        </p:txBody>
      </p:sp>
      <p:sp>
        <p:nvSpPr>
          <p:cNvPr id="16" name="Google Shape;16;p1"/>
          <p:cNvSpPr txBox="1">
            <a:spLocks noGrp="1"/>
          </p:cNvSpPr>
          <p:nvPr>
            <p:ph type="ftr" idx="11"/>
          </p:nvPr>
        </p:nvSpPr>
        <p:spPr>
          <a:xfrm>
            <a:off x="7143840" y="6475320"/>
            <a:ext cx="4245840" cy="1807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1"/>
          <p:cNvSpPr txBox="1">
            <a:spLocks noGrp="1"/>
          </p:cNvSpPr>
          <p:nvPr>
            <p:ph type="sldNum" idx="12"/>
          </p:nvPr>
        </p:nvSpPr>
        <p:spPr>
          <a:xfrm>
            <a:off x="5793480" y="6475320"/>
            <a:ext cx="704520" cy="36324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18" name="Google Shape;18;p1"/>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
        <p:cNvGrpSpPr/>
        <p:nvPr/>
      </p:nvGrpSpPr>
      <p:grpSpPr>
        <a:xfrm>
          <a:off x="0" y="0"/>
          <a:ext cx="0" cy="0"/>
          <a:chOff x="0" y="0"/>
          <a:chExt cx="0" cy="0"/>
        </a:xfrm>
      </p:grpSpPr>
      <p:cxnSp>
        <p:nvCxnSpPr>
          <p:cNvPr id="68" name="Google Shape;68;p14"/>
          <p:cNvCxnSpPr/>
          <p:nvPr/>
        </p:nvCxnSpPr>
        <p:spPr>
          <a:xfrm>
            <a:off x="914400" y="609480"/>
            <a:ext cx="10362960" cy="1440"/>
          </a:xfrm>
          <a:prstGeom prst="straightConnector1">
            <a:avLst/>
          </a:prstGeom>
          <a:noFill/>
          <a:ln w="12600" cap="flat" cmpd="sng">
            <a:solidFill>
              <a:srgbClr val="000000"/>
            </a:solidFill>
            <a:prstDash val="solid"/>
            <a:miter lim="8000"/>
            <a:headEnd type="none" w="sm" len="sm"/>
            <a:tailEnd type="none" w="sm" len="sm"/>
          </a:ln>
        </p:spPr>
      </p:cxnSp>
      <p:sp>
        <p:nvSpPr>
          <p:cNvPr id="69" name="Google Shape;69;p14"/>
          <p:cNvSpPr/>
          <p:nvPr/>
        </p:nvSpPr>
        <p:spPr>
          <a:xfrm>
            <a:off x="914040" y="6475320"/>
            <a:ext cx="714240" cy="182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Submission</a:t>
            </a:r>
            <a:endParaRPr sz="1200" b="0" i="0" u="none" strike="noStrike" cap="none">
              <a:solidFill>
                <a:srgbClr val="000000"/>
              </a:solidFill>
              <a:latin typeface="Arial"/>
              <a:ea typeface="Arial"/>
              <a:cs typeface="Arial"/>
              <a:sym typeface="Arial"/>
            </a:endParaRPr>
          </a:p>
        </p:txBody>
      </p:sp>
      <p:cxnSp>
        <p:nvCxnSpPr>
          <p:cNvPr id="70" name="Google Shape;70;p14"/>
          <p:cNvCxnSpPr/>
          <p:nvPr/>
        </p:nvCxnSpPr>
        <p:spPr>
          <a:xfrm>
            <a:off x="914400" y="6476760"/>
            <a:ext cx="10464480" cy="1800"/>
          </a:xfrm>
          <a:prstGeom prst="straightConnector1">
            <a:avLst/>
          </a:prstGeom>
          <a:noFill/>
          <a:ln w="12600" cap="flat" cmpd="sng">
            <a:solidFill>
              <a:srgbClr val="000000"/>
            </a:solidFill>
            <a:prstDash val="solid"/>
            <a:miter lim="8000"/>
            <a:headEnd type="none" w="sm" len="sm"/>
            <a:tailEnd type="none" w="sm" len="sm"/>
          </a:ln>
        </p:spPr>
      </p:cxnSp>
      <p:sp>
        <p:nvSpPr>
          <p:cNvPr id="71" name="Google Shape;71;p14"/>
          <p:cNvSpPr/>
          <p:nvPr/>
        </p:nvSpPr>
        <p:spPr>
          <a:xfrm>
            <a:off x="6667560" y="357120"/>
            <a:ext cx="4667040" cy="27252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doc.: IEEE 802.11-17/1973r1</a:t>
            </a:r>
            <a:endParaRPr sz="1800" b="0" i="0" u="none" strike="noStrike" cap="none" dirty="0">
              <a:solidFill>
                <a:srgbClr val="000000"/>
              </a:solidFill>
              <a:latin typeface="Arial"/>
              <a:ea typeface="Arial"/>
              <a:cs typeface="Arial"/>
              <a:sym typeface="Arial"/>
            </a:endParaRPr>
          </a:p>
        </p:txBody>
      </p:sp>
      <p:sp>
        <p:nvSpPr>
          <p:cNvPr id="72" name="Google Shape;72;p14"/>
          <p:cNvSpPr txBox="1">
            <a:spLocks noGrp="1"/>
          </p:cNvSpPr>
          <p:nvPr>
            <p:ph type="title"/>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4"/>
          <p:cNvSpPr txBox="1">
            <a:spLocks noGrp="1"/>
          </p:cNvSpPr>
          <p:nvPr>
            <p:ph type="body" idx="1"/>
          </p:nvPr>
        </p:nvSpPr>
        <p:spPr>
          <a:xfrm>
            <a:off x="914400" y="1981080"/>
            <a:ext cx="10360800" cy="4113000"/>
          </a:xfrm>
          <a:prstGeom prst="rect">
            <a:avLst/>
          </a:prstGeom>
          <a:noFill/>
          <a:ln>
            <a:noFill/>
          </a:ln>
        </p:spPr>
        <p:txBody>
          <a:bodyPr spcFirstLastPara="1" wrap="square" lIns="92150" tIns="46075" rIns="92150" bIns="46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Google Shape;74;p14"/>
          <p:cNvSpPr txBox="1">
            <a:spLocks noGrp="1"/>
          </p:cNvSpPr>
          <p:nvPr>
            <p:ph type="sldNum" idx="12"/>
          </p:nvPr>
        </p:nvSpPr>
        <p:spPr>
          <a:xfrm>
            <a:off x="5793480" y="6475320"/>
            <a:ext cx="704520" cy="363240"/>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a:t>Slide </a:t>
            </a:r>
            <a:fld id="{00000000-1234-1234-1234-123412341234}" type="slidenum">
              <a:rPr lang="en-US"/>
              <a:t>‹#›</a:t>
            </a:fld>
            <a:endParaRPr/>
          </a:p>
        </p:txBody>
      </p:sp>
      <p:sp>
        <p:nvSpPr>
          <p:cNvPr id="75" name="Google Shape;75;p14"/>
          <p:cNvSpPr txBox="1">
            <a:spLocks noGrp="1"/>
          </p:cNvSpPr>
          <p:nvPr>
            <p:ph type="ftr" idx="11"/>
          </p:nvPr>
        </p:nvSpPr>
        <p:spPr>
          <a:xfrm>
            <a:off x="7143840" y="6475320"/>
            <a:ext cx="4245840" cy="18072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4"/>
          <p:cNvSpPr txBox="1">
            <a:spLocks noGrp="1"/>
          </p:cNvSpPr>
          <p:nvPr>
            <p:ph type="dt" idx="10"/>
          </p:nvPr>
        </p:nvSpPr>
        <p:spPr>
          <a:xfrm>
            <a:off x="929160" y="333360"/>
            <a:ext cx="2499480" cy="27252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1"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AU" dirty="0"/>
              <a:t>Jan 2021</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7"/>
          <p:cNvSpPr txBox="1"/>
          <p:nvPr/>
        </p:nvSpPr>
        <p:spPr>
          <a:xfrm>
            <a:off x="876550" y="470150"/>
            <a:ext cx="10362900" cy="1469400"/>
          </a:xfrm>
          <a:prstGeom prst="rect">
            <a:avLst/>
          </a:prstGeom>
          <a:noFill/>
          <a:ln>
            <a:noFill/>
          </a:ln>
        </p:spPr>
        <p:txBody>
          <a:bodyPr spcFirstLastPara="1" wrap="square" lIns="92150" tIns="46075" rIns="92150" bIns="460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dirty="0">
                <a:latin typeface="Times New Roman"/>
                <a:ea typeface="Times New Roman"/>
                <a:cs typeface="Times New Roman"/>
                <a:sym typeface="Times New Roman"/>
              </a:rPr>
              <a:t>LAA/Wi-Fi Coexistence Experiments: preliminary results</a:t>
            </a:r>
            <a:endParaRPr sz="2800" b="0" i="0" u="none" strike="noStrike" cap="none" dirty="0">
              <a:solidFill>
                <a:srgbClr val="FFFFFF"/>
              </a:solidFill>
              <a:latin typeface="Times New Roman"/>
              <a:ea typeface="Times New Roman"/>
              <a:cs typeface="Times New Roman"/>
              <a:sym typeface="Times New Roman"/>
            </a:endParaRPr>
          </a:p>
        </p:txBody>
      </p:sp>
      <p:sp>
        <p:nvSpPr>
          <p:cNvPr id="135" name="Google Shape;135;p27"/>
          <p:cNvSpPr txBox="1"/>
          <p:nvPr/>
        </p:nvSpPr>
        <p:spPr>
          <a:xfrm>
            <a:off x="1828800" y="1463760"/>
            <a:ext cx="8534160" cy="475920"/>
          </a:xfrm>
          <a:prstGeom prst="rect">
            <a:avLst/>
          </a:prstGeom>
          <a:noFill/>
          <a:ln>
            <a:noFill/>
          </a:ln>
        </p:spPr>
        <p:txBody>
          <a:bodyPr spcFirstLastPara="1" wrap="square" lIns="92150" tIns="46075" rIns="92150" bIns="46075"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dirty="0">
              <a:solidFill>
                <a:srgbClr val="000000"/>
              </a:solidFill>
              <a:latin typeface="Arial"/>
              <a:ea typeface="Arial"/>
              <a:cs typeface="Arial"/>
              <a:sym typeface="Arial"/>
            </a:endParaRPr>
          </a:p>
          <a:p>
            <a:pPr marL="0" marR="0" lvl="0" indent="0" algn="ctr" rtl="0">
              <a:lnSpc>
                <a:spcPct val="100000"/>
              </a:lnSpc>
              <a:spcBef>
                <a:spcPts val="499"/>
              </a:spcBef>
              <a:spcAft>
                <a:spcPts val="0"/>
              </a:spcAft>
              <a:buClr>
                <a:srgbClr val="000000"/>
              </a:buClr>
              <a:buSzPts val="2000"/>
              <a:buFont typeface="Arial"/>
              <a:buNone/>
            </a:pPr>
            <a:r>
              <a:rPr lang="en-US" sz="2000" b="1" i="0" u="none" strike="noStrike" cap="none" dirty="0">
                <a:solidFill>
                  <a:srgbClr val="000000"/>
                </a:solidFill>
                <a:latin typeface="Times New Roman"/>
                <a:ea typeface="Times New Roman"/>
                <a:cs typeface="Times New Roman"/>
                <a:sym typeface="Times New Roman"/>
              </a:rPr>
              <a:t>Date:</a:t>
            </a:r>
            <a:r>
              <a:rPr lang="en-US" sz="2000" b="0" i="0" u="none" strike="noStrike" cap="none" dirty="0">
                <a:solidFill>
                  <a:srgbClr val="000000"/>
                </a:solidFill>
                <a:latin typeface="Times New Roman"/>
                <a:ea typeface="Times New Roman"/>
                <a:cs typeface="Times New Roman"/>
                <a:sym typeface="Times New Roman"/>
              </a:rPr>
              <a:t> 2021-11-15</a:t>
            </a:r>
            <a:endParaRPr sz="2000" b="0" i="0" u="none" strike="noStrike" cap="none" dirty="0">
              <a:solidFill>
                <a:srgbClr val="000000"/>
              </a:solidFill>
              <a:latin typeface="Arial"/>
              <a:ea typeface="Arial"/>
              <a:cs typeface="Arial"/>
              <a:sym typeface="Arial"/>
            </a:endParaRPr>
          </a:p>
        </p:txBody>
      </p:sp>
      <p:sp>
        <p:nvSpPr>
          <p:cNvPr id="136" name="Google Shape;136;p27"/>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137" name="Google Shape;137;p27"/>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
        <p:nvSpPr>
          <p:cNvPr id="138" name="Google Shape;138;p27"/>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sz="1200" b="0" i="0" u="none" strike="noStrike" cap="none">
              <a:solidFill>
                <a:srgbClr val="000000"/>
              </a:solidFill>
              <a:latin typeface="Times New Roman"/>
              <a:ea typeface="Times New Roman"/>
              <a:cs typeface="Times New Roman"/>
              <a:sym typeface="Times New Roman"/>
            </a:endParaRPr>
          </a:p>
        </p:txBody>
      </p:sp>
      <p:sp>
        <p:nvSpPr>
          <p:cNvPr id="139" name="Google Shape;139;p27"/>
          <p:cNvSpPr/>
          <p:nvPr/>
        </p:nvSpPr>
        <p:spPr>
          <a:xfrm>
            <a:off x="1015025" y="2564000"/>
            <a:ext cx="7974600" cy="3804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Times New Roman"/>
                <a:ea typeface="Times New Roman"/>
                <a:cs typeface="Times New Roman"/>
                <a:sym typeface="Times New Roman"/>
              </a:rPr>
              <a:t>Authors:</a:t>
            </a:r>
            <a:r>
              <a:rPr lang="en-US" sz="2000" b="0" i="0" u="none" strike="noStrike" cap="none" dirty="0">
                <a:solidFill>
                  <a:srgbClr val="000000"/>
                </a:solidFill>
                <a:latin typeface="Times New Roman"/>
                <a:ea typeface="Times New Roman"/>
                <a:cs typeface="Times New Roman"/>
                <a:sym typeface="Times New Roman"/>
              </a:rPr>
              <a:t> Monisha Ghosh and Muhammed Iqbal </a:t>
            </a:r>
            <a:r>
              <a:rPr lang="en-US" sz="2000" b="0" i="0" u="none" strike="noStrike" cap="none" dirty="0" err="1">
                <a:solidFill>
                  <a:srgbClr val="000000"/>
                </a:solidFill>
                <a:latin typeface="Times New Roman"/>
                <a:ea typeface="Times New Roman"/>
                <a:cs typeface="Times New Roman"/>
                <a:sym typeface="Times New Roman"/>
              </a:rPr>
              <a:t>Rochman</a:t>
            </a:r>
            <a:endParaRPr sz="2000" b="0" i="0" u="none" strike="noStrike" cap="none" dirty="0">
              <a:solidFill>
                <a:srgbClr val="000000"/>
              </a:solidFill>
              <a:latin typeface="Arial"/>
              <a:ea typeface="Arial"/>
              <a:cs typeface="Arial"/>
              <a:sym typeface="Arial"/>
            </a:endParaRPr>
          </a:p>
        </p:txBody>
      </p:sp>
      <p:graphicFrame>
        <p:nvGraphicFramePr>
          <p:cNvPr id="140" name="Google Shape;140;p27"/>
          <p:cNvGraphicFramePr/>
          <p:nvPr>
            <p:extLst>
              <p:ext uri="{D42A27DB-BD31-4B8C-83A1-F6EECF244321}">
                <p14:modId xmlns:p14="http://schemas.microsoft.com/office/powerpoint/2010/main" val="3495876713"/>
              </p:ext>
            </p:extLst>
          </p:nvPr>
        </p:nvGraphicFramePr>
        <p:xfrm>
          <a:off x="952500" y="3568725"/>
          <a:ext cx="10287000" cy="1462950"/>
        </p:xfrm>
        <a:graphic>
          <a:graphicData uri="http://schemas.openxmlformats.org/drawingml/2006/table">
            <a:tbl>
              <a:tblPr>
                <a:noFill/>
                <a:tableStyleId>{91E64769-A24D-4D0B-8AFB-ADE5BC54D3A1}</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735175">
                  <a:extLst>
                    <a:ext uri="{9D8B030D-6E8A-4147-A177-3AD203B41FA5}">
                      <a16:colId xmlns:a16="http://schemas.microsoft.com/office/drawing/2014/main" val="20003"/>
                    </a:ext>
                  </a:extLst>
                </a:gridCol>
                <a:gridCol w="2379625">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Name</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Affiliations</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Address</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Phone</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t>email</a:t>
                      </a:r>
                      <a:endParaRPr sz="18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Monisha Ghosh</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University of Chicago</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t>914-953-1800</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monisha@uchicago.edu</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Muhammed Iqbal Rochman</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University of Chicago</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773-808-4193</a:t>
                      </a:r>
                      <a:endParaRPr sz="1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err="1"/>
                        <a:t>muhiqbalcr@uchicago.edu</a:t>
                      </a:r>
                      <a:endParaRPr sz="1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4"/>
          <p:cNvSpPr txBox="1"/>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Times New Roman"/>
                <a:ea typeface="Times New Roman"/>
                <a:cs typeface="Times New Roman"/>
                <a:sym typeface="Times New Roman"/>
              </a:rPr>
              <a:t>Key takeaways and ongoing work</a:t>
            </a:r>
            <a:endParaRPr sz="3200" b="0" i="0" u="none" strike="noStrike" cap="none" dirty="0">
              <a:solidFill>
                <a:srgbClr val="FFFFFF"/>
              </a:solidFill>
              <a:latin typeface="Times New Roman"/>
              <a:ea typeface="Times New Roman"/>
              <a:cs typeface="Times New Roman"/>
              <a:sym typeface="Times New Roman"/>
            </a:endParaRPr>
          </a:p>
        </p:txBody>
      </p:sp>
      <p:sp>
        <p:nvSpPr>
          <p:cNvPr id="454" name="Google Shape;454;p44"/>
          <p:cNvSpPr txBox="1"/>
          <p:nvPr/>
        </p:nvSpPr>
        <p:spPr>
          <a:xfrm>
            <a:off x="548640" y="1678320"/>
            <a:ext cx="11490960" cy="5454000"/>
          </a:xfrm>
          <a:prstGeom prst="rect">
            <a:avLst/>
          </a:prstGeom>
          <a:noFill/>
          <a:ln>
            <a:noFill/>
          </a:ln>
        </p:spPr>
        <p:txBody>
          <a:bodyPr spcFirstLastPara="1" wrap="square" lIns="92150" tIns="46075" rIns="92150" bIns="46075" anchor="t" anchorCtr="0">
            <a:noAutofit/>
          </a:bodyPr>
          <a:lstStyle/>
          <a:p>
            <a:pPr marL="343080" marR="0" lvl="2" indent="-342720" algn="l" rtl="0">
              <a:lnSpc>
                <a:spcPct val="100000"/>
              </a:lnSpc>
              <a:spcBef>
                <a:spcPts val="0"/>
              </a:spcBef>
              <a:spcAft>
                <a:spcPts val="0"/>
              </a:spcAft>
              <a:buClr>
                <a:srgbClr val="000000"/>
              </a:buClr>
              <a:buSzPts val="2400"/>
              <a:buFont typeface="Times New Roman"/>
              <a:buChar char="•"/>
            </a:pPr>
            <a:r>
              <a:rPr lang="en-US" sz="2000" b="0" i="0" u="none" strike="noStrike" cap="none" dirty="0">
                <a:solidFill>
                  <a:srgbClr val="000000"/>
                </a:solidFill>
                <a:latin typeface="+mj-lt"/>
                <a:ea typeface="Arial"/>
                <a:cs typeface="Arial"/>
                <a:sym typeface="Arial"/>
              </a:rPr>
              <a:t>It appears from these measurements that the deployed Wi-Fi APs are quite static in the choice of primary channel: there seems to be room to improve coexistence performance by switching channels. </a:t>
            </a:r>
          </a:p>
          <a:p>
            <a:pPr marL="343080" marR="0" lvl="2" indent="-342720" algn="l" rtl="0">
              <a:lnSpc>
                <a:spcPct val="100000"/>
              </a:lnSpc>
              <a:spcBef>
                <a:spcPts val="0"/>
              </a:spcBef>
              <a:spcAft>
                <a:spcPts val="0"/>
              </a:spcAft>
              <a:buClr>
                <a:srgbClr val="000000"/>
              </a:buClr>
              <a:buSzPts val="2400"/>
              <a:buFont typeface="Times New Roman"/>
              <a:buChar char="•"/>
            </a:pPr>
            <a:endParaRPr lang="en-US" sz="2000" b="0" i="0" u="none" strike="noStrike" cap="none" dirty="0">
              <a:solidFill>
                <a:srgbClr val="000000"/>
              </a:solidFill>
              <a:latin typeface="+mj-lt"/>
              <a:ea typeface="Arial"/>
              <a:cs typeface="Arial"/>
              <a:sym typeface="Arial"/>
            </a:endParaRPr>
          </a:p>
          <a:p>
            <a:pPr marL="343080" lvl="3" indent="-342720">
              <a:buSzPts val="2400"/>
              <a:buFont typeface="Times New Roman"/>
              <a:buChar char="•"/>
            </a:pPr>
            <a:r>
              <a:rPr lang="en-US" sz="2000" b="0" i="0" u="none" strike="noStrike" cap="none" dirty="0">
                <a:solidFill>
                  <a:srgbClr val="000000"/>
                </a:solidFill>
                <a:latin typeface="+mj-lt"/>
                <a:ea typeface="Arial"/>
                <a:cs typeface="Arial"/>
                <a:sym typeface="Arial"/>
              </a:rPr>
              <a:t>LAA too is quite static in choice of channels. </a:t>
            </a:r>
          </a:p>
          <a:p>
            <a:pPr marL="343080" lvl="3" indent="-342720">
              <a:buSzPts val="2400"/>
              <a:buFont typeface="Times New Roman"/>
              <a:buChar char="•"/>
            </a:pPr>
            <a:endParaRPr lang="en-US" sz="2000" dirty="0">
              <a:latin typeface="+mj-lt"/>
              <a:ea typeface="Times New Roman"/>
            </a:endParaRPr>
          </a:p>
          <a:p>
            <a:pPr marL="343080" lvl="3" indent="-342720">
              <a:buSzPts val="2400"/>
              <a:buFont typeface="Times New Roman"/>
              <a:buChar char="•"/>
            </a:pPr>
            <a:r>
              <a:rPr lang="en-US" sz="2000" i="0" u="none" strike="noStrike" cap="none" dirty="0">
                <a:solidFill>
                  <a:srgbClr val="000000"/>
                </a:solidFill>
                <a:latin typeface="+mj-lt"/>
                <a:ea typeface="Times New Roman"/>
                <a:cs typeface="Times New Roman"/>
                <a:sym typeface="Times New Roman"/>
              </a:rPr>
              <a:t>There are Wi-Fi beacons on U-NII-2 channels, and even a handful of 160 MHz channels are seen, but no data packets. </a:t>
            </a:r>
            <a:r>
              <a:rPr lang="en-US" sz="2000" i="0" u="none" strike="noStrike" cap="none">
                <a:solidFill>
                  <a:srgbClr val="000000"/>
                </a:solidFill>
                <a:latin typeface="+mj-lt"/>
                <a:ea typeface="Times New Roman"/>
                <a:cs typeface="Times New Roman"/>
                <a:sym typeface="Times New Roman"/>
              </a:rPr>
              <a:t>And LAA does not seem to use U-NII-2 at all.</a:t>
            </a:r>
            <a:endParaRPr lang="en-US" sz="2000" i="0" u="none" strike="noStrike" cap="none" dirty="0">
              <a:solidFill>
                <a:srgbClr val="000000"/>
              </a:solidFill>
              <a:latin typeface="+mj-lt"/>
              <a:ea typeface="Times New Roman"/>
              <a:cs typeface="Times New Roman"/>
              <a:sym typeface="Times New Roman"/>
            </a:endParaRPr>
          </a:p>
          <a:p>
            <a:pPr marL="343080" lvl="3" indent="-342720">
              <a:buSzPts val="2400"/>
              <a:buFont typeface="Times New Roman"/>
              <a:buChar char="•"/>
            </a:pPr>
            <a:endParaRPr sz="2000" i="0" u="none" strike="noStrike" cap="none" dirty="0">
              <a:solidFill>
                <a:srgbClr val="000000"/>
              </a:solidFill>
              <a:latin typeface="+mj-lt"/>
              <a:ea typeface="Times New Roman"/>
              <a:cs typeface="Times New Roman"/>
              <a:sym typeface="Times New Roman"/>
            </a:endParaRPr>
          </a:p>
          <a:p>
            <a:pPr marL="343080" marR="0" lvl="1" indent="-342720" algn="l" rtl="0">
              <a:lnSpc>
                <a:spcPct val="100000"/>
              </a:lnSpc>
              <a:spcBef>
                <a:spcPts val="601"/>
              </a:spcBef>
              <a:spcAft>
                <a:spcPts val="0"/>
              </a:spcAft>
              <a:buClr>
                <a:srgbClr val="000000"/>
              </a:buClr>
              <a:buSzPts val="2400"/>
              <a:buFont typeface="Times New Roman"/>
              <a:buChar char="•"/>
            </a:pPr>
            <a:r>
              <a:rPr lang="en-US" sz="2000" b="0" i="0" u="none" strike="noStrike" cap="none" dirty="0">
                <a:solidFill>
                  <a:srgbClr val="000000"/>
                </a:solidFill>
                <a:latin typeface="+mj-lt"/>
                <a:ea typeface="Arial"/>
                <a:cs typeface="Arial"/>
                <a:sym typeface="Arial"/>
              </a:rPr>
              <a:t>Ongoing experiments with different locations, multiple devices etc.: welcome feedback on scenarios of interest.</a:t>
            </a:r>
            <a:endParaRPr sz="2000" b="1" i="0" u="none" strike="noStrike" cap="none" dirty="0">
              <a:solidFill>
                <a:srgbClr val="000000"/>
              </a:solidFill>
              <a:latin typeface="+mj-lt"/>
              <a:ea typeface="Times New Roman"/>
              <a:cs typeface="Times New Roman"/>
              <a:sym typeface="Times New Roman"/>
            </a:endParaRPr>
          </a:p>
          <a:p>
            <a:pPr marL="343080" marR="0" lvl="0" indent="-190320" algn="l" rtl="0">
              <a:lnSpc>
                <a:spcPct val="100000"/>
              </a:lnSpc>
              <a:spcBef>
                <a:spcPts val="601"/>
              </a:spcBef>
              <a:spcAft>
                <a:spcPts val="0"/>
              </a:spcAft>
              <a:buClr>
                <a:srgbClr val="000000"/>
              </a:buClr>
              <a:buSzPts val="2400"/>
              <a:buFont typeface="Times New Roman"/>
              <a:buNone/>
            </a:pPr>
            <a:endParaRPr sz="2400" b="1" i="0" u="none" strike="noStrike" cap="none" dirty="0">
              <a:solidFill>
                <a:srgbClr val="000000"/>
              </a:solidFill>
              <a:latin typeface="Times New Roman"/>
              <a:ea typeface="Times New Roman"/>
              <a:cs typeface="Times New Roman"/>
              <a:sym typeface="Times New Roman"/>
            </a:endParaRPr>
          </a:p>
        </p:txBody>
      </p:sp>
      <p:sp>
        <p:nvSpPr>
          <p:cNvPr id="455" name="Google Shape;455;p44"/>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sz="1200" b="0" i="0" u="none" strike="noStrike" cap="none">
              <a:solidFill>
                <a:srgbClr val="000000"/>
              </a:solidFill>
              <a:latin typeface="Times New Roman"/>
              <a:ea typeface="Times New Roman"/>
              <a:cs typeface="Times New Roman"/>
              <a:sym typeface="Times New Roman"/>
            </a:endParaRPr>
          </a:p>
        </p:txBody>
      </p:sp>
      <p:sp>
        <p:nvSpPr>
          <p:cNvPr id="8" name="Google Shape;153;p28">
            <a:extLst>
              <a:ext uri="{FF2B5EF4-FFF2-40B4-BE49-F238E27FC236}">
                <a16:creationId xmlns:a16="http://schemas.microsoft.com/office/drawing/2014/main" id="{8149C272-3680-0B40-B2DE-7B2CD4765136}"/>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
        <p:nvSpPr>
          <p:cNvPr id="9" name="Google Shape;137;p27">
            <a:extLst>
              <a:ext uri="{FF2B5EF4-FFF2-40B4-BE49-F238E27FC236}">
                <a16:creationId xmlns:a16="http://schemas.microsoft.com/office/drawing/2014/main" id="{5C16B8D2-E1EE-F74F-BCA5-FA5BA90F1381}"/>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Times New Roman"/>
                <a:ea typeface="Times New Roman"/>
                <a:cs typeface="Times New Roman"/>
                <a:sym typeface="Times New Roman"/>
              </a:rPr>
              <a:t>Abstract</a:t>
            </a:r>
            <a:endParaRPr sz="3200" b="0" i="0" u="none" strike="noStrike" cap="none">
              <a:solidFill>
                <a:srgbClr val="FFFFFF"/>
              </a:solidFill>
              <a:latin typeface="Times New Roman"/>
              <a:ea typeface="Times New Roman"/>
              <a:cs typeface="Times New Roman"/>
              <a:sym typeface="Times New Roman"/>
            </a:endParaRPr>
          </a:p>
        </p:txBody>
      </p:sp>
      <p:sp>
        <p:nvSpPr>
          <p:cNvPr id="151" name="Google Shape;151;p28"/>
          <p:cNvSpPr txBox="1"/>
          <p:nvPr/>
        </p:nvSpPr>
        <p:spPr>
          <a:xfrm>
            <a:off x="914400" y="1981080"/>
            <a:ext cx="10360800" cy="4113000"/>
          </a:xfrm>
          <a:prstGeom prst="rect">
            <a:avLst/>
          </a:prstGeom>
          <a:noFill/>
          <a:ln>
            <a:noFill/>
          </a:ln>
        </p:spPr>
        <p:txBody>
          <a:bodyPr spcFirstLastPara="1" wrap="square" lIns="92150" tIns="46075" rIns="92150" bIns="46075" anchor="t" anchorCtr="0">
            <a:noAutofit/>
          </a:bodyPr>
          <a:lstStyle/>
          <a:p>
            <a:pPr algn="just">
              <a:buSzPts val="2400"/>
            </a:pPr>
            <a:r>
              <a:rPr lang="en-US" sz="2400" dirty="0">
                <a:latin typeface="Times New Roman"/>
                <a:ea typeface="Times New Roman"/>
                <a:cs typeface="Times New Roman"/>
                <a:sym typeface="Times New Roman"/>
              </a:rPr>
              <a:t>In our</a:t>
            </a:r>
            <a:r>
              <a:rPr lang="en-US" sz="2400" b="0" i="0" u="none" strike="noStrike" cap="none" dirty="0">
                <a:solidFill>
                  <a:srgbClr val="000000"/>
                </a:solidFill>
                <a:latin typeface="Times New Roman"/>
                <a:ea typeface="Times New Roman"/>
                <a:cs typeface="Times New Roman"/>
                <a:sym typeface="Times New Roman"/>
              </a:rPr>
              <a:t> past work on studying LAA/Wi-Fi coexistence using deployed LAA base-stations, we deployed Wi-Fi APs that could be controlled to operate on the same channel as LAA and we demonstrated significant degradations on throughput when LAA was operating. In this work we present preliminary results on experiments where we studied the effect on ambient Wi-Fi usage when LAA operates in the vicinity.</a:t>
            </a:r>
            <a:endParaRPr sz="2400" b="0" i="0" u="none" strike="noStrike" cap="none" dirty="0">
              <a:solidFill>
                <a:srgbClr val="000000"/>
              </a:solidFill>
              <a:latin typeface="Times New Roman"/>
              <a:ea typeface="Times New Roman"/>
              <a:cs typeface="Times New Roman"/>
              <a:sym typeface="Times New Roman"/>
            </a:endParaRPr>
          </a:p>
        </p:txBody>
      </p:sp>
      <p:sp>
        <p:nvSpPr>
          <p:cNvPr id="152" name="Google Shape;152;p28"/>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53" name="Google Shape;153;p28"/>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
        <p:nvSpPr>
          <p:cNvPr id="154" name="Google Shape;154;p28"/>
          <p:cNvSpPr txBox="1"/>
          <p:nvPr/>
        </p:nvSpPr>
        <p:spPr>
          <a:xfrm>
            <a:off x="7143840" y="6475320"/>
            <a:ext cx="4245900" cy="1806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p:nvPr/>
        </p:nvSpPr>
        <p:spPr>
          <a:xfrm>
            <a:off x="682700" y="485775"/>
            <a:ext cx="110643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200" b="0" i="0" u="none" strike="noStrike" cap="none" dirty="0">
                <a:solidFill>
                  <a:srgbClr val="000000"/>
                </a:solidFill>
                <a:latin typeface="Times New Roman"/>
                <a:ea typeface="Times New Roman"/>
                <a:cs typeface="Times New Roman"/>
                <a:sym typeface="Times New Roman"/>
              </a:rPr>
              <a:t> </a:t>
            </a:r>
            <a:r>
              <a:rPr lang="en-US" sz="3800" b="0" i="0" u="none" strike="noStrike" cap="none" dirty="0">
                <a:solidFill>
                  <a:srgbClr val="000000"/>
                </a:solidFill>
                <a:latin typeface="Times New Roman"/>
                <a:ea typeface="Times New Roman"/>
                <a:cs typeface="Times New Roman"/>
                <a:sym typeface="Times New Roman"/>
              </a:rPr>
              <a:t> </a:t>
            </a:r>
            <a:r>
              <a:rPr lang="en-US" sz="3800" b="1" i="0" u="none" strike="noStrike" cap="none" dirty="0">
                <a:solidFill>
                  <a:srgbClr val="000000"/>
                </a:solidFill>
                <a:latin typeface="Times New Roman"/>
                <a:ea typeface="Times New Roman"/>
                <a:cs typeface="Times New Roman"/>
                <a:sym typeface="Times New Roman"/>
              </a:rPr>
              <a:t>Recap: </a:t>
            </a:r>
            <a:r>
              <a:rPr lang="en-US" sz="3800" b="1" i="0" u="none" strike="noStrike" cap="none" dirty="0">
                <a:solidFill>
                  <a:srgbClr val="000000"/>
                </a:solidFill>
                <a:latin typeface="Arial"/>
                <a:ea typeface="Arial"/>
                <a:cs typeface="Arial"/>
                <a:sym typeface="Arial"/>
              </a:rPr>
              <a:t>Hidden Node Experiments</a:t>
            </a:r>
            <a:endParaRPr sz="3800" b="0" i="0" u="none" strike="noStrike" cap="none" dirty="0">
              <a:solidFill>
                <a:srgbClr val="FFFFFF"/>
              </a:solidFill>
              <a:latin typeface="Times New Roman"/>
              <a:ea typeface="Times New Roman"/>
              <a:cs typeface="Times New Roman"/>
              <a:sym typeface="Times New Roman"/>
            </a:endParaRPr>
          </a:p>
        </p:txBody>
      </p:sp>
      <p:sp>
        <p:nvSpPr>
          <p:cNvPr id="176" name="Google Shape;176;p30"/>
          <p:cNvSpPr txBox="1"/>
          <p:nvPr/>
        </p:nvSpPr>
        <p:spPr>
          <a:xfrm>
            <a:off x="457199" y="1550775"/>
            <a:ext cx="10598727" cy="4683770"/>
          </a:xfrm>
          <a:prstGeom prst="rect">
            <a:avLst/>
          </a:prstGeom>
          <a:noFill/>
          <a:ln>
            <a:noFill/>
          </a:ln>
        </p:spPr>
        <p:txBody>
          <a:bodyPr spcFirstLastPara="1" wrap="square" lIns="92150" tIns="46075" rIns="92150" bIns="46075" anchor="t" anchorCtr="0">
            <a:noAutofit/>
          </a:bodyPr>
          <a:lstStyle/>
          <a:p>
            <a:pPr marL="457200" marR="0" lvl="0" indent="-368300" algn="just" rtl="0">
              <a:lnSpc>
                <a:spcPct val="100000"/>
              </a:lnSpc>
              <a:spcBef>
                <a:spcPts val="0"/>
              </a:spcBef>
              <a:spcAft>
                <a:spcPts val="0"/>
              </a:spcAft>
              <a:buClr>
                <a:srgbClr val="000000"/>
              </a:buClr>
              <a:buSzPts val="2200"/>
              <a:buFont typeface="Arial"/>
              <a:buChar char="●"/>
            </a:pPr>
            <a:r>
              <a:rPr lang="en-US" sz="2200" b="1" i="0" u="none" strike="noStrike" cap="none" dirty="0">
                <a:solidFill>
                  <a:srgbClr val="000000"/>
                </a:solidFill>
                <a:latin typeface="Arial"/>
                <a:ea typeface="Arial"/>
                <a:cs typeface="Arial"/>
                <a:sym typeface="Arial"/>
              </a:rPr>
              <a:t>Experiment 1, IIT:</a:t>
            </a:r>
            <a:r>
              <a:rPr lang="en-US" sz="2200" b="0" i="0" u="none" strike="noStrike" cap="none" dirty="0">
                <a:solidFill>
                  <a:srgbClr val="000000"/>
                </a:solidFill>
                <a:latin typeface="Arial"/>
                <a:ea typeface="Arial"/>
                <a:cs typeface="Arial"/>
                <a:sym typeface="Arial"/>
              </a:rPr>
              <a:t>  A hidden node scenario with a deployed T-Mobile LAA small cell coexisting with 5 Wi-Fi APs that we deployed to study performance in a controlled manner. We observe that the Wi-Fi clients experience association problems when they try to connect to their corresponding Wi-Fi APs. This is due to the LAA BS being unaware of the Wi-Fi AP’s transmission</a:t>
            </a:r>
            <a:r>
              <a:rPr lang="en-US" sz="2200" dirty="0"/>
              <a:t> </a:t>
            </a:r>
            <a:r>
              <a:rPr lang="en-US" sz="2200" b="0" i="0" u="none" strike="noStrike" cap="none" dirty="0">
                <a:solidFill>
                  <a:srgbClr val="000000"/>
                </a:solidFill>
                <a:latin typeface="Arial"/>
                <a:ea typeface="Arial"/>
                <a:cs typeface="Arial"/>
                <a:sym typeface="Arial"/>
              </a:rPr>
              <a:t>and transmitting with the maximum transmission opportunity time (TXOP) of 8 </a:t>
            </a:r>
            <a:r>
              <a:rPr lang="en-US" sz="2200" b="0" i="0" u="none" strike="noStrike" cap="none" dirty="0" err="1">
                <a:solidFill>
                  <a:srgbClr val="000000"/>
                </a:solidFill>
                <a:latin typeface="Arial"/>
                <a:ea typeface="Arial"/>
                <a:cs typeface="Arial"/>
                <a:sym typeface="Arial"/>
              </a:rPr>
              <a:t>ms.</a:t>
            </a:r>
            <a:endParaRPr sz="2200" b="0" i="0" u="none" strike="noStrike" cap="none" dirty="0">
              <a:solidFill>
                <a:srgbClr val="000000"/>
              </a:solidFill>
              <a:latin typeface="Arial"/>
              <a:ea typeface="Arial"/>
              <a:cs typeface="Arial"/>
              <a:sym typeface="Arial"/>
            </a:endParaRPr>
          </a:p>
          <a:p>
            <a:pPr marL="91440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Arial"/>
              <a:ea typeface="Arial"/>
              <a:cs typeface="Arial"/>
              <a:sym typeface="Arial"/>
            </a:endParaRPr>
          </a:p>
          <a:p>
            <a:pPr marL="457200" marR="0" lvl="0" indent="-368300" algn="just" rtl="0">
              <a:lnSpc>
                <a:spcPct val="100000"/>
              </a:lnSpc>
              <a:spcBef>
                <a:spcPts val="0"/>
              </a:spcBef>
              <a:spcAft>
                <a:spcPts val="0"/>
              </a:spcAft>
              <a:buClr>
                <a:srgbClr val="000000"/>
              </a:buClr>
              <a:buSzPts val="2200"/>
              <a:buFont typeface="Arial"/>
              <a:buChar char="●"/>
            </a:pPr>
            <a:r>
              <a:rPr lang="en-US" sz="2200" b="1" i="0" u="none" strike="noStrike" cap="none" dirty="0">
                <a:solidFill>
                  <a:srgbClr val="000000"/>
                </a:solidFill>
                <a:latin typeface="Arial"/>
                <a:ea typeface="Arial"/>
                <a:cs typeface="Arial"/>
                <a:sym typeface="Arial"/>
              </a:rPr>
              <a:t>Experiment 2, </a:t>
            </a:r>
            <a:r>
              <a:rPr lang="en-US" sz="2200" b="1" i="0" u="none" strike="noStrike" cap="none" dirty="0" err="1">
                <a:solidFill>
                  <a:srgbClr val="000000"/>
                </a:solidFill>
                <a:latin typeface="Arial"/>
                <a:ea typeface="Arial"/>
                <a:cs typeface="Arial"/>
                <a:sym typeface="Arial"/>
              </a:rPr>
              <a:t>UChicago</a:t>
            </a:r>
            <a:r>
              <a:rPr lang="en-US" sz="2200" b="1" i="0" u="none" strike="noStrike" cap="none" dirty="0">
                <a:solidFill>
                  <a:srgbClr val="000000"/>
                </a:solidFill>
                <a:latin typeface="Arial"/>
                <a:ea typeface="Arial"/>
                <a:cs typeface="Arial"/>
                <a:sym typeface="Arial"/>
              </a:rPr>
              <a:t>: </a:t>
            </a:r>
            <a:r>
              <a:rPr lang="en-US" sz="2200" b="0" i="0" u="none" strike="noStrike" cap="none" dirty="0">
                <a:solidFill>
                  <a:schemeClr val="dk1"/>
                </a:solidFill>
                <a:latin typeface="Arial"/>
                <a:ea typeface="Arial"/>
                <a:cs typeface="Arial"/>
                <a:sym typeface="Arial"/>
              </a:rPr>
              <a:t>A hidden node scenario with a deployed AT&amp;T LAA small cell coexisting with the 3 Wi-Fi APs that we deployed inside the </a:t>
            </a:r>
            <a:r>
              <a:rPr lang="en-US" sz="2200" b="0" i="0" u="none" strike="noStrike" cap="none" dirty="0" err="1">
                <a:solidFill>
                  <a:schemeClr val="dk1"/>
                </a:solidFill>
                <a:latin typeface="Arial"/>
                <a:ea typeface="Arial"/>
                <a:cs typeface="Arial"/>
                <a:sym typeface="Arial"/>
              </a:rPr>
              <a:t>UChicago</a:t>
            </a:r>
            <a:r>
              <a:rPr lang="en-US" sz="2200" b="0" i="0" u="none" strike="noStrike" cap="none" dirty="0">
                <a:solidFill>
                  <a:schemeClr val="dk1"/>
                </a:solidFill>
                <a:latin typeface="Arial"/>
                <a:ea typeface="Arial"/>
                <a:cs typeface="Arial"/>
                <a:sym typeface="Arial"/>
              </a:rPr>
              <a:t> bookstore in close proximity to the outdoor LAA. We present one set of results where 5 Wi-Fi clients are associated with one AP, which operates with a 80 MHz bandwidth and primary channel 157. We performed three different kinds of experiments: (</a:t>
            </a:r>
            <a:r>
              <a:rPr lang="en-US" sz="2200" b="0" i="0" u="none" strike="noStrike" cap="none" dirty="0" err="1">
                <a:solidFill>
                  <a:schemeClr val="dk1"/>
                </a:solidFill>
                <a:latin typeface="Arial"/>
                <a:ea typeface="Arial"/>
                <a:cs typeface="Arial"/>
                <a:sym typeface="Arial"/>
              </a:rPr>
              <a:t>i</a:t>
            </a:r>
            <a:r>
              <a:rPr lang="en-US" sz="2200" b="0" i="0" u="none" strike="noStrike" cap="none" dirty="0">
                <a:solidFill>
                  <a:schemeClr val="dk1"/>
                </a:solidFill>
                <a:latin typeface="Arial"/>
                <a:ea typeface="Arial"/>
                <a:cs typeface="Arial"/>
                <a:sym typeface="Arial"/>
              </a:rPr>
              <a:t>) clients midway between LAA &amp; Wi-Fi, (ii) clients close to the Wi-Fi AP, and (iii) clients close to the LAA BS.</a:t>
            </a:r>
            <a:endParaRPr sz="22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200"/>
              <a:buFont typeface="Arial"/>
              <a:buNone/>
            </a:pPr>
            <a:endParaRPr sz="2200" b="0" i="0" u="none" strike="noStrike" cap="none" dirty="0">
              <a:solidFill>
                <a:srgbClr val="000000"/>
              </a:solidFill>
              <a:latin typeface="Arial"/>
              <a:ea typeface="Arial"/>
              <a:cs typeface="Arial"/>
              <a:sym typeface="Arial"/>
            </a:endParaRPr>
          </a:p>
        </p:txBody>
      </p:sp>
      <p:sp>
        <p:nvSpPr>
          <p:cNvPr id="177" name="Google Shape;177;p30"/>
          <p:cNvSpPr txBox="1"/>
          <p:nvPr/>
        </p:nvSpPr>
        <p:spPr>
          <a:xfrm>
            <a:off x="5793480" y="6475320"/>
            <a:ext cx="704400" cy="363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sz="1200" b="0" i="0" u="none" strike="noStrike" cap="none">
              <a:solidFill>
                <a:srgbClr val="000000"/>
              </a:solidFill>
              <a:latin typeface="Times New Roman"/>
              <a:ea typeface="Times New Roman"/>
              <a:cs typeface="Times New Roman"/>
              <a:sym typeface="Times New Roman"/>
            </a:endParaRPr>
          </a:p>
        </p:txBody>
      </p:sp>
      <p:sp>
        <p:nvSpPr>
          <p:cNvPr id="179" name="Google Shape;179;p30"/>
          <p:cNvSpPr txBox="1"/>
          <p:nvPr/>
        </p:nvSpPr>
        <p:spPr>
          <a:xfrm>
            <a:off x="1005840" y="1097280"/>
            <a:ext cx="244800" cy="346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 </a:t>
            </a:r>
            <a:endParaRPr sz="1800" b="0" i="0" u="none" strike="noStrike" cap="none">
              <a:solidFill>
                <a:srgbClr val="000000"/>
              </a:solidFill>
              <a:latin typeface="Arial"/>
              <a:ea typeface="Arial"/>
              <a:cs typeface="Arial"/>
              <a:sym typeface="Arial"/>
            </a:endParaRPr>
          </a:p>
        </p:txBody>
      </p:sp>
      <p:sp>
        <p:nvSpPr>
          <p:cNvPr id="9" name="Google Shape;136;p27">
            <a:extLst>
              <a:ext uri="{FF2B5EF4-FFF2-40B4-BE49-F238E27FC236}">
                <a16:creationId xmlns:a16="http://schemas.microsoft.com/office/drawing/2014/main" id="{E32CFAE8-12D3-3E4D-8D90-DF82E67AB976}"/>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10" name="Google Shape;137;p27">
            <a:extLst>
              <a:ext uri="{FF2B5EF4-FFF2-40B4-BE49-F238E27FC236}">
                <a16:creationId xmlns:a16="http://schemas.microsoft.com/office/drawing/2014/main" id="{2EE4CB81-979C-E941-B118-B2517DD875B8}"/>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p:nvPr/>
        </p:nvSpPr>
        <p:spPr>
          <a:xfrm>
            <a:off x="914400" y="685800"/>
            <a:ext cx="10360800" cy="106488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Experiment area: </a:t>
            </a:r>
            <a:r>
              <a:rPr lang="en-US" sz="3200" b="1" i="0" u="none" strike="noStrike" cap="none" dirty="0" err="1">
                <a:solidFill>
                  <a:srgbClr val="000000"/>
                </a:solidFill>
                <a:latin typeface="Arial"/>
                <a:ea typeface="Arial"/>
                <a:cs typeface="Arial"/>
                <a:sym typeface="Arial"/>
              </a:rPr>
              <a:t>UChicago</a:t>
            </a:r>
            <a:r>
              <a:rPr lang="en-US" sz="3200" b="1" i="0" u="none" strike="noStrike" cap="none" dirty="0">
                <a:solidFill>
                  <a:srgbClr val="000000"/>
                </a:solidFill>
                <a:latin typeface="Arial"/>
                <a:ea typeface="Arial"/>
                <a:cs typeface="Arial"/>
                <a:sym typeface="Arial"/>
              </a:rPr>
              <a:t> Bookstore</a:t>
            </a:r>
            <a:endParaRPr sz="3200" b="0" i="0" u="none" strike="noStrike" cap="none" dirty="0">
              <a:solidFill>
                <a:srgbClr val="FFFFFF"/>
              </a:solidFill>
              <a:latin typeface="Times New Roman"/>
              <a:ea typeface="Times New Roman"/>
              <a:cs typeface="Times New Roman"/>
              <a:sym typeface="Times New Roman"/>
            </a:endParaRPr>
          </a:p>
        </p:txBody>
      </p:sp>
      <p:sp>
        <p:nvSpPr>
          <p:cNvPr id="290" name="Google Shape;290;p37"/>
          <p:cNvSpPr txBox="1"/>
          <p:nvPr/>
        </p:nvSpPr>
        <p:spPr>
          <a:xfrm>
            <a:off x="822949" y="5701675"/>
            <a:ext cx="10854300" cy="1065000"/>
          </a:xfrm>
          <a:prstGeom prst="rect">
            <a:avLst/>
          </a:prstGeom>
          <a:noFill/>
          <a:ln>
            <a:noFill/>
          </a:ln>
        </p:spPr>
        <p:txBody>
          <a:bodyPr spcFirstLastPara="1" wrap="square" lIns="92150" tIns="46075" rIns="92150" bIns="46075" anchor="t" anchorCtr="0">
            <a:noAutofit/>
          </a:bodyPr>
          <a:lstStyle/>
          <a:p>
            <a:pPr marL="343080" marR="0" lvl="0" indent="-342720" algn="l" rtl="0">
              <a:lnSpc>
                <a:spcPct val="100000"/>
              </a:lnSpc>
              <a:spcBef>
                <a:spcPts val="0"/>
              </a:spcBef>
              <a:spcAft>
                <a:spcPts val="0"/>
              </a:spcAft>
              <a:buClr>
                <a:srgbClr val="000000"/>
              </a:buClr>
              <a:buSzPts val="2000"/>
              <a:buFont typeface="Times New Roman"/>
              <a:buChar char="•"/>
            </a:pPr>
            <a:r>
              <a:rPr lang="en-US" sz="2000" b="1" i="0" u="none" strike="noStrike" cap="none" dirty="0">
                <a:solidFill>
                  <a:srgbClr val="000000"/>
                </a:solidFill>
                <a:latin typeface="Arial"/>
                <a:ea typeface="Arial"/>
                <a:cs typeface="Arial"/>
                <a:sym typeface="Arial"/>
              </a:rPr>
              <a:t>Note: </a:t>
            </a:r>
            <a:r>
              <a:rPr lang="en-US" sz="2000" b="0" i="0" u="none" strike="noStrike" cap="none" dirty="0">
                <a:solidFill>
                  <a:srgbClr val="000000"/>
                </a:solidFill>
                <a:latin typeface="Arial"/>
                <a:ea typeface="Arial"/>
                <a:cs typeface="Arial"/>
                <a:sym typeface="Arial"/>
              </a:rPr>
              <a:t>The LAA BS operates on 3 unlicensed channels: 149, 153, and 157. </a:t>
            </a:r>
            <a:r>
              <a:rPr lang="en-US" sz="2000" dirty="0"/>
              <a:t>Ambient Wi-Fi APs operated primarily on Channels 36 (U-NII-1), 100 (U-NII-2) and 149 (U-NII-3).</a:t>
            </a:r>
            <a:endParaRPr sz="2000" b="1"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601"/>
              </a:spcBef>
              <a:spcAft>
                <a:spcPts val="0"/>
              </a:spcAft>
              <a:buClr>
                <a:srgbClr val="000000"/>
              </a:buClr>
              <a:buSzPts val="2000"/>
              <a:buFont typeface="Arial"/>
              <a:buNone/>
            </a:pPr>
            <a:endParaRPr sz="2000" b="1" i="0" u="none" strike="noStrike" cap="none" dirty="0">
              <a:solidFill>
                <a:srgbClr val="000000"/>
              </a:solidFill>
              <a:latin typeface="Times New Roman"/>
              <a:ea typeface="Times New Roman"/>
              <a:cs typeface="Times New Roman"/>
              <a:sym typeface="Times New Roman"/>
            </a:endParaRPr>
          </a:p>
        </p:txBody>
      </p:sp>
      <p:sp>
        <p:nvSpPr>
          <p:cNvPr id="291" name="Google Shape;291;p37"/>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sz="1200" b="0" i="0" u="none" strike="noStrike" cap="none">
              <a:solidFill>
                <a:srgbClr val="000000"/>
              </a:solidFill>
              <a:latin typeface="Times New Roman"/>
              <a:ea typeface="Times New Roman"/>
              <a:cs typeface="Times New Roman"/>
              <a:sym typeface="Times New Roman"/>
            </a:endParaRPr>
          </a:p>
        </p:txBody>
      </p:sp>
      <p:sp>
        <p:nvSpPr>
          <p:cNvPr id="293" name="Google Shape;293;p37"/>
          <p:cNvSpPr txBox="1"/>
          <p:nvPr/>
        </p:nvSpPr>
        <p:spPr>
          <a:xfrm>
            <a:off x="822960" y="4792680"/>
            <a:ext cx="37490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Wi-Fi AP Deployment</a:t>
            </a:r>
            <a:endParaRPr sz="1800" b="0" i="0" u="none" strike="noStrike" cap="none" dirty="0">
              <a:solidFill>
                <a:srgbClr val="000000"/>
              </a:solidFill>
              <a:latin typeface="Arial"/>
              <a:ea typeface="Arial"/>
              <a:cs typeface="Arial"/>
              <a:sym typeface="Arial"/>
            </a:endParaRPr>
          </a:p>
        </p:txBody>
      </p:sp>
      <p:sp>
        <p:nvSpPr>
          <p:cNvPr id="294" name="Google Shape;294;p37"/>
          <p:cNvSpPr txBox="1"/>
          <p:nvPr/>
        </p:nvSpPr>
        <p:spPr>
          <a:xfrm>
            <a:off x="4114800" y="4975560"/>
            <a:ext cx="37490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AT&amp;T LAA Deployment</a:t>
            </a:r>
            <a:endParaRPr sz="1800" b="0" i="0" u="none" strike="noStrike" cap="none">
              <a:solidFill>
                <a:srgbClr val="000000"/>
              </a:solidFill>
              <a:latin typeface="Arial"/>
              <a:ea typeface="Arial"/>
              <a:cs typeface="Arial"/>
              <a:sym typeface="Arial"/>
            </a:endParaRPr>
          </a:p>
        </p:txBody>
      </p:sp>
      <p:pic>
        <p:nvPicPr>
          <p:cNvPr id="295" name="Google Shape;295;p37"/>
          <p:cNvPicPr preferRelativeResize="0"/>
          <p:nvPr/>
        </p:nvPicPr>
        <p:blipFill rotWithShape="1">
          <a:blip r:embed="rId3">
            <a:alphaModFix/>
          </a:blip>
          <a:srcRect/>
          <a:stretch/>
        </p:blipFill>
        <p:spPr>
          <a:xfrm>
            <a:off x="457200" y="2244240"/>
            <a:ext cx="3283560" cy="2371320"/>
          </a:xfrm>
          <a:prstGeom prst="rect">
            <a:avLst/>
          </a:prstGeom>
          <a:noFill/>
          <a:ln>
            <a:noFill/>
          </a:ln>
        </p:spPr>
      </p:pic>
      <p:pic>
        <p:nvPicPr>
          <p:cNvPr id="296" name="Google Shape;296;p37"/>
          <p:cNvPicPr preferRelativeResize="0"/>
          <p:nvPr/>
        </p:nvPicPr>
        <p:blipFill rotWithShape="1">
          <a:blip r:embed="rId4">
            <a:alphaModFix/>
          </a:blip>
          <a:srcRect/>
          <a:stretch/>
        </p:blipFill>
        <p:spPr>
          <a:xfrm>
            <a:off x="4297680" y="2011680"/>
            <a:ext cx="2136600" cy="2849040"/>
          </a:xfrm>
          <a:prstGeom prst="rect">
            <a:avLst/>
          </a:prstGeom>
          <a:noFill/>
          <a:ln>
            <a:noFill/>
          </a:ln>
        </p:spPr>
      </p:pic>
      <p:pic>
        <p:nvPicPr>
          <p:cNvPr id="297" name="Google Shape;297;p37"/>
          <p:cNvPicPr preferRelativeResize="0"/>
          <p:nvPr/>
        </p:nvPicPr>
        <p:blipFill rotWithShape="1">
          <a:blip r:embed="rId5">
            <a:alphaModFix/>
          </a:blip>
          <a:srcRect/>
          <a:stretch/>
        </p:blipFill>
        <p:spPr>
          <a:xfrm>
            <a:off x="7166880" y="1750680"/>
            <a:ext cx="4628880" cy="3840480"/>
          </a:xfrm>
          <a:prstGeom prst="rect">
            <a:avLst/>
          </a:prstGeom>
          <a:noFill/>
          <a:ln>
            <a:noFill/>
          </a:ln>
        </p:spPr>
      </p:pic>
      <p:sp>
        <p:nvSpPr>
          <p:cNvPr id="298" name="Google Shape;298;p37"/>
          <p:cNvSpPr/>
          <p:nvPr/>
        </p:nvSpPr>
        <p:spPr>
          <a:xfrm>
            <a:off x="9199440" y="2011680"/>
            <a:ext cx="365760" cy="836280"/>
          </a:xfrm>
          <a:custGeom>
            <a:avLst/>
            <a:gdLst/>
            <a:ahLst/>
            <a:cxnLst/>
            <a:rect l="l" t="t" r="r" b="b"/>
            <a:pathLst>
              <a:path w="1018" h="2325" extrusionOk="0">
                <a:moveTo>
                  <a:pt x="508" y="0"/>
                </a:moveTo>
                <a:lnTo>
                  <a:pt x="1017" y="2324"/>
                </a:lnTo>
                <a:lnTo>
                  <a:pt x="0" y="2324"/>
                </a:lnTo>
                <a:lnTo>
                  <a:pt x="508" y="0"/>
                </a:lnTo>
              </a:path>
            </a:pathLst>
          </a:custGeom>
          <a:solidFill>
            <a:srgbClr val="000000"/>
          </a:solidFill>
          <a:ln w="9525" cap="flat" cmpd="sng">
            <a:solidFill>
              <a:srgbClr val="3465A4"/>
            </a:solidFill>
            <a:prstDash val="solid"/>
            <a:round/>
            <a:headEnd type="none" w="sm" len="sm"/>
            <a:tailEnd type="none" w="sm" len="sm"/>
          </a:ln>
        </p:spPr>
      </p:sp>
      <p:sp>
        <p:nvSpPr>
          <p:cNvPr id="299" name="Google Shape;299;p37"/>
          <p:cNvSpPr/>
          <p:nvPr/>
        </p:nvSpPr>
        <p:spPr>
          <a:xfrm>
            <a:off x="8503920" y="3108960"/>
            <a:ext cx="365760" cy="365760"/>
          </a:xfrm>
          <a:prstGeom prst="ellipse">
            <a:avLst/>
          </a:prstGeom>
          <a:solidFill>
            <a:srgbClr val="21409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7"/>
          <p:cNvSpPr/>
          <p:nvPr/>
        </p:nvSpPr>
        <p:spPr>
          <a:xfrm>
            <a:off x="9235440" y="3657600"/>
            <a:ext cx="365760" cy="365760"/>
          </a:xfrm>
          <a:prstGeom prst="ellipse">
            <a:avLst/>
          </a:prstGeom>
          <a:solidFill>
            <a:srgbClr val="ED1C24"/>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7"/>
          <p:cNvSpPr/>
          <p:nvPr/>
        </p:nvSpPr>
        <p:spPr>
          <a:xfrm>
            <a:off x="8772480" y="4332240"/>
            <a:ext cx="365760" cy="365760"/>
          </a:xfrm>
          <a:prstGeom prst="ellipse">
            <a:avLst/>
          </a:prstGeom>
          <a:solidFill>
            <a:srgbClr val="8F187C"/>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7"/>
          <p:cNvSpPr/>
          <p:nvPr/>
        </p:nvSpPr>
        <p:spPr>
          <a:xfrm>
            <a:off x="9235440" y="4206240"/>
            <a:ext cx="365760" cy="744840"/>
          </a:xfrm>
          <a:custGeom>
            <a:avLst/>
            <a:gdLst/>
            <a:ahLst/>
            <a:cxnLst/>
            <a:rect l="l" t="t" r="r" b="b"/>
            <a:pathLst>
              <a:path w="1018" h="2071" extrusionOk="0">
                <a:moveTo>
                  <a:pt x="508" y="0"/>
                </a:moveTo>
                <a:lnTo>
                  <a:pt x="1017" y="2070"/>
                </a:lnTo>
                <a:lnTo>
                  <a:pt x="0" y="2070"/>
                </a:lnTo>
                <a:lnTo>
                  <a:pt x="508" y="0"/>
                </a:lnTo>
              </a:path>
            </a:pathLst>
          </a:custGeom>
          <a:solidFill>
            <a:srgbClr val="407927"/>
          </a:solidFill>
          <a:ln w="9525" cap="flat" cmpd="sng">
            <a:solidFill>
              <a:srgbClr val="3465A4"/>
            </a:solidFill>
            <a:prstDash val="solid"/>
            <a:round/>
            <a:headEnd type="none" w="sm" len="sm"/>
            <a:tailEnd type="none" w="sm" len="sm"/>
          </a:ln>
        </p:spPr>
      </p:sp>
      <p:sp>
        <p:nvSpPr>
          <p:cNvPr id="303" name="Google Shape;303;p37"/>
          <p:cNvSpPr/>
          <p:nvPr/>
        </p:nvSpPr>
        <p:spPr>
          <a:xfrm>
            <a:off x="9601200" y="2011680"/>
            <a:ext cx="1097280" cy="73152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Wi-Fi Aps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a:t>
            </a:r>
            <a:r>
              <a:rPr lang="en-US" sz="1200" b="0" i="0" u="none" strike="noStrike" cap="none" baseline="30000">
                <a:solidFill>
                  <a:srgbClr val="000000"/>
                </a:solidFill>
                <a:latin typeface="Arial"/>
                <a:ea typeface="Arial"/>
                <a:cs typeface="Arial"/>
                <a:sym typeface="Arial"/>
              </a:rPr>
              <a:t>rd</a:t>
            </a:r>
            <a:r>
              <a:rPr lang="en-US" sz="1200" b="0" i="0" u="none" strike="noStrike" cap="none">
                <a:solidFill>
                  <a:srgbClr val="000000"/>
                </a:solidFill>
                <a:latin typeface="Arial"/>
                <a:ea typeface="Arial"/>
                <a:cs typeface="Arial"/>
                <a:sym typeface="Arial"/>
              </a:rPr>
              <a:t> floor</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Bookstore</a:t>
            </a:r>
            <a:endParaRPr sz="1200" b="0" i="0" u="none" strike="noStrike" cap="none">
              <a:solidFill>
                <a:srgbClr val="000000"/>
              </a:solidFill>
              <a:latin typeface="Arial"/>
              <a:ea typeface="Arial"/>
              <a:cs typeface="Arial"/>
              <a:sym typeface="Arial"/>
            </a:endParaRPr>
          </a:p>
        </p:txBody>
      </p:sp>
      <p:sp>
        <p:nvSpPr>
          <p:cNvPr id="304" name="Google Shape;304;p37"/>
          <p:cNvSpPr/>
          <p:nvPr/>
        </p:nvSpPr>
        <p:spPr>
          <a:xfrm>
            <a:off x="9692650" y="3474725"/>
            <a:ext cx="914400" cy="60240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Clients at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Center</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Location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5" name="Google Shape;305;p37"/>
          <p:cNvSpPr/>
          <p:nvPr/>
        </p:nvSpPr>
        <p:spPr>
          <a:xfrm>
            <a:off x="7514650" y="2926074"/>
            <a:ext cx="914400" cy="60240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Clients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Close to</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Wi-Fi AP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6" name="Google Shape;306;p37"/>
          <p:cNvSpPr/>
          <p:nvPr/>
        </p:nvSpPr>
        <p:spPr>
          <a:xfrm>
            <a:off x="7808400" y="4297674"/>
            <a:ext cx="914400" cy="684900"/>
          </a:xfrm>
          <a:prstGeom prst="rect">
            <a:avLst/>
          </a:prstGeom>
          <a:solidFill>
            <a:srgbClr val="DDDDDD"/>
          </a:solidFill>
          <a:ln w="9525" cap="flat" cmpd="sng">
            <a:solidFill>
              <a:srgbClr val="EF413D"/>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Clients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Close to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LAA BS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7" name="Google Shape;307;p37"/>
          <p:cNvSpPr/>
          <p:nvPr/>
        </p:nvSpPr>
        <p:spPr>
          <a:xfrm>
            <a:off x="9692640" y="4846320"/>
            <a:ext cx="914400" cy="4572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LAA BS</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(outdoor)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08" name="Google Shape;308;p37"/>
          <p:cNvSpPr/>
          <p:nvPr/>
        </p:nvSpPr>
        <p:spPr>
          <a:xfrm rot="-2169000">
            <a:off x="8578080" y="2813040"/>
            <a:ext cx="731520" cy="84240"/>
          </a:xfrm>
          <a:custGeom>
            <a:avLst/>
            <a:gdLst/>
            <a:ahLst/>
            <a:cxnLst/>
            <a:rect l="l" t="t" r="r" b="b"/>
            <a:pathLst>
              <a:path w="2034" h="238" extrusionOk="0">
                <a:moveTo>
                  <a:pt x="0" y="119"/>
                </a:moveTo>
                <a:lnTo>
                  <a:pt x="454" y="1"/>
                </a:lnTo>
                <a:lnTo>
                  <a:pt x="428" y="60"/>
                </a:lnTo>
                <a:lnTo>
                  <a:pt x="1653" y="59"/>
                </a:lnTo>
                <a:lnTo>
                  <a:pt x="1677" y="0"/>
                </a:lnTo>
                <a:lnTo>
                  <a:pt x="2033" y="117"/>
                </a:lnTo>
                <a:lnTo>
                  <a:pt x="1577" y="235"/>
                </a:lnTo>
                <a:lnTo>
                  <a:pt x="1603" y="176"/>
                </a:lnTo>
                <a:lnTo>
                  <a:pt x="379" y="177"/>
                </a:lnTo>
                <a:lnTo>
                  <a:pt x="354" y="237"/>
                </a:lnTo>
                <a:lnTo>
                  <a:pt x="0" y="119"/>
                </a:lnTo>
              </a:path>
            </a:pathLst>
          </a:custGeom>
          <a:solidFill>
            <a:srgbClr val="21409A"/>
          </a:solidFill>
          <a:ln w="9525" cap="flat" cmpd="sng">
            <a:solidFill>
              <a:srgbClr val="3465A4"/>
            </a:solidFill>
            <a:prstDash val="solid"/>
            <a:round/>
            <a:headEnd type="none" w="sm" len="sm"/>
            <a:tailEnd type="none" w="sm" len="sm"/>
          </a:ln>
        </p:spPr>
      </p:sp>
      <p:sp>
        <p:nvSpPr>
          <p:cNvPr id="309" name="Google Shape;309;p37"/>
          <p:cNvSpPr/>
          <p:nvPr/>
        </p:nvSpPr>
        <p:spPr>
          <a:xfrm rot="-4115400">
            <a:off x="8346600" y="3570480"/>
            <a:ext cx="1628640" cy="110160"/>
          </a:xfrm>
          <a:custGeom>
            <a:avLst/>
            <a:gdLst/>
            <a:ahLst/>
            <a:cxnLst/>
            <a:rect l="l" t="t" r="r" b="b"/>
            <a:pathLst>
              <a:path w="4526" h="308" extrusionOk="0">
                <a:moveTo>
                  <a:pt x="0" y="153"/>
                </a:moveTo>
                <a:lnTo>
                  <a:pt x="867" y="307"/>
                </a:lnTo>
                <a:lnTo>
                  <a:pt x="883" y="231"/>
                </a:lnTo>
                <a:lnTo>
                  <a:pt x="3607" y="232"/>
                </a:lnTo>
                <a:lnTo>
                  <a:pt x="3591" y="307"/>
                </a:lnTo>
                <a:lnTo>
                  <a:pt x="4525" y="154"/>
                </a:lnTo>
                <a:lnTo>
                  <a:pt x="3658" y="0"/>
                </a:lnTo>
                <a:lnTo>
                  <a:pt x="3641" y="78"/>
                </a:lnTo>
                <a:lnTo>
                  <a:pt x="917" y="76"/>
                </a:lnTo>
                <a:lnTo>
                  <a:pt x="935" y="0"/>
                </a:lnTo>
                <a:lnTo>
                  <a:pt x="0" y="153"/>
                </a:lnTo>
              </a:path>
            </a:pathLst>
          </a:custGeom>
          <a:solidFill>
            <a:srgbClr val="741B47"/>
          </a:solidFill>
          <a:ln w="9525" cap="flat" cmpd="sng">
            <a:solidFill>
              <a:srgbClr val="741B47"/>
            </a:solidFill>
            <a:prstDash val="solid"/>
            <a:round/>
            <a:headEnd type="none" w="sm" len="sm"/>
            <a:tailEnd type="none" w="sm" len="sm"/>
          </a:ln>
        </p:spPr>
      </p:sp>
      <p:sp>
        <p:nvSpPr>
          <p:cNvPr id="310" name="Google Shape;310;p37"/>
          <p:cNvSpPr/>
          <p:nvPr/>
        </p:nvSpPr>
        <p:spPr>
          <a:xfrm rot="-6994200">
            <a:off x="8180280" y="3998880"/>
            <a:ext cx="1595880" cy="58320"/>
          </a:xfrm>
          <a:custGeom>
            <a:avLst/>
            <a:gdLst/>
            <a:ahLst/>
            <a:cxnLst/>
            <a:rect l="l" t="t" r="r" b="b"/>
            <a:pathLst>
              <a:path w="4436" h="167" extrusionOk="0">
                <a:moveTo>
                  <a:pt x="0" y="85"/>
                </a:moveTo>
                <a:lnTo>
                  <a:pt x="882" y="3"/>
                </a:lnTo>
                <a:lnTo>
                  <a:pt x="883" y="43"/>
                </a:lnTo>
                <a:lnTo>
                  <a:pt x="3551" y="40"/>
                </a:lnTo>
                <a:lnTo>
                  <a:pt x="3551" y="0"/>
                </a:lnTo>
                <a:lnTo>
                  <a:pt x="4435" y="79"/>
                </a:lnTo>
                <a:lnTo>
                  <a:pt x="3552" y="163"/>
                </a:lnTo>
                <a:lnTo>
                  <a:pt x="3551" y="121"/>
                </a:lnTo>
                <a:lnTo>
                  <a:pt x="882" y="125"/>
                </a:lnTo>
                <a:lnTo>
                  <a:pt x="883" y="166"/>
                </a:lnTo>
                <a:lnTo>
                  <a:pt x="0" y="85"/>
                </a:lnTo>
              </a:path>
            </a:pathLst>
          </a:custGeom>
          <a:solidFill>
            <a:srgbClr val="0066B3"/>
          </a:solidFill>
          <a:ln w="9525" cap="flat" cmpd="sng">
            <a:solidFill>
              <a:srgbClr val="3465A4"/>
            </a:solidFill>
            <a:prstDash val="solid"/>
            <a:round/>
            <a:headEnd type="none" w="sm" len="sm"/>
            <a:tailEnd type="none" w="sm" len="sm"/>
          </a:ln>
        </p:spPr>
      </p:sp>
      <p:sp>
        <p:nvSpPr>
          <p:cNvPr id="311" name="Google Shape;311;p37"/>
          <p:cNvSpPr/>
          <p:nvPr/>
        </p:nvSpPr>
        <p:spPr>
          <a:xfrm rot="2475000">
            <a:off x="8842680" y="4798440"/>
            <a:ext cx="457200" cy="91440"/>
          </a:xfrm>
          <a:custGeom>
            <a:avLst/>
            <a:gdLst/>
            <a:ahLst/>
            <a:cxnLst/>
            <a:rect l="l" t="t" r="r" b="b"/>
            <a:pathLst>
              <a:path w="1272" h="257" extrusionOk="0">
                <a:moveTo>
                  <a:pt x="0" y="128"/>
                </a:moveTo>
                <a:lnTo>
                  <a:pt x="254" y="1"/>
                </a:lnTo>
                <a:lnTo>
                  <a:pt x="253" y="64"/>
                </a:lnTo>
                <a:lnTo>
                  <a:pt x="1017" y="64"/>
                </a:lnTo>
                <a:lnTo>
                  <a:pt x="1017" y="0"/>
                </a:lnTo>
                <a:lnTo>
                  <a:pt x="1271" y="127"/>
                </a:lnTo>
                <a:lnTo>
                  <a:pt x="1017" y="255"/>
                </a:lnTo>
                <a:lnTo>
                  <a:pt x="1017" y="191"/>
                </a:lnTo>
                <a:lnTo>
                  <a:pt x="253" y="192"/>
                </a:lnTo>
                <a:lnTo>
                  <a:pt x="253" y="256"/>
                </a:lnTo>
                <a:lnTo>
                  <a:pt x="0" y="128"/>
                </a:lnTo>
              </a:path>
            </a:pathLst>
          </a:custGeom>
          <a:solidFill>
            <a:srgbClr val="741B47"/>
          </a:solidFill>
          <a:ln w="9525" cap="flat" cmpd="sng">
            <a:solidFill>
              <a:srgbClr val="3465A4"/>
            </a:solidFill>
            <a:prstDash val="solid"/>
            <a:round/>
            <a:headEnd type="none" w="sm" len="sm"/>
            <a:tailEnd type="none" w="sm" len="sm"/>
          </a:ln>
        </p:spPr>
      </p:sp>
      <p:sp>
        <p:nvSpPr>
          <p:cNvPr id="312" name="Google Shape;312;p37"/>
          <p:cNvSpPr/>
          <p:nvPr/>
        </p:nvSpPr>
        <p:spPr>
          <a:xfrm rot="-4827000">
            <a:off x="8939880" y="3207240"/>
            <a:ext cx="1005840" cy="78120"/>
          </a:xfrm>
          <a:custGeom>
            <a:avLst/>
            <a:gdLst/>
            <a:ahLst/>
            <a:cxnLst/>
            <a:rect l="l" t="t" r="r" b="b"/>
            <a:pathLst>
              <a:path w="2797" h="220" extrusionOk="0">
                <a:moveTo>
                  <a:pt x="0" y="111"/>
                </a:moveTo>
                <a:lnTo>
                  <a:pt x="557" y="1"/>
                </a:lnTo>
                <a:lnTo>
                  <a:pt x="557" y="55"/>
                </a:lnTo>
                <a:lnTo>
                  <a:pt x="2238" y="54"/>
                </a:lnTo>
                <a:lnTo>
                  <a:pt x="2238" y="0"/>
                </a:lnTo>
                <a:lnTo>
                  <a:pt x="2796" y="108"/>
                </a:lnTo>
                <a:lnTo>
                  <a:pt x="2239" y="218"/>
                </a:lnTo>
                <a:lnTo>
                  <a:pt x="2239" y="163"/>
                </a:lnTo>
                <a:lnTo>
                  <a:pt x="557" y="165"/>
                </a:lnTo>
                <a:lnTo>
                  <a:pt x="557" y="219"/>
                </a:lnTo>
                <a:lnTo>
                  <a:pt x="0" y="111"/>
                </a:lnTo>
              </a:path>
            </a:pathLst>
          </a:custGeom>
          <a:solidFill>
            <a:srgbClr val="ED1C24"/>
          </a:solidFill>
          <a:ln w="9525" cap="flat" cmpd="sng">
            <a:solidFill>
              <a:srgbClr val="3465A4"/>
            </a:solidFill>
            <a:prstDash val="solid"/>
            <a:round/>
            <a:headEnd type="none" w="sm" len="sm"/>
            <a:tailEnd type="none" w="sm" len="sm"/>
          </a:ln>
        </p:spPr>
      </p:sp>
      <p:sp>
        <p:nvSpPr>
          <p:cNvPr id="313" name="Google Shape;313;p37"/>
          <p:cNvSpPr/>
          <p:nvPr/>
        </p:nvSpPr>
        <p:spPr>
          <a:xfrm rot="-5925600">
            <a:off x="9241920" y="4097520"/>
            <a:ext cx="274320" cy="78120"/>
          </a:xfrm>
          <a:custGeom>
            <a:avLst/>
            <a:gdLst/>
            <a:ahLst/>
            <a:cxnLst/>
            <a:rect l="l" t="t" r="r" b="b"/>
            <a:pathLst>
              <a:path w="765" h="220" extrusionOk="0">
                <a:moveTo>
                  <a:pt x="0" y="109"/>
                </a:moveTo>
                <a:lnTo>
                  <a:pt x="151" y="0"/>
                </a:lnTo>
                <a:lnTo>
                  <a:pt x="151" y="55"/>
                </a:lnTo>
                <a:lnTo>
                  <a:pt x="611" y="54"/>
                </a:lnTo>
                <a:lnTo>
                  <a:pt x="612" y="0"/>
                </a:lnTo>
                <a:lnTo>
                  <a:pt x="764" y="109"/>
                </a:lnTo>
                <a:lnTo>
                  <a:pt x="612" y="218"/>
                </a:lnTo>
                <a:lnTo>
                  <a:pt x="612" y="163"/>
                </a:lnTo>
                <a:lnTo>
                  <a:pt x="152" y="163"/>
                </a:lnTo>
                <a:lnTo>
                  <a:pt x="151" y="219"/>
                </a:lnTo>
                <a:lnTo>
                  <a:pt x="0" y="109"/>
                </a:lnTo>
              </a:path>
            </a:pathLst>
          </a:custGeom>
          <a:solidFill>
            <a:srgbClr val="ED1C24"/>
          </a:solidFill>
          <a:ln w="9525" cap="flat" cmpd="sng">
            <a:solidFill>
              <a:srgbClr val="3465A4"/>
            </a:solidFill>
            <a:prstDash val="solid"/>
            <a:round/>
            <a:headEnd type="none" w="sm" len="sm"/>
            <a:tailEnd type="none" w="sm" len="sm"/>
          </a:ln>
        </p:spPr>
      </p:sp>
      <p:sp>
        <p:nvSpPr>
          <p:cNvPr id="314" name="Google Shape;314;p37"/>
          <p:cNvSpPr/>
          <p:nvPr/>
        </p:nvSpPr>
        <p:spPr>
          <a:xfrm>
            <a:off x="8173900" y="2369025"/>
            <a:ext cx="7659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89.91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27.4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5" name="Google Shape;315;p37"/>
          <p:cNvSpPr/>
          <p:nvPr/>
        </p:nvSpPr>
        <p:spPr>
          <a:xfrm>
            <a:off x="7970100" y="3740275"/>
            <a:ext cx="8082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217.59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66.3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6" name="Google Shape;316;p37"/>
          <p:cNvSpPr/>
          <p:nvPr/>
        </p:nvSpPr>
        <p:spPr>
          <a:xfrm>
            <a:off x="8335800" y="5031550"/>
            <a:ext cx="8082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40.12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12.23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7" name="Google Shape;317;p37"/>
          <p:cNvSpPr/>
          <p:nvPr/>
        </p:nvSpPr>
        <p:spPr>
          <a:xfrm>
            <a:off x="9565200" y="3020050"/>
            <a:ext cx="9144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136.96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41.7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18" name="Google Shape;318;p37"/>
          <p:cNvSpPr/>
          <p:nvPr/>
        </p:nvSpPr>
        <p:spPr>
          <a:xfrm rot="-3647516">
            <a:off x="8719380" y="3136050"/>
            <a:ext cx="750642" cy="291037"/>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Arial"/>
                <a:ea typeface="Arial"/>
                <a:cs typeface="Arial"/>
                <a:sym typeface="Arial"/>
              </a:rPr>
              <a:t>261.7 ft</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900" b="0" i="0" u="none" strike="noStrike" cap="none">
                <a:solidFill>
                  <a:srgbClr val="000000"/>
                </a:solidFill>
                <a:latin typeface="Arial"/>
                <a:ea typeface="Arial"/>
                <a:cs typeface="Arial"/>
                <a:sym typeface="Arial"/>
              </a:rPr>
              <a:t>79.8 m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rgbClr val="000000"/>
              </a:solidFill>
              <a:latin typeface="Arial"/>
              <a:ea typeface="Arial"/>
              <a:cs typeface="Arial"/>
              <a:sym typeface="Arial"/>
            </a:endParaRPr>
          </a:p>
        </p:txBody>
      </p:sp>
      <p:sp>
        <p:nvSpPr>
          <p:cNvPr id="319" name="Google Shape;319;p37"/>
          <p:cNvSpPr/>
          <p:nvPr/>
        </p:nvSpPr>
        <p:spPr>
          <a:xfrm>
            <a:off x="9509750" y="4197475"/>
            <a:ext cx="914400" cy="363300"/>
          </a:xfrm>
          <a:prstGeom prst="rect">
            <a:avLst/>
          </a:prstGeom>
          <a:solidFill>
            <a:srgbClr val="DDDDDD"/>
          </a:solidFill>
          <a:ln w="9525" cap="flat" cmpd="sng">
            <a:solidFill>
              <a:srgbClr val="3465A4"/>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132.90 ft</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40.5 m </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320" name="Google Shape;320;p37"/>
          <p:cNvSpPr/>
          <p:nvPr/>
        </p:nvSpPr>
        <p:spPr>
          <a:xfrm>
            <a:off x="1695975" y="3248625"/>
            <a:ext cx="640500" cy="36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100" b="1" i="0" u="none" strike="noStrike" cap="none">
                <a:solidFill>
                  <a:schemeClr val="dk1"/>
                </a:solidFill>
                <a:latin typeface="Arial"/>
                <a:ea typeface="Arial"/>
                <a:cs typeface="Arial"/>
                <a:sym typeface="Arial"/>
              </a:rPr>
              <a:t>AP2</a:t>
            </a:r>
            <a:endParaRPr sz="1100" b="1" i="0" u="none" strike="noStrike" cap="none">
              <a:solidFill>
                <a:srgbClr val="000000"/>
              </a:solidFill>
              <a:latin typeface="Arial"/>
              <a:ea typeface="Arial"/>
              <a:cs typeface="Arial"/>
              <a:sym typeface="Arial"/>
            </a:endParaRPr>
          </a:p>
        </p:txBody>
      </p:sp>
      <p:sp>
        <p:nvSpPr>
          <p:cNvPr id="322" name="Google Shape;322;p37"/>
          <p:cNvSpPr/>
          <p:nvPr/>
        </p:nvSpPr>
        <p:spPr>
          <a:xfrm>
            <a:off x="3043875" y="2743875"/>
            <a:ext cx="640500" cy="36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100" b="1" i="0" u="none" strike="noStrike" cap="none">
                <a:solidFill>
                  <a:schemeClr val="dk1"/>
                </a:solidFill>
                <a:latin typeface="Arial"/>
                <a:ea typeface="Arial"/>
                <a:cs typeface="Arial"/>
                <a:sym typeface="Arial"/>
              </a:rPr>
              <a:t>AP1</a:t>
            </a:r>
            <a:endParaRPr sz="1100" b="1" i="0" u="none" strike="noStrike" cap="none">
              <a:solidFill>
                <a:srgbClr val="000000"/>
              </a:solidFill>
              <a:latin typeface="Arial"/>
              <a:ea typeface="Arial"/>
              <a:cs typeface="Arial"/>
              <a:sym typeface="Arial"/>
            </a:endParaRPr>
          </a:p>
        </p:txBody>
      </p:sp>
      <p:sp>
        <p:nvSpPr>
          <p:cNvPr id="323" name="Google Shape;323;p37"/>
          <p:cNvSpPr/>
          <p:nvPr/>
        </p:nvSpPr>
        <p:spPr>
          <a:xfrm>
            <a:off x="592075" y="3247350"/>
            <a:ext cx="640500" cy="3633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US" sz="1100" b="1" i="0" u="none" strike="noStrike" cap="none">
                <a:solidFill>
                  <a:schemeClr val="dk1"/>
                </a:solidFill>
                <a:latin typeface="Arial"/>
                <a:ea typeface="Arial"/>
                <a:cs typeface="Arial"/>
                <a:sym typeface="Arial"/>
              </a:rPr>
              <a:t>AP3</a:t>
            </a:r>
            <a:endParaRPr sz="1100" b="1" i="0" u="none" strike="noStrike" cap="none">
              <a:solidFill>
                <a:srgbClr val="000000"/>
              </a:solidFill>
              <a:latin typeface="Arial"/>
              <a:ea typeface="Arial"/>
              <a:cs typeface="Arial"/>
              <a:sym typeface="Arial"/>
            </a:endParaRPr>
          </a:p>
        </p:txBody>
      </p:sp>
      <p:sp>
        <p:nvSpPr>
          <p:cNvPr id="38" name="Google Shape;136;p27">
            <a:extLst>
              <a:ext uri="{FF2B5EF4-FFF2-40B4-BE49-F238E27FC236}">
                <a16:creationId xmlns:a16="http://schemas.microsoft.com/office/drawing/2014/main" id="{38F07937-7CF7-A646-AAA3-C71BA855080D}"/>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39" name="Google Shape;137;p27">
            <a:extLst>
              <a:ext uri="{FF2B5EF4-FFF2-40B4-BE49-F238E27FC236}">
                <a16:creationId xmlns:a16="http://schemas.microsoft.com/office/drawing/2014/main" id="{D86C264B-366B-3C4D-B67D-73DF4E475240}"/>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3163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txBox="1"/>
          <p:nvPr/>
        </p:nvSpPr>
        <p:spPr>
          <a:xfrm>
            <a:off x="914399" y="685800"/>
            <a:ext cx="10848109" cy="106488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Experiment: Wi-Fi Clients and Wireshark</a:t>
            </a:r>
            <a:endParaRPr sz="3200" b="0" i="0" u="none" strike="noStrike" cap="none" dirty="0">
              <a:solidFill>
                <a:srgbClr val="FFFFFF"/>
              </a:solidFill>
              <a:latin typeface="Times New Roman"/>
              <a:ea typeface="Times New Roman"/>
              <a:cs typeface="Times New Roman"/>
              <a:sym typeface="Times New Roman"/>
            </a:endParaRPr>
          </a:p>
        </p:txBody>
      </p:sp>
      <p:sp>
        <p:nvSpPr>
          <p:cNvPr id="333" name="Google Shape;333;p38"/>
          <p:cNvSpPr txBox="1"/>
          <p:nvPr/>
        </p:nvSpPr>
        <p:spPr>
          <a:xfrm>
            <a:off x="4506685" y="1730690"/>
            <a:ext cx="7685315" cy="4354423"/>
          </a:xfrm>
          <a:prstGeom prst="rect">
            <a:avLst/>
          </a:prstGeom>
          <a:noFill/>
          <a:ln>
            <a:noFill/>
          </a:ln>
        </p:spPr>
        <p:txBody>
          <a:bodyPr spcFirstLastPara="1" wrap="square" lIns="92150" tIns="46075" rIns="92150" bIns="46075" anchor="t" anchorCtr="0">
            <a:noAutofit/>
          </a:bodyPr>
          <a:lstStyle/>
          <a:p>
            <a:pPr marL="343080" marR="0" lvl="0" indent="-342720" algn="l" rtl="0">
              <a:lnSpc>
                <a:spcPct val="100000"/>
              </a:lnSpc>
              <a:spcBef>
                <a:spcPts val="0"/>
              </a:spcBef>
              <a:spcAft>
                <a:spcPts val="0"/>
              </a:spcAft>
              <a:buClr>
                <a:srgbClr val="000000"/>
              </a:buClr>
              <a:buSzPts val="2000"/>
              <a:buFont typeface="Times New Roman"/>
              <a:buChar char="•"/>
            </a:pPr>
            <a:r>
              <a:rPr lang="en-US" sz="2000" dirty="0">
                <a:ea typeface="Times New Roman"/>
              </a:rPr>
              <a:t>3 Google Pixel 5 phones used as client devices: a Wi-Fi client, a LAA client and and idle client.</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The active clients performed a background download, conducted FCC </a:t>
            </a:r>
            <a:r>
              <a:rPr lang="en-US" sz="2000" i="0" u="none" strike="noStrike" cap="none" dirty="0" err="1">
                <a:solidFill>
                  <a:srgbClr val="000000"/>
                </a:solidFill>
                <a:latin typeface="+mj-lt"/>
                <a:ea typeface="Times New Roman"/>
                <a:cs typeface="Times New Roman"/>
                <a:sym typeface="Times New Roman"/>
              </a:rPr>
              <a:t>Speedtests</a:t>
            </a:r>
            <a:r>
              <a:rPr lang="en-US" sz="2000" i="0" u="none" strike="noStrike" cap="none" dirty="0">
                <a:solidFill>
                  <a:srgbClr val="000000"/>
                </a:solidFill>
                <a:latin typeface="+mj-lt"/>
                <a:ea typeface="Times New Roman"/>
                <a:cs typeface="Times New Roman"/>
                <a:sym typeface="Times New Roman"/>
              </a:rPr>
              <a:t> (download, upload and latency) every minute, and ran </a:t>
            </a:r>
            <a:r>
              <a:rPr lang="en-US" sz="2000" i="0" u="none" strike="noStrike" cap="none" dirty="0" err="1">
                <a:solidFill>
                  <a:srgbClr val="000000"/>
                </a:solidFill>
                <a:latin typeface="+mj-lt"/>
                <a:ea typeface="Times New Roman"/>
                <a:cs typeface="Times New Roman"/>
                <a:sym typeface="Times New Roman"/>
              </a:rPr>
              <a:t>SigCap</a:t>
            </a:r>
            <a:r>
              <a:rPr lang="en-US" sz="2000" i="0" u="none" strike="noStrike" cap="none" dirty="0">
                <a:solidFill>
                  <a:srgbClr val="000000"/>
                </a:solidFill>
                <a:latin typeface="+mj-lt"/>
                <a:ea typeface="Times New Roman"/>
                <a:cs typeface="Times New Roman"/>
                <a:sym typeface="Times New Roman"/>
              </a:rPr>
              <a:t>.</a:t>
            </a:r>
          </a:p>
          <a:p>
            <a:pPr marL="343080" marR="0" lvl="0" indent="-342720" algn="l" rtl="0">
              <a:lnSpc>
                <a:spcPct val="100000"/>
              </a:lnSpc>
              <a:spcBef>
                <a:spcPts val="0"/>
              </a:spcBef>
              <a:spcAft>
                <a:spcPts val="0"/>
              </a:spcAft>
              <a:buClr>
                <a:srgbClr val="000000"/>
              </a:buClr>
              <a:buSzPts val="2000"/>
              <a:buFont typeface="Times New Roman"/>
              <a:buChar char="•"/>
            </a:pPr>
            <a:r>
              <a:rPr lang="en-US" sz="2000" dirty="0">
                <a:latin typeface="+mj-lt"/>
                <a:ea typeface="Times New Roman"/>
                <a:cs typeface="Times New Roman"/>
                <a:sym typeface="Times New Roman"/>
              </a:rPr>
              <a:t>The idle client just ran </a:t>
            </a:r>
            <a:r>
              <a:rPr lang="en-US" sz="2000" dirty="0" err="1">
                <a:latin typeface="+mj-lt"/>
                <a:ea typeface="Times New Roman"/>
                <a:cs typeface="Times New Roman"/>
                <a:sym typeface="Times New Roman"/>
              </a:rPr>
              <a:t>SigCap</a:t>
            </a:r>
            <a:r>
              <a:rPr lang="en-US" sz="2000" dirty="0">
                <a:latin typeface="+mj-lt"/>
                <a:ea typeface="Times New Roman"/>
                <a:cs typeface="Times New Roman"/>
                <a:sym typeface="Times New Roman"/>
              </a:rPr>
              <a:t>.</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In addition</a:t>
            </a:r>
            <a:r>
              <a:rPr lang="en-US" sz="2000" dirty="0">
                <a:latin typeface="+mj-lt"/>
                <a:ea typeface="Times New Roman"/>
                <a:cs typeface="Times New Roman"/>
                <a:sym typeface="Times New Roman"/>
              </a:rPr>
              <a:t>, Wireshark was deployed on a laptop in the same are as the clients.</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The experiment was conducted in a location close to the bookstore where a number of APs have been recently upgraded.</a:t>
            </a:r>
          </a:p>
          <a:p>
            <a:pPr marL="343080" marR="0" lvl="0" indent="-342720" algn="l" rtl="0">
              <a:lnSpc>
                <a:spcPct val="100000"/>
              </a:lnSpc>
              <a:spcBef>
                <a:spcPts val="0"/>
              </a:spcBef>
              <a:spcAft>
                <a:spcPts val="0"/>
              </a:spcAft>
              <a:buClr>
                <a:srgbClr val="000000"/>
              </a:buClr>
              <a:buSzPts val="2000"/>
              <a:buFont typeface="Times New Roman"/>
              <a:buChar char="•"/>
            </a:pPr>
            <a:r>
              <a:rPr lang="en-US" sz="2000" i="0" u="none" strike="noStrike" cap="none" dirty="0">
                <a:solidFill>
                  <a:srgbClr val="000000"/>
                </a:solidFill>
                <a:latin typeface="+mj-lt"/>
                <a:ea typeface="Times New Roman"/>
                <a:cs typeface="Times New Roman"/>
                <a:sym typeface="Times New Roman"/>
              </a:rPr>
              <a:t>The primary channel chosen by these APS could not be controlled, and no other AP</a:t>
            </a:r>
            <a:r>
              <a:rPr lang="en-US" sz="2000" dirty="0">
                <a:latin typeface="+mj-lt"/>
                <a:ea typeface="Times New Roman"/>
                <a:cs typeface="Times New Roman"/>
                <a:sym typeface="Times New Roman"/>
              </a:rPr>
              <a:t>s were deployed.</a:t>
            </a:r>
            <a:endParaRPr sz="2000" i="0" u="none" strike="noStrike" cap="none" dirty="0">
              <a:solidFill>
                <a:srgbClr val="000000"/>
              </a:solidFill>
              <a:latin typeface="+mj-lt"/>
              <a:ea typeface="Times New Roman"/>
              <a:cs typeface="Times New Roman"/>
              <a:sym typeface="Times New Roman"/>
            </a:endParaRPr>
          </a:p>
          <a:p>
            <a:pPr marL="0" marR="0" lvl="0" indent="0" algn="l" rtl="0">
              <a:lnSpc>
                <a:spcPct val="100000"/>
              </a:lnSpc>
              <a:spcBef>
                <a:spcPts val="601"/>
              </a:spcBef>
              <a:spcAft>
                <a:spcPts val="0"/>
              </a:spcAft>
              <a:buClr>
                <a:srgbClr val="000000"/>
              </a:buClr>
              <a:buSzPts val="2000"/>
              <a:buFont typeface="Arial"/>
              <a:buNone/>
            </a:pPr>
            <a:endParaRPr sz="2000" b="1" i="0" u="none" strike="noStrike" cap="none" dirty="0">
              <a:solidFill>
                <a:srgbClr val="000000"/>
              </a:solidFill>
              <a:latin typeface="Times New Roman"/>
              <a:ea typeface="Times New Roman"/>
              <a:cs typeface="Times New Roman"/>
              <a:sym typeface="Times New Roman"/>
            </a:endParaRPr>
          </a:p>
        </p:txBody>
      </p:sp>
      <p:sp>
        <p:nvSpPr>
          <p:cNvPr id="334" name="Google Shape;334;p38"/>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sz="1200" b="0" i="0" u="none" strike="noStrike" cap="none">
              <a:solidFill>
                <a:srgbClr val="000000"/>
              </a:solidFill>
              <a:latin typeface="Times New Roman"/>
              <a:ea typeface="Times New Roman"/>
              <a:cs typeface="Times New Roman"/>
              <a:sym typeface="Times New Roman"/>
            </a:endParaRPr>
          </a:p>
        </p:txBody>
      </p:sp>
      <p:pic>
        <p:nvPicPr>
          <p:cNvPr id="339" name="Google Shape;339;p38"/>
          <p:cNvPicPr preferRelativeResize="0"/>
          <p:nvPr/>
        </p:nvPicPr>
        <p:blipFill rotWithShape="1">
          <a:blip r:embed="rId3">
            <a:alphaModFix/>
          </a:blip>
          <a:srcRect/>
          <a:stretch/>
        </p:blipFill>
        <p:spPr>
          <a:xfrm>
            <a:off x="733698" y="1789611"/>
            <a:ext cx="3657600" cy="2743200"/>
          </a:xfrm>
          <a:prstGeom prst="rect">
            <a:avLst/>
          </a:prstGeom>
          <a:noFill/>
          <a:ln>
            <a:noFill/>
          </a:ln>
        </p:spPr>
      </p:pic>
      <p:sp>
        <p:nvSpPr>
          <p:cNvPr id="344" name="Google Shape;344;p38"/>
          <p:cNvSpPr/>
          <p:nvPr/>
        </p:nvSpPr>
        <p:spPr>
          <a:xfrm>
            <a:off x="3568338" y="297833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D</a:t>
            </a:r>
            <a:endParaRPr sz="1800" b="0" i="0" u="none" strike="noStrike" cap="none">
              <a:solidFill>
                <a:srgbClr val="000000"/>
              </a:solidFill>
              <a:latin typeface="Arial"/>
              <a:ea typeface="Arial"/>
              <a:cs typeface="Arial"/>
              <a:sym typeface="Arial"/>
            </a:endParaRPr>
          </a:p>
        </p:txBody>
      </p:sp>
      <p:sp>
        <p:nvSpPr>
          <p:cNvPr id="347" name="Google Shape;347;p38"/>
          <p:cNvSpPr/>
          <p:nvPr/>
        </p:nvSpPr>
        <p:spPr>
          <a:xfrm>
            <a:off x="916578" y="325265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A</a:t>
            </a:r>
            <a:endParaRPr sz="1800" b="0" i="0" u="none" strike="noStrike" cap="none">
              <a:solidFill>
                <a:srgbClr val="000000"/>
              </a:solidFill>
              <a:latin typeface="Arial"/>
              <a:ea typeface="Arial"/>
              <a:cs typeface="Arial"/>
              <a:sym typeface="Arial"/>
            </a:endParaRPr>
          </a:p>
        </p:txBody>
      </p:sp>
      <p:sp>
        <p:nvSpPr>
          <p:cNvPr id="348" name="Google Shape;348;p38"/>
          <p:cNvSpPr/>
          <p:nvPr/>
        </p:nvSpPr>
        <p:spPr>
          <a:xfrm>
            <a:off x="1648098" y="306977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B</a:t>
            </a:r>
            <a:endParaRPr sz="1800" b="0" i="0" u="none" strike="noStrike" cap="none">
              <a:solidFill>
                <a:srgbClr val="000000"/>
              </a:solidFill>
              <a:latin typeface="Arial"/>
              <a:ea typeface="Arial"/>
              <a:cs typeface="Arial"/>
              <a:sym typeface="Arial"/>
            </a:endParaRPr>
          </a:p>
        </p:txBody>
      </p:sp>
      <p:sp>
        <p:nvSpPr>
          <p:cNvPr id="349" name="Google Shape;349;p38"/>
          <p:cNvSpPr/>
          <p:nvPr/>
        </p:nvSpPr>
        <p:spPr>
          <a:xfrm>
            <a:off x="2928258" y="2886891"/>
            <a:ext cx="457200" cy="27432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C</a:t>
            </a:r>
            <a:endParaRPr sz="1800" b="0" i="0" u="none" strike="noStrike" cap="none">
              <a:solidFill>
                <a:srgbClr val="000000"/>
              </a:solidFill>
              <a:latin typeface="Arial"/>
              <a:ea typeface="Arial"/>
              <a:cs typeface="Arial"/>
              <a:sym typeface="Arial"/>
            </a:endParaRPr>
          </a:p>
        </p:txBody>
      </p:sp>
      <p:sp>
        <p:nvSpPr>
          <p:cNvPr id="355" name="Google Shape;355;p38"/>
          <p:cNvSpPr/>
          <p:nvPr/>
        </p:nvSpPr>
        <p:spPr>
          <a:xfrm>
            <a:off x="2320923" y="3545881"/>
            <a:ext cx="1005900" cy="3657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LAA</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000000"/>
                </a:solidFill>
                <a:latin typeface="Arial"/>
                <a:ea typeface="Arial"/>
                <a:cs typeface="Arial"/>
                <a:sym typeface="Arial"/>
              </a:rPr>
              <a:t>Client</a:t>
            </a:r>
            <a:endParaRPr sz="1300" b="0" i="0" u="none" strike="noStrike" cap="none">
              <a:solidFill>
                <a:srgbClr val="000000"/>
              </a:solidFill>
              <a:latin typeface="Arial"/>
              <a:ea typeface="Arial"/>
              <a:cs typeface="Arial"/>
              <a:sym typeface="Arial"/>
            </a:endParaRPr>
          </a:p>
        </p:txBody>
      </p:sp>
      <p:sp>
        <p:nvSpPr>
          <p:cNvPr id="358" name="Google Shape;358;p38"/>
          <p:cNvSpPr/>
          <p:nvPr/>
        </p:nvSpPr>
        <p:spPr>
          <a:xfrm>
            <a:off x="1843157" y="2246734"/>
            <a:ext cx="1439400" cy="457200"/>
          </a:xfrm>
          <a:prstGeom prst="ellipse">
            <a:avLst/>
          </a:prstGeom>
          <a:solidFill>
            <a:srgbClr val="FFFFFF"/>
          </a:solidFill>
          <a:ln w="9525" cap="flat" cmpd="sng">
            <a:solidFill>
              <a:srgbClr val="000000"/>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ED1C24"/>
                </a:solidFill>
                <a:latin typeface="Arial"/>
                <a:ea typeface="Arial"/>
                <a:cs typeface="Arial"/>
                <a:sym typeface="Arial"/>
              </a:rPr>
              <a:t>Wireshark</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US" sz="1300" b="1" i="0" u="none" strike="noStrike" cap="none">
                <a:solidFill>
                  <a:srgbClr val="ED1C24"/>
                </a:solidFill>
                <a:latin typeface="Arial"/>
                <a:ea typeface="Arial"/>
                <a:cs typeface="Arial"/>
                <a:sym typeface="Arial"/>
              </a:rPr>
              <a:t>Area</a:t>
            </a:r>
            <a:endParaRPr sz="13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A745884A-EAA2-2D49-8537-3B5C3BCAECB0}"/>
              </a:ext>
            </a:extLst>
          </p:cNvPr>
          <p:cNvSpPr txBox="1"/>
          <p:nvPr/>
        </p:nvSpPr>
        <p:spPr>
          <a:xfrm>
            <a:off x="783772" y="4615543"/>
            <a:ext cx="3688830" cy="400110"/>
          </a:xfrm>
          <a:prstGeom prst="rect">
            <a:avLst/>
          </a:prstGeom>
          <a:noFill/>
        </p:spPr>
        <p:txBody>
          <a:bodyPr wrap="none" rtlCol="0">
            <a:spAutoFit/>
          </a:bodyPr>
          <a:lstStyle/>
          <a:p>
            <a:r>
              <a:rPr lang="en-US" sz="2000" b="1" dirty="0"/>
              <a:t>Location: close to bookstore</a:t>
            </a:r>
          </a:p>
        </p:txBody>
      </p:sp>
      <p:sp>
        <p:nvSpPr>
          <p:cNvPr id="33" name="Google Shape;136;p27">
            <a:extLst>
              <a:ext uri="{FF2B5EF4-FFF2-40B4-BE49-F238E27FC236}">
                <a16:creationId xmlns:a16="http://schemas.microsoft.com/office/drawing/2014/main" id="{7691FF16-6C0C-0946-B438-DAA4F42B64F6}"/>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34" name="Google Shape;137;p27">
            <a:extLst>
              <a:ext uri="{FF2B5EF4-FFF2-40B4-BE49-F238E27FC236}">
                <a16:creationId xmlns:a16="http://schemas.microsoft.com/office/drawing/2014/main" id="{A5774DBC-BF14-1747-8CC1-F7CCD90B88B0}"/>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p:nvPr/>
        </p:nvSpPr>
        <p:spPr>
          <a:xfrm>
            <a:off x="545486" y="590318"/>
            <a:ext cx="10360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Times New Roman"/>
                <a:ea typeface="Times New Roman"/>
                <a:cs typeface="Times New Roman"/>
                <a:sym typeface="Times New Roman"/>
              </a:rPr>
              <a:t>Experiment </a:t>
            </a:r>
            <a:r>
              <a:rPr lang="en-US" sz="3200" b="1" dirty="0">
                <a:latin typeface="Times New Roman"/>
                <a:ea typeface="Times New Roman"/>
                <a:cs typeface="Times New Roman"/>
                <a:sym typeface="Times New Roman"/>
              </a:rPr>
              <a:t>description</a:t>
            </a:r>
            <a:endParaRPr sz="3200" b="0" i="0" u="none" strike="noStrike" cap="none" dirty="0">
              <a:solidFill>
                <a:srgbClr val="FFFFFF"/>
              </a:solidFill>
              <a:latin typeface="Times New Roman"/>
              <a:ea typeface="Times New Roman"/>
              <a:cs typeface="Times New Roman"/>
              <a:sym typeface="Times New Roman"/>
            </a:endParaRPr>
          </a:p>
        </p:txBody>
      </p:sp>
      <p:sp>
        <p:nvSpPr>
          <p:cNvPr id="371" name="Google Shape;371;p39"/>
          <p:cNvSpPr txBox="1"/>
          <p:nvPr/>
        </p:nvSpPr>
        <p:spPr>
          <a:xfrm>
            <a:off x="557915" y="1465170"/>
            <a:ext cx="10241400" cy="5454000"/>
          </a:xfrm>
          <a:prstGeom prst="rect">
            <a:avLst/>
          </a:prstGeom>
          <a:noFill/>
          <a:ln>
            <a:noFill/>
          </a:ln>
        </p:spPr>
        <p:txBody>
          <a:bodyPr spcFirstLastPara="1" wrap="square" lIns="92150" tIns="46075" rIns="92150" bIns="46075" anchor="t" anchorCtr="0">
            <a:noAutofit/>
          </a:bodyPr>
          <a:lstStyle/>
          <a:p>
            <a:pPr marL="343080" marR="0" lvl="0" indent="-342720" algn="l" rtl="0">
              <a:lnSpc>
                <a:spcPct val="100000"/>
              </a:lnSpc>
              <a:spcBef>
                <a:spcPts val="0"/>
              </a:spcBef>
              <a:spcAft>
                <a:spcPts val="0"/>
              </a:spcAft>
              <a:buClr>
                <a:srgbClr val="000000"/>
              </a:buClr>
              <a:buSzPts val="1600"/>
              <a:buFont typeface="Times New Roman"/>
              <a:buChar char="•"/>
            </a:pPr>
            <a:r>
              <a:rPr lang="en-US" sz="1600" b="0" i="0" u="none" strike="noStrike" cap="none" dirty="0">
                <a:solidFill>
                  <a:srgbClr val="000000"/>
                </a:solidFill>
                <a:latin typeface="Arial"/>
                <a:ea typeface="Arial"/>
                <a:cs typeface="Arial"/>
                <a:sym typeface="Arial"/>
              </a:rPr>
              <a:t>We assume that we are the only LAA user in the vicinity</a:t>
            </a:r>
            <a:endParaRPr sz="1600" b="1" i="0" u="none" strike="noStrike" cap="none" dirty="0">
              <a:solidFill>
                <a:srgbClr val="000000"/>
              </a:solidFill>
              <a:latin typeface="Times New Roman"/>
              <a:ea typeface="Times New Roman"/>
              <a:cs typeface="Times New Roman"/>
              <a:sym typeface="Times New Roman"/>
            </a:endParaRPr>
          </a:p>
          <a:p>
            <a:pPr marL="864000" marR="0" lvl="1" indent="-324000" algn="l" rtl="0">
              <a:lnSpc>
                <a:spcPct val="100000"/>
              </a:lnSpc>
              <a:spcBef>
                <a:spcPts val="1134"/>
              </a:spcBef>
              <a:spcAft>
                <a:spcPts val="0"/>
              </a:spcAft>
              <a:buClr>
                <a:srgbClr val="000000"/>
              </a:buClr>
              <a:buSzPts val="1200"/>
              <a:buFont typeface="Noto Sans Symbols"/>
              <a:buChar char="−"/>
            </a:pPr>
            <a:r>
              <a:rPr lang="en-US" sz="1600" b="0" i="0" u="none" strike="noStrike" cap="none" dirty="0">
                <a:solidFill>
                  <a:srgbClr val="000000"/>
                </a:solidFill>
                <a:latin typeface="Arial"/>
                <a:ea typeface="Arial"/>
                <a:cs typeface="Arial"/>
                <a:sym typeface="Arial"/>
              </a:rPr>
              <a:t>LAA-capable phones are new and expensive, therefore not widely used</a:t>
            </a:r>
            <a:endParaRPr sz="1600" b="0" i="0" u="none" strike="noStrike" cap="none" dirty="0">
              <a:solidFill>
                <a:srgbClr val="000000"/>
              </a:solidFill>
              <a:latin typeface="Times New Roman"/>
              <a:ea typeface="Times New Roman"/>
              <a:cs typeface="Times New Roman"/>
              <a:sym typeface="Times New Roman"/>
            </a:endParaRPr>
          </a:p>
          <a:p>
            <a:pPr marL="1295999" marR="0" lvl="2" indent="-287996" algn="l" rtl="0">
              <a:lnSpc>
                <a:spcPct val="100000"/>
              </a:lnSpc>
              <a:spcBef>
                <a:spcPts val="850"/>
              </a:spcBef>
              <a:spcAft>
                <a:spcPts val="0"/>
              </a:spcAft>
              <a:buClr>
                <a:srgbClr val="000000"/>
              </a:buClr>
              <a:buSzPts val="720"/>
              <a:buFont typeface="Noto Sans Symbols"/>
              <a:buChar char="●"/>
            </a:pPr>
            <a:r>
              <a:rPr lang="en-US" sz="1600" b="0" i="0" u="none" strike="noStrike" cap="none" dirty="0">
                <a:solidFill>
                  <a:srgbClr val="000000"/>
                </a:solidFill>
                <a:latin typeface="Arial"/>
                <a:ea typeface="Arial"/>
                <a:cs typeface="Arial"/>
                <a:sym typeface="Arial"/>
              </a:rPr>
              <a:t>Confirmed by measurements showing all RBs allocated to our device.</a:t>
            </a:r>
            <a:br>
              <a:rPr lang="en-US" sz="1600" b="0" i="0" u="none" strike="noStrike" cap="none" dirty="0">
                <a:solidFill>
                  <a:srgbClr val="000000"/>
                </a:solidFill>
                <a:latin typeface="Times New Roman"/>
                <a:ea typeface="Times New Roman"/>
                <a:cs typeface="Times New Roman"/>
                <a:sym typeface="Times New Roman"/>
              </a:rPr>
            </a:br>
            <a:endParaRPr sz="1600" b="0" i="0" u="none" strike="noStrike" cap="none" dirty="0">
              <a:solidFill>
                <a:srgbClr val="000000"/>
              </a:solidFill>
              <a:latin typeface="Times New Roman"/>
              <a:ea typeface="Times New Roman"/>
              <a:cs typeface="Times New Roman"/>
              <a:sym typeface="Times New Roman"/>
            </a:endParaRPr>
          </a:p>
          <a:p>
            <a:pPr marL="343080" marR="0" lvl="0" indent="-342720" algn="l" rtl="0">
              <a:lnSpc>
                <a:spcPct val="100000"/>
              </a:lnSpc>
              <a:spcBef>
                <a:spcPts val="601"/>
              </a:spcBef>
              <a:spcAft>
                <a:spcPts val="0"/>
              </a:spcAft>
              <a:buClr>
                <a:srgbClr val="000000"/>
              </a:buClr>
              <a:buSzPts val="1600"/>
              <a:buFont typeface="Times New Roman"/>
              <a:buChar char="•"/>
            </a:pPr>
            <a:r>
              <a:rPr lang="en-US" sz="1600" b="0" i="0" u="none" strike="noStrike" cap="none" dirty="0">
                <a:solidFill>
                  <a:srgbClr val="000000"/>
                </a:solidFill>
                <a:latin typeface="Arial"/>
                <a:ea typeface="Arial"/>
                <a:cs typeface="Arial"/>
                <a:sym typeface="Arial"/>
              </a:rPr>
              <a:t>We collected measurements for ~15 mins each in the following scenarios:</a:t>
            </a:r>
            <a:endParaRPr sz="1600" b="1" i="0" u="none" strike="noStrike" cap="none" dirty="0">
              <a:solidFill>
                <a:srgbClr val="000000"/>
              </a:solidFill>
              <a:latin typeface="Times New Roman"/>
              <a:ea typeface="Times New Roman"/>
              <a:cs typeface="Times New Roman"/>
              <a:sym typeface="Times New Roman"/>
            </a:endParaRPr>
          </a:p>
          <a:p>
            <a:pPr marL="864000" marR="0" lvl="1" indent="-324000" algn="l" rtl="0">
              <a:lnSpc>
                <a:spcPct val="100000"/>
              </a:lnSpc>
              <a:spcBef>
                <a:spcPts val="1134"/>
              </a:spcBef>
              <a:spcAft>
                <a:spcPts val="0"/>
              </a:spcAft>
              <a:buClr>
                <a:srgbClr val="000000"/>
              </a:buClr>
              <a:buSzPts val="1200"/>
              <a:buFont typeface="Noto Sans Symbols"/>
              <a:buChar char="−"/>
            </a:pPr>
            <a:r>
              <a:rPr lang="en-US" sz="1600" b="1" i="0" u="none" strike="noStrike" cap="none" dirty="0">
                <a:solidFill>
                  <a:srgbClr val="000000"/>
                </a:solidFill>
                <a:latin typeface="Arial"/>
                <a:ea typeface="Arial"/>
                <a:cs typeface="Arial"/>
                <a:sym typeface="Arial"/>
              </a:rPr>
              <a:t>Ambient (AMB): </a:t>
            </a:r>
            <a:r>
              <a:rPr lang="en-US" sz="1600" i="0" u="none" strike="noStrike" cap="none" dirty="0">
                <a:solidFill>
                  <a:srgbClr val="000000"/>
                </a:solidFill>
                <a:latin typeface="Arial"/>
                <a:ea typeface="Arial"/>
                <a:cs typeface="Arial"/>
                <a:sym typeface="Arial"/>
              </a:rPr>
              <a:t>ambient Wi-Fi only. This was the baseline behavior in the area.</a:t>
            </a:r>
            <a:endParaRPr sz="1600" i="0" u="none" strike="noStrike" cap="none" dirty="0">
              <a:solidFill>
                <a:srgbClr val="000000"/>
              </a:solidFill>
              <a:latin typeface="Times New Roman"/>
              <a:ea typeface="Times New Roman"/>
              <a:cs typeface="Times New Roman"/>
              <a:sym typeface="Times New Roman"/>
            </a:endParaRPr>
          </a:p>
          <a:p>
            <a:pPr marL="864000" marR="0" lvl="1" indent="-324000" algn="l" rtl="0">
              <a:lnSpc>
                <a:spcPct val="100000"/>
              </a:lnSpc>
              <a:spcBef>
                <a:spcPts val="1134"/>
              </a:spcBef>
              <a:spcAft>
                <a:spcPts val="0"/>
              </a:spcAft>
              <a:buClr>
                <a:srgbClr val="000000"/>
              </a:buClr>
              <a:buSzPts val="1200"/>
              <a:buFont typeface="Noto Sans Symbols"/>
              <a:buChar char="−"/>
            </a:pPr>
            <a:r>
              <a:rPr lang="en-US" sz="1600" b="1" i="0" u="none" strike="noStrike" cap="none" dirty="0">
                <a:solidFill>
                  <a:srgbClr val="000000"/>
                </a:solidFill>
                <a:latin typeface="Arial"/>
                <a:ea typeface="Arial"/>
                <a:cs typeface="Arial"/>
                <a:sym typeface="Arial"/>
              </a:rPr>
              <a:t>Wi-Fi + Ambient (Wi-Fi + AMB)</a:t>
            </a:r>
            <a:r>
              <a:rPr lang="en-US" sz="1600" dirty="0"/>
              <a:t>: Our Wi-Fi client started a background download and simultaneously conducted FCC </a:t>
            </a:r>
            <a:r>
              <a:rPr lang="en-US" sz="1600" dirty="0" err="1"/>
              <a:t>Speedtests</a:t>
            </a:r>
            <a:r>
              <a:rPr lang="en-US" sz="1600" dirty="0"/>
              <a:t> every minute. The Wi-Fi client was connected to </a:t>
            </a:r>
            <a:r>
              <a:rPr lang="en-US" sz="1600" dirty="0" err="1"/>
              <a:t>eduroam</a:t>
            </a:r>
            <a:r>
              <a:rPr lang="en-US" sz="1600" dirty="0"/>
              <a:t> during this experiment and was connected to an AP with primary channel 48 (in U-NII-1) using 20 </a:t>
            </a:r>
            <a:r>
              <a:rPr lang="en-US" sz="1600" dirty="0" err="1"/>
              <a:t>MHz.</a:t>
            </a:r>
            <a:endParaRPr sz="1600" b="0" i="0" u="none" strike="noStrike" cap="none" dirty="0">
              <a:solidFill>
                <a:srgbClr val="000000"/>
              </a:solidFill>
              <a:latin typeface="Times New Roman"/>
              <a:ea typeface="Times New Roman"/>
              <a:cs typeface="Times New Roman"/>
              <a:sym typeface="Times New Roman"/>
            </a:endParaRPr>
          </a:p>
          <a:p>
            <a:pPr marL="864000" lvl="1" indent="-324000">
              <a:spcBef>
                <a:spcPts val="1134"/>
              </a:spcBef>
              <a:buSzPts val="1200"/>
              <a:buFont typeface="Noto Sans Symbols"/>
              <a:buChar char="−"/>
            </a:pPr>
            <a:r>
              <a:rPr lang="en-US" sz="1600" b="1" i="0" u="none" strike="noStrike" cap="none" dirty="0">
                <a:solidFill>
                  <a:srgbClr val="000000"/>
                </a:solidFill>
                <a:latin typeface="Arial"/>
                <a:ea typeface="Arial"/>
                <a:cs typeface="Arial"/>
                <a:sym typeface="Arial"/>
              </a:rPr>
              <a:t>LAA + Ambient (LAA + AMB): </a:t>
            </a:r>
            <a:r>
              <a:rPr lang="en-US" sz="1600" dirty="0"/>
              <a:t>The LAA client started a background download and simultaneously conducted FCC </a:t>
            </a:r>
            <a:r>
              <a:rPr lang="en-US" sz="1600" dirty="0" err="1"/>
              <a:t>Speedtests</a:t>
            </a:r>
            <a:r>
              <a:rPr lang="en-US" sz="1600" dirty="0"/>
              <a:t> every minute. LAA used Channels 149, 153 and 157 all through the experiment.</a:t>
            </a:r>
          </a:p>
          <a:p>
            <a:pPr marL="864000" lvl="1" indent="-324000">
              <a:spcBef>
                <a:spcPts val="1134"/>
              </a:spcBef>
              <a:buSzPts val="1200"/>
              <a:buFont typeface="Noto Sans Symbols"/>
              <a:buChar char="−"/>
            </a:pPr>
            <a:r>
              <a:rPr lang="en-US" sz="1600" b="1" dirty="0"/>
              <a:t>LAA + Wi-Fi + Ambient (LAA + Wi-Fi + AMB): </a:t>
            </a:r>
            <a:r>
              <a:rPr lang="en-US" sz="1600" dirty="0"/>
              <a:t>The LAA and Wi-Fi clients both started background downloads and simultaneously conducted FCC </a:t>
            </a:r>
            <a:r>
              <a:rPr lang="en-US" sz="1600" dirty="0" err="1"/>
              <a:t>Speedtests</a:t>
            </a:r>
            <a:r>
              <a:rPr lang="en-US" sz="1600" dirty="0"/>
              <a:t> every minute. LAA used Channels 149, 153 and 157 all through the experiment.</a:t>
            </a:r>
            <a:endParaRPr lang="en-US" sz="1600" dirty="0">
              <a:latin typeface="Times New Roman"/>
              <a:ea typeface="Times New Roman"/>
              <a:cs typeface="Times New Roman"/>
              <a:sym typeface="Times New Roman"/>
            </a:endParaRPr>
          </a:p>
          <a:p>
            <a:pPr marL="864000" lvl="1" indent="-324000">
              <a:spcBef>
                <a:spcPts val="1134"/>
              </a:spcBef>
              <a:buSzPts val="1200"/>
              <a:buFont typeface="Noto Sans Symbols"/>
              <a:buChar char="−"/>
            </a:pPr>
            <a:endParaRPr sz="1600" b="0" i="0" u="none" strike="noStrike" cap="none" dirty="0">
              <a:solidFill>
                <a:srgbClr val="000000"/>
              </a:solidFill>
              <a:latin typeface="Times New Roman"/>
              <a:ea typeface="Times New Roman"/>
              <a:cs typeface="Times New Roman"/>
              <a:sym typeface="Times New Roman"/>
            </a:endParaRPr>
          </a:p>
        </p:txBody>
      </p:sp>
      <p:sp>
        <p:nvSpPr>
          <p:cNvPr id="372" name="Google Shape;372;p39"/>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sz="1200" b="0" i="0" u="none" strike="noStrike" cap="none">
              <a:solidFill>
                <a:srgbClr val="000000"/>
              </a:solidFill>
              <a:latin typeface="Times New Roman"/>
              <a:ea typeface="Times New Roman"/>
              <a:cs typeface="Times New Roman"/>
              <a:sym typeface="Times New Roman"/>
            </a:endParaRPr>
          </a:p>
        </p:txBody>
      </p:sp>
      <p:sp>
        <p:nvSpPr>
          <p:cNvPr id="8" name="Google Shape;136;p27">
            <a:extLst>
              <a:ext uri="{FF2B5EF4-FFF2-40B4-BE49-F238E27FC236}">
                <a16:creationId xmlns:a16="http://schemas.microsoft.com/office/drawing/2014/main" id="{DF68EC84-BC75-5A45-A9BC-FC94000F4B87}"/>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a:latin typeface="Times New Roman"/>
                <a:ea typeface="Times New Roman"/>
                <a:cs typeface="Times New Roman"/>
                <a:sym typeface="Times New Roman"/>
              </a:rPr>
              <a:t>November</a:t>
            </a:r>
            <a:r>
              <a:rPr lang="en-US" sz="1800" b="1" i="0" u="none" strike="noStrike" cap="none" dirty="0">
                <a:solidFill>
                  <a:srgbClr val="000000"/>
                </a:solidFill>
                <a:latin typeface="Times New Roman"/>
                <a:ea typeface="Times New Roman"/>
                <a:cs typeface="Times New Roman"/>
                <a:sym typeface="Times New Roman"/>
              </a:rPr>
              <a:t> 2021</a:t>
            </a:r>
            <a:endParaRPr sz="1800" b="0" i="0" u="none" strike="noStrike" cap="none" dirty="0">
              <a:solidFill>
                <a:srgbClr val="000000"/>
              </a:solidFill>
              <a:latin typeface="Times New Roman"/>
              <a:ea typeface="Times New Roman"/>
              <a:cs typeface="Times New Roman"/>
              <a:sym typeface="Times New Roman"/>
            </a:endParaRPr>
          </a:p>
        </p:txBody>
      </p:sp>
      <p:sp>
        <p:nvSpPr>
          <p:cNvPr id="9" name="Google Shape;137;p27">
            <a:extLst>
              <a:ext uri="{FF2B5EF4-FFF2-40B4-BE49-F238E27FC236}">
                <a16:creationId xmlns:a16="http://schemas.microsoft.com/office/drawing/2014/main" id="{24D62C7B-7796-A945-A199-6E2422AFECD5}"/>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p:nvPr/>
        </p:nvSpPr>
        <p:spPr>
          <a:xfrm>
            <a:off x="420838" y="548700"/>
            <a:ext cx="11155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Distribution of packets captured, Wireshark and </a:t>
            </a:r>
            <a:r>
              <a:rPr lang="en-US" sz="3200" b="1" i="0" u="none" strike="noStrike" cap="none" dirty="0" err="1">
                <a:solidFill>
                  <a:srgbClr val="000000"/>
                </a:solidFill>
                <a:latin typeface="Arial"/>
                <a:ea typeface="Arial"/>
                <a:cs typeface="Arial"/>
                <a:sym typeface="Arial"/>
              </a:rPr>
              <a:t>SigCap</a:t>
            </a:r>
            <a:endParaRPr sz="3200" b="0" i="0" u="none" strike="noStrike" cap="none" dirty="0">
              <a:solidFill>
                <a:srgbClr val="FFFFFF"/>
              </a:solidFill>
              <a:latin typeface="Times New Roman"/>
              <a:ea typeface="Times New Roman"/>
              <a:cs typeface="Times New Roman"/>
              <a:sym typeface="Times New Roman"/>
            </a:endParaRPr>
          </a:p>
        </p:txBody>
      </p:sp>
      <p:sp>
        <p:nvSpPr>
          <p:cNvPr id="384" name="Google Shape;384;p40"/>
          <p:cNvSpPr txBox="1"/>
          <p:nvPr/>
        </p:nvSpPr>
        <p:spPr>
          <a:xfrm>
            <a:off x="779974" y="4961058"/>
            <a:ext cx="11128998" cy="743056"/>
          </a:xfrm>
          <a:prstGeom prst="rect">
            <a:avLst/>
          </a:prstGeom>
          <a:noFill/>
          <a:ln>
            <a:noFill/>
          </a:ln>
        </p:spPr>
        <p:txBody>
          <a:bodyPr spcFirstLastPara="1" wrap="square" lIns="92150" tIns="46075" rIns="92150" bIns="46075" anchor="t" anchorCtr="0">
            <a:noAutofit/>
          </a:bodyPr>
          <a:lstStyle/>
          <a:p>
            <a:pPr marL="343080" marR="0" lvl="0" indent="-336370" algn="l" rtl="0">
              <a:lnSpc>
                <a:spcPct val="100000"/>
              </a:lnSpc>
              <a:spcBef>
                <a:spcPts val="0"/>
              </a:spcBef>
              <a:spcAft>
                <a:spcPts val="0"/>
              </a:spcAft>
              <a:buClr>
                <a:srgbClr val="000000"/>
              </a:buClr>
              <a:buSzPts val="1900"/>
              <a:buFont typeface="Times New Roman"/>
              <a:buChar char="•"/>
            </a:pPr>
            <a:r>
              <a:rPr lang="en-US" sz="1900" b="0" i="0" u="none" strike="noStrike" cap="none" dirty="0">
                <a:solidFill>
                  <a:srgbClr val="000000"/>
                </a:solidFill>
                <a:latin typeface="Arial"/>
                <a:ea typeface="Arial"/>
                <a:cs typeface="Arial"/>
                <a:sym typeface="Arial"/>
              </a:rPr>
              <a:t>The number of packets captured by Wireshark and </a:t>
            </a:r>
            <a:r>
              <a:rPr lang="en-US" sz="1900" b="0" i="0" u="none" strike="noStrike" cap="none" dirty="0" err="1">
                <a:solidFill>
                  <a:srgbClr val="000000"/>
                </a:solidFill>
                <a:latin typeface="Arial"/>
                <a:ea typeface="Arial"/>
                <a:cs typeface="Arial"/>
                <a:sym typeface="Arial"/>
              </a:rPr>
              <a:t>SigCap</a:t>
            </a:r>
            <a:r>
              <a:rPr lang="en-US" sz="1900" b="0" i="0" u="none" strike="noStrike" cap="none" dirty="0">
                <a:solidFill>
                  <a:srgbClr val="000000"/>
                </a:solidFill>
                <a:latin typeface="Arial"/>
                <a:ea typeface="Arial"/>
                <a:cs typeface="Arial"/>
                <a:sym typeface="Arial"/>
              </a:rPr>
              <a:t> demonstrate a trend where the number of data packets and beacons on Channel 149 decrease when LAA is activated. </a:t>
            </a:r>
            <a:endParaRPr sz="1900" b="0" i="0" u="none" strike="noStrike" cap="none" dirty="0">
              <a:solidFill>
                <a:srgbClr val="000000"/>
              </a:solidFill>
              <a:latin typeface="Arial"/>
              <a:ea typeface="Arial"/>
              <a:cs typeface="Arial"/>
              <a:sym typeface="Arial"/>
            </a:endParaRPr>
          </a:p>
        </p:txBody>
      </p:sp>
      <p:sp>
        <p:nvSpPr>
          <p:cNvPr id="385" name="Google Shape;385;p40"/>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sz="1200" b="0" i="0" u="none" strike="noStrike" cap="none">
              <a:solidFill>
                <a:srgbClr val="000000"/>
              </a:solidFill>
              <a:latin typeface="Times New Roman"/>
              <a:ea typeface="Times New Roman"/>
              <a:cs typeface="Times New Roman"/>
              <a:sym typeface="Times New Roman"/>
            </a:endParaRPr>
          </a:p>
        </p:txBody>
      </p:sp>
      <p:pic>
        <p:nvPicPr>
          <p:cNvPr id="14" name="Google Shape;107;p20">
            <a:extLst>
              <a:ext uri="{FF2B5EF4-FFF2-40B4-BE49-F238E27FC236}">
                <a16:creationId xmlns:a16="http://schemas.microsoft.com/office/drawing/2014/main" id="{DD589C4F-4910-814E-AA90-E668CDCB097E}"/>
              </a:ext>
            </a:extLst>
          </p:cNvPr>
          <p:cNvPicPr preferRelativeResize="0">
            <a:picLocks noChangeAspect="1"/>
          </p:cNvPicPr>
          <p:nvPr/>
        </p:nvPicPr>
        <p:blipFill>
          <a:blip r:embed="rId3">
            <a:alphaModFix/>
          </a:blip>
          <a:stretch>
            <a:fillRect/>
          </a:stretch>
        </p:blipFill>
        <p:spPr>
          <a:xfrm>
            <a:off x="456868" y="1605553"/>
            <a:ext cx="3657600" cy="2743186"/>
          </a:xfrm>
          <a:prstGeom prst="rect">
            <a:avLst/>
          </a:prstGeom>
          <a:noFill/>
          <a:ln>
            <a:noFill/>
          </a:ln>
        </p:spPr>
      </p:pic>
      <p:pic>
        <p:nvPicPr>
          <p:cNvPr id="15" name="Google Shape;130;p23">
            <a:extLst>
              <a:ext uri="{FF2B5EF4-FFF2-40B4-BE49-F238E27FC236}">
                <a16:creationId xmlns:a16="http://schemas.microsoft.com/office/drawing/2014/main" id="{DDD0E874-9069-A842-9F54-4F37FFED8502}"/>
              </a:ext>
            </a:extLst>
          </p:cNvPr>
          <p:cNvPicPr preferRelativeResize="0"/>
          <p:nvPr/>
        </p:nvPicPr>
        <p:blipFill>
          <a:blip r:embed="rId4">
            <a:alphaModFix/>
          </a:blip>
          <a:stretch>
            <a:fillRect/>
          </a:stretch>
        </p:blipFill>
        <p:spPr>
          <a:xfrm>
            <a:off x="4067688" y="1594668"/>
            <a:ext cx="3697567" cy="2773175"/>
          </a:xfrm>
          <a:prstGeom prst="rect">
            <a:avLst/>
          </a:prstGeom>
          <a:noFill/>
          <a:ln>
            <a:noFill/>
          </a:ln>
        </p:spPr>
      </p:pic>
      <p:pic>
        <p:nvPicPr>
          <p:cNvPr id="16" name="Google Shape;139;p24">
            <a:extLst>
              <a:ext uri="{FF2B5EF4-FFF2-40B4-BE49-F238E27FC236}">
                <a16:creationId xmlns:a16="http://schemas.microsoft.com/office/drawing/2014/main" id="{2AA2FA5D-F1E2-C248-B4F6-5328179014C7}"/>
              </a:ext>
            </a:extLst>
          </p:cNvPr>
          <p:cNvPicPr preferRelativeResize="0"/>
          <p:nvPr/>
        </p:nvPicPr>
        <p:blipFill>
          <a:blip r:embed="rId5">
            <a:alphaModFix/>
          </a:blip>
          <a:stretch>
            <a:fillRect/>
          </a:stretch>
        </p:blipFill>
        <p:spPr>
          <a:xfrm>
            <a:off x="7725281" y="1562010"/>
            <a:ext cx="3697567" cy="2773175"/>
          </a:xfrm>
          <a:prstGeom prst="rect">
            <a:avLst/>
          </a:prstGeom>
          <a:noFill/>
          <a:ln>
            <a:noFill/>
          </a:ln>
        </p:spPr>
      </p:pic>
      <p:sp>
        <p:nvSpPr>
          <p:cNvPr id="17" name="Google Shape;293;p37">
            <a:extLst>
              <a:ext uri="{FF2B5EF4-FFF2-40B4-BE49-F238E27FC236}">
                <a16:creationId xmlns:a16="http://schemas.microsoft.com/office/drawing/2014/main" id="{23FE05B1-7193-AF4C-9A04-9DAD9AC436A0}"/>
              </a:ext>
            </a:extLst>
          </p:cNvPr>
          <p:cNvSpPr txBox="1"/>
          <p:nvPr/>
        </p:nvSpPr>
        <p:spPr>
          <a:xfrm>
            <a:off x="1073332" y="4259280"/>
            <a:ext cx="2823754"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Wireshark, data packets</a:t>
            </a:r>
            <a:endParaRPr sz="1800" b="0" i="0" u="none" strike="noStrike" cap="none" dirty="0">
              <a:solidFill>
                <a:srgbClr val="000000"/>
              </a:solidFill>
              <a:latin typeface="Arial"/>
              <a:ea typeface="Arial"/>
              <a:cs typeface="Arial"/>
              <a:sym typeface="Arial"/>
            </a:endParaRPr>
          </a:p>
        </p:txBody>
      </p:sp>
      <p:sp>
        <p:nvSpPr>
          <p:cNvPr id="18" name="Google Shape;293;p37">
            <a:extLst>
              <a:ext uri="{FF2B5EF4-FFF2-40B4-BE49-F238E27FC236}">
                <a16:creationId xmlns:a16="http://schemas.microsoft.com/office/drawing/2014/main" id="{37F65CB4-9FFA-A740-9102-97E4AE0D4C8D}"/>
              </a:ext>
            </a:extLst>
          </p:cNvPr>
          <p:cNvSpPr txBox="1"/>
          <p:nvPr/>
        </p:nvSpPr>
        <p:spPr>
          <a:xfrm>
            <a:off x="4676503" y="4237509"/>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Wireshark, beacon packets</a:t>
            </a:r>
            <a:endParaRPr sz="1800" b="0" i="0" u="none" strike="noStrike" cap="none" dirty="0">
              <a:solidFill>
                <a:srgbClr val="000000"/>
              </a:solidFill>
              <a:latin typeface="Arial"/>
              <a:ea typeface="Arial"/>
              <a:cs typeface="Arial"/>
              <a:sym typeface="Arial"/>
            </a:endParaRPr>
          </a:p>
        </p:txBody>
      </p:sp>
      <p:sp>
        <p:nvSpPr>
          <p:cNvPr id="19" name="Google Shape;293;p37">
            <a:extLst>
              <a:ext uri="{FF2B5EF4-FFF2-40B4-BE49-F238E27FC236}">
                <a16:creationId xmlns:a16="http://schemas.microsoft.com/office/drawing/2014/main" id="{818177D5-68AA-3F45-9441-4A81BCFEF1FF}"/>
              </a:ext>
            </a:extLst>
          </p:cNvPr>
          <p:cNvSpPr txBox="1"/>
          <p:nvPr/>
        </p:nvSpPr>
        <p:spPr>
          <a:xfrm>
            <a:off x="8225246" y="4204851"/>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t>SigCap</a:t>
            </a:r>
            <a:r>
              <a:rPr lang="en-US" sz="1800" b="1" i="0" u="none" strike="noStrike" cap="none" dirty="0">
                <a:solidFill>
                  <a:srgbClr val="000000"/>
                </a:solidFill>
                <a:latin typeface="Arial"/>
                <a:ea typeface="Arial"/>
                <a:cs typeface="Arial"/>
                <a:sym typeface="Arial"/>
              </a:rPr>
              <a:t>, beacon packets</a:t>
            </a:r>
            <a:endParaRPr sz="1800" b="0" i="0" u="none" strike="noStrike" cap="none" dirty="0">
              <a:solidFill>
                <a:srgbClr val="000000"/>
              </a:solidFill>
              <a:latin typeface="Arial"/>
              <a:ea typeface="Arial"/>
              <a:cs typeface="Arial"/>
              <a:sym typeface="Arial"/>
            </a:endParaRPr>
          </a:p>
        </p:txBody>
      </p:sp>
      <p:sp>
        <p:nvSpPr>
          <p:cNvPr id="20" name="Google Shape;137;p27">
            <a:extLst>
              <a:ext uri="{FF2B5EF4-FFF2-40B4-BE49-F238E27FC236}">
                <a16:creationId xmlns:a16="http://schemas.microsoft.com/office/drawing/2014/main" id="{84B817F7-B968-304B-A60A-34F24C7B5096}"/>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sp>
        <p:nvSpPr>
          <p:cNvPr id="21" name="Google Shape;153;p28">
            <a:extLst>
              <a:ext uri="{FF2B5EF4-FFF2-40B4-BE49-F238E27FC236}">
                <a16:creationId xmlns:a16="http://schemas.microsoft.com/office/drawing/2014/main" id="{1C91E1F3-C8CD-B043-A41E-BA8B7120EEB2}"/>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p:nvPr/>
        </p:nvSpPr>
        <p:spPr>
          <a:xfrm>
            <a:off x="420838" y="548700"/>
            <a:ext cx="11155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Distribution of BW used, Wireshark and </a:t>
            </a:r>
            <a:r>
              <a:rPr lang="en-US" sz="3200" b="1" i="0" u="none" strike="noStrike" cap="none" dirty="0" err="1">
                <a:solidFill>
                  <a:srgbClr val="000000"/>
                </a:solidFill>
                <a:latin typeface="Arial"/>
                <a:ea typeface="Arial"/>
                <a:cs typeface="Arial"/>
                <a:sym typeface="Arial"/>
              </a:rPr>
              <a:t>SigCap</a:t>
            </a:r>
            <a:endParaRPr sz="3200" b="0" i="0" u="none" strike="noStrike" cap="none" dirty="0">
              <a:solidFill>
                <a:srgbClr val="FFFFFF"/>
              </a:solidFill>
              <a:latin typeface="Times New Roman"/>
              <a:ea typeface="Times New Roman"/>
              <a:cs typeface="Times New Roman"/>
              <a:sym typeface="Times New Roman"/>
            </a:endParaRPr>
          </a:p>
        </p:txBody>
      </p:sp>
      <p:sp>
        <p:nvSpPr>
          <p:cNvPr id="384" name="Google Shape;384;p40"/>
          <p:cNvSpPr txBox="1"/>
          <p:nvPr/>
        </p:nvSpPr>
        <p:spPr>
          <a:xfrm>
            <a:off x="812631" y="5265858"/>
            <a:ext cx="11128998" cy="743056"/>
          </a:xfrm>
          <a:prstGeom prst="rect">
            <a:avLst/>
          </a:prstGeom>
          <a:noFill/>
          <a:ln>
            <a:noFill/>
          </a:ln>
        </p:spPr>
        <p:txBody>
          <a:bodyPr spcFirstLastPara="1" wrap="square" lIns="92150" tIns="46075" rIns="92150" bIns="46075" anchor="t" anchorCtr="0">
            <a:noAutofit/>
          </a:bodyPr>
          <a:lstStyle/>
          <a:p>
            <a:pPr marL="343080" marR="0" lvl="0" indent="-336370" algn="l" rtl="0">
              <a:lnSpc>
                <a:spcPct val="100000"/>
              </a:lnSpc>
              <a:spcBef>
                <a:spcPts val="0"/>
              </a:spcBef>
              <a:spcAft>
                <a:spcPts val="0"/>
              </a:spcAft>
              <a:buClr>
                <a:srgbClr val="000000"/>
              </a:buClr>
              <a:buSzPts val="1900"/>
              <a:buFont typeface="Times New Roman"/>
              <a:buChar char="•"/>
            </a:pPr>
            <a:r>
              <a:rPr lang="en-US" sz="1900" b="0" i="0" u="none" strike="noStrike" cap="none" dirty="0">
                <a:solidFill>
                  <a:srgbClr val="000000"/>
                </a:solidFill>
                <a:latin typeface="Arial"/>
                <a:ea typeface="Arial"/>
                <a:cs typeface="Arial"/>
                <a:sym typeface="Arial"/>
              </a:rPr>
              <a:t>80 MHz usage decreases once LAA is activated, since LAA uses 3 channels in U-NII-3 </a:t>
            </a:r>
            <a:endParaRPr sz="1900" b="0" i="0" u="none" strike="noStrike" cap="none" dirty="0">
              <a:solidFill>
                <a:srgbClr val="000000"/>
              </a:solidFill>
              <a:latin typeface="Arial"/>
              <a:ea typeface="Arial"/>
              <a:cs typeface="Arial"/>
              <a:sym typeface="Arial"/>
            </a:endParaRPr>
          </a:p>
        </p:txBody>
      </p:sp>
      <p:sp>
        <p:nvSpPr>
          <p:cNvPr id="385" name="Google Shape;385;p40"/>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sz="1200" b="0" i="0" u="none" strike="noStrike" cap="none">
              <a:solidFill>
                <a:srgbClr val="000000"/>
              </a:solidFill>
              <a:latin typeface="Times New Roman"/>
              <a:ea typeface="Times New Roman"/>
              <a:cs typeface="Times New Roman"/>
              <a:sym typeface="Times New Roman"/>
            </a:endParaRPr>
          </a:p>
        </p:txBody>
      </p:sp>
      <p:sp>
        <p:nvSpPr>
          <p:cNvPr id="18" name="Google Shape;293;p37">
            <a:extLst>
              <a:ext uri="{FF2B5EF4-FFF2-40B4-BE49-F238E27FC236}">
                <a16:creationId xmlns:a16="http://schemas.microsoft.com/office/drawing/2014/main" id="{37F65CB4-9FFA-A740-9102-97E4AE0D4C8D}"/>
              </a:ext>
            </a:extLst>
          </p:cNvPr>
          <p:cNvSpPr txBox="1"/>
          <p:nvPr/>
        </p:nvSpPr>
        <p:spPr>
          <a:xfrm>
            <a:off x="1040675" y="4422565"/>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Arial"/>
                <a:ea typeface="Arial"/>
                <a:cs typeface="Arial"/>
                <a:sym typeface="Arial"/>
              </a:rPr>
              <a:t>Wireshark, beacon packets</a:t>
            </a:r>
            <a:endParaRPr sz="1800" b="0" i="0" u="none" strike="noStrike" cap="none" dirty="0">
              <a:solidFill>
                <a:srgbClr val="000000"/>
              </a:solidFill>
              <a:latin typeface="Arial"/>
              <a:ea typeface="Arial"/>
              <a:cs typeface="Arial"/>
              <a:sym typeface="Arial"/>
            </a:endParaRPr>
          </a:p>
        </p:txBody>
      </p:sp>
      <p:sp>
        <p:nvSpPr>
          <p:cNvPr id="19" name="Google Shape;293;p37">
            <a:extLst>
              <a:ext uri="{FF2B5EF4-FFF2-40B4-BE49-F238E27FC236}">
                <a16:creationId xmlns:a16="http://schemas.microsoft.com/office/drawing/2014/main" id="{818177D5-68AA-3F45-9441-4A81BCFEF1FF}"/>
              </a:ext>
            </a:extLst>
          </p:cNvPr>
          <p:cNvSpPr txBox="1"/>
          <p:nvPr/>
        </p:nvSpPr>
        <p:spPr>
          <a:xfrm>
            <a:off x="5024846" y="4455222"/>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t>SigCap</a:t>
            </a:r>
            <a:r>
              <a:rPr lang="en-US" sz="1800" b="1" i="0" u="none" strike="noStrike" cap="none" dirty="0">
                <a:solidFill>
                  <a:srgbClr val="000000"/>
                </a:solidFill>
                <a:latin typeface="Arial"/>
                <a:ea typeface="Arial"/>
                <a:cs typeface="Arial"/>
                <a:sym typeface="Arial"/>
              </a:rPr>
              <a:t>, beacon packets</a:t>
            </a:r>
            <a:endParaRPr sz="1800" b="0" i="0" u="none" strike="noStrike" cap="none" dirty="0">
              <a:solidFill>
                <a:srgbClr val="000000"/>
              </a:solidFill>
              <a:latin typeface="Arial"/>
              <a:ea typeface="Arial"/>
              <a:cs typeface="Arial"/>
              <a:sym typeface="Arial"/>
            </a:endParaRPr>
          </a:p>
        </p:txBody>
      </p:sp>
      <p:sp>
        <p:nvSpPr>
          <p:cNvPr id="20" name="Google Shape;137;p27">
            <a:extLst>
              <a:ext uri="{FF2B5EF4-FFF2-40B4-BE49-F238E27FC236}">
                <a16:creationId xmlns:a16="http://schemas.microsoft.com/office/drawing/2014/main" id="{84B817F7-B968-304B-A60A-34F24C7B5096}"/>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pic>
        <p:nvPicPr>
          <p:cNvPr id="21" name="Google Shape;148;p25">
            <a:extLst>
              <a:ext uri="{FF2B5EF4-FFF2-40B4-BE49-F238E27FC236}">
                <a16:creationId xmlns:a16="http://schemas.microsoft.com/office/drawing/2014/main" id="{8DA917EE-C022-4949-958C-83B8C5D2ECDD}"/>
              </a:ext>
            </a:extLst>
          </p:cNvPr>
          <p:cNvPicPr preferRelativeResize="0"/>
          <p:nvPr/>
        </p:nvPicPr>
        <p:blipFill>
          <a:blip r:embed="rId3">
            <a:alphaModFix/>
          </a:blip>
          <a:stretch>
            <a:fillRect/>
          </a:stretch>
        </p:blipFill>
        <p:spPr>
          <a:xfrm>
            <a:off x="616910" y="1529354"/>
            <a:ext cx="3697567" cy="2773175"/>
          </a:xfrm>
          <a:prstGeom prst="rect">
            <a:avLst/>
          </a:prstGeom>
          <a:noFill/>
          <a:ln>
            <a:noFill/>
          </a:ln>
        </p:spPr>
      </p:pic>
      <p:pic>
        <p:nvPicPr>
          <p:cNvPr id="22" name="Google Shape;157;p26">
            <a:extLst>
              <a:ext uri="{FF2B5EF4-FFF2-40B4-BE49-F238E27FC236}">
                <a16:creationId xmlns:a16="http://schemas.microsoft.com/office/drawing/2014/main" id="{68C73042-4764-8F44-AF21-9D404635B52A}"/>
              </a:ext>
            </a:extLst>
          </p:cNvPr>
          <p:cNvPicPr preferRelativeResize="0"/>
          <p:nvPr/>
        </p:nvPicPr>
        <p:blipFill>
          <a:blip r:embed="rId4">
            <a:alphaModFix/>
          </a:blip>
          <a:stretch>
            <a:fillRect/>
          </a:stretch>
        </p:blipFill>
        <p:spPr>
          <a:xfrm>
            <a:off x="4416024" y="1529354"/>
            <a:ext cx="3697567" cy="2773175"/>
          </a:xfrm>
          <a:prstGeom prst="rect">
            <a:avLst/>
          </a:prstGeom>
          <a:noFill/>
          <a:ln>
            <a:noFill/>
          </a:ln>
        </p:spPr>
      </p:pic>
      <p:pic>
        <p:nvPicPr>
          <p:cNvPr id="11" name="Google Shape;202;p31">
            <a:extLst>
              <a:ext uri="{FF2B5EF4-FFF2-40B4-BE49-F238E27FC236}">
                <a16:creationId xmlns:a16="http://schemas.microsoft.com/office/drawing/2014/main" id="{0A64238D-EAC9-5544-9C0B-3885AE3A7E80}"/>
              </a:ext>
            </a:extLst>
          </p:cNvPr>
          <p:cNvPicPr preferRelativeResize="0"/>
          <p:nvPr/>
        </p:nvPicPr>
        <p:blipFill>
          <a:blip r:embed="rId5">
            <a:alphaModFix/>
          </a:blip>
          <a:stretch>
            <a:fillRect/>
          </a:stretch>
        </p:blipFill>
        <p:spPr>
          <a:xfrm>
            <a:off x="7963334" y="1540240"/>
            <a:ext cx="3315134" cy="2486350"/>
          </a:xfrm>
          <a:prstGeom prst="rect">
            <a:avLst/>
          </a:prstGeom>
          <a:noFill/>
          <a:ln>
            <a:noFill/>
          </a:ln>
        </p:spPr>
      </p:pic>
      <p:sp>
        <p:nvSpPr>
          <p:cNvPr id="12" name="Google Shape;293;p37">
            <a:extLst>
              <a:ext uri="{FF2B5EF4-FFF2-40B4-BE49-F238E27FC236}">
                <a16:creationId xmlns:a16="http://schemas.microsoft.com/office/drawing/2014/main" id="{6A87489C-D2C1-734C-AB36-ED26A61CD949}"/>
              </a:ext>
            </a:extLst>
          </p:cNvPr>
          <p:cNvSpPr txBox="1"/>
          <p:nvPr/>
        </p:nvSpPr>
        <p:spPr>
          <a:xfrm>
            <a:off x="8442961" y="4368137"/>
            <a:ext cx="3291840" cy="602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dirty="0" err="1"/>
              <a:t>SigCap</a:t>
            </a:r>
            <a:r>
              <a:rPr lang="en-US" sz="1800" b="1" i="0" u="none" strike="noStrike" cap="none" dirty="0">
                <a:solidFill>
                  <a:srgbClr val="000000"/>
                </a:solidFill>
                <a:latin typeface="Arial"/>
                <a:ea typeface="Arial"/>
                <a:cs typeface="Arial"/>
                <a:sym typeface="Arial"/>
              </a:rPr>
              <a:t>, BSSID distribution</a:t>
            </a:r>
            <a:endParaRPr sz="1800" b="0" i="0" u="none" strike="noStrike" cap="none" dirty="0">
              <a:solidFill>
                <a:srgbClr val="000000"/>
              </a:solidFill>
              <a:latin typeface="Arial"/>
              <a:ea typeface="Arial"/>
              <a:cs typeface="Arial"/>
              <a:sym typeface="Arial"/>
            </a:endParaRPr>
          </a:p>
        </p:txBody>
      </p:sp>
      <p:sp>
        <p:nvSpPr>
          <p:cNvPr id="15" name="Google Shape;153;p28">
            <a:extLst>
              <a:ext uri="{FF2B5EF4-FFF2-40B4-BE49-F238E27FC236}">
                <a16:creationId xmlns:a16="http://schemas.microsoft.com/office/drawing/2014/main" id="{6DFECA1B-2609-9B4A-AFBA-883066FA1E7E}"/>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95512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0"/>
          <p:cNvSpPr txBox="1"/>
          <p:nvPr/>
        </p:nvSpPr>
        <p:spPr>
          <a:xfrm>
            <a:off x="420838" y="548700"/>
            <a:ext cx="11155800" cy="1065000"/>
          </a:xfrm>
          <a:prstGeom prst="rect">
            <a:avLst/>
          </a:prstGeom>
          <a:noFill/>
          <a:ln>
            <a:noFill/>
          </a:ln>
        </p:spPr>
        <p:txBody>
          <a:bodyPr spcFirstLastPara="1" wrap="square" lIns="92150" tIns="46075" rIns="92150" bIns="4607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Distribution of Beacon RSSI on Channel 149, </a:t>
            </a:r>
            <a:r>
              <a:rPr lang="en-US" sz="3200" b="1" i="0" u="none" strike="noStrike" cap="none" dirty="0" err="1">
                <a:solidFill>
                  <a:srgbClr val="000000"/>
                </a:solidFill>
                <a:latin typeface="Arial"/>
                <a:ea typeface="Arial"/>
                <a:cs typeface="Arial"/>
                <a:sym typeface="Arial"/>
              </a:rPr>
              <a:t>SigCap</a:t>
            </a:r>
            <a:endParaRPr sz="3200" b="0" i="0" u="none" strike="noStrike" cap="none" dirty="0">
              <a:solidFill>
                <a:srgbClr val="FFFFFF"/>
              </a:solidFill>
              <a:latin typeface="Times New Roman"/>
              <a:ea typeface="Times New Roman"/>
              <a:cs typeface="Times New Roman"/>
              <a:sym typeface="Times New Roman"/>
            </a:endParaRPr>
          </a:p>
        </p:txBody>
      </p:sp>
      <p:sp>
        <p:nvSpPr>
          <p:cNvPr id="384" name="Google Shape;384;p40"/>
          <p:cNvSpPr txBox="1"/>
          <p:nvPr/>
        </p:nvSpPr>
        <p:spPr>
          <a:xfrm>
            <a:off x="823517" y="5646858"/>
            <a:ext cx="11128998" cy="743056"/>
          </a:xfrm>
          <a:prstGeom prst="rect">
            <a:avLst/>
          </a:prstGeom>
          <a:noFill/>
          <a:ln>
            <a:noFill/>
          </a:ln>
        </p:spPr>
        <p:txBody>
          <a:bodyPr spcFirstLastPara="1" wrap="square" lIns="92150" tIns="46075" rIns="92150" bIns="46075" anchor="t" anchorCtr="0">
            <a:noAutofit/>
          </a:bodyPr>
          <a:lstStyle/>
          <a:p>
            <a:pPr marL="343080" marR="0" lvl="0" indent="-336370" algn="l" rtl="0">
              <a:lnSpc>
                <a:spcPct val="100000"/>
              </a:lnSpc>
              <a:spcBef>
                <a:spcPts val="0"/>
              </a:spcBef>
              <a:spcAft>
                <a:spcPts val="0"/>
              </a:spcAft>
              <a:buClr>
                <a:srgbClr val="000000"/>
              </a:buClr>
              <a:buSzPts val="1900"/>
              <a:buFont typeface="Times New Roman"/>
              <a:buChar char="•"/>
            </a:pPr>
            <a:r>
              <a:rPr lang="en-US" sz="1900" b="0" i="0" u="none" strike="noStrike" cap="none" dirty="0">
                <a:solidFill>
                  <a:srgbClr val="000000"/>
                </a:solidFill>
                <a:latin typeface="Arial"/>
                <a:ea typeface="Arial"/>
                <a:cs typeface="Arial"/>
                <a:sym typeface="Arial"/>
              </a:rPr>
              <a:t>Degradation of beacon RSSI on Channel 149 when LAA is activated: effect of LAA not backing off due to being hidden from the indoor Wi-Fi APs. </a:t>
            </a:r>
            <a:endParaRPr sz="1900" b="0" i="0" u="none" strike="noStrike" cap="none" dirty="0">
              <a:solidFill>
                <a:srgbClr val="000000"/>
              </a:solidFill>
              <a:latin typeface="Arial"/>
              <a:ea typeface="Arial"/>
              <a:cs typeface="Arial"/>
              <a:sym typeface="Arial"/>
            </a:endParaRPr>
          </a:p>
        </p:txBody>
      </p:sp>
      <p:sp>
        <p:nvSpPr>
          <p:cNvPr id="385" name="Google Shape;385;p40"/>
          <p:cNvSpPr txBox="1"/>
          <p:nvPr/>
        </p:nvSpPr>
        <p:spPr>
          <a:xfrm>
            <a:off x="5793480" y="6475320"/>
            <a:ext cx="704520" cy="36324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imes New Roman"/>
                <a:ea typeface="Times New Roman"/>
                <a:cs typeface="Times New Roman"/>
                <a:sym typeface="Times New Roman"/>
              </a:rPr>
              <a:t>Slide </a:t>
            </a: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sz="1200" b="0" i="0" u="none" strike="noStrike" cap="none">
              <a:solidFill>
                <a:srgbClr val="000000"/>
              </a:solidFill>
              <a:latin typeface="Times New Roman"/>
              <a:ea typeface="Times New Roman"/>
              <a:cs typeface="Times New Roman"/>
              <a:sym typeface="Times New Roman"/>
            </a:endParaRPr>
          </a:p>
        </p:txBody>
      </p:sp>
      <p:sp>
        <p:nvSpPr>
          <p:cNvPr id="20" name="Google Shape;137;p27">
            <a:extLst>
              <a:ext uri="{FF2B5EF4-FFF2-40B4-BE49-F238E27FC236}">
                <a16:creationId xmlns:a16="http://schemas.microsoft.com/office/drawing/2014/main" id="{84B817F7-B968-304B-A60A-34F24C7B5096}"/>
              </a:ext>
            </a:extLst>
          </p:cNvPr>
          <p:cNvSpPr txBox="1"/>
          <p:nvPr/>
        </p:nvSpPr>
        <p:spPr>
          <a:xfrm>
            <a:off x="7143840" y="6475320"/>
            <a:ext cx="4245840" cy="18072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Times New Roman"/>
                <a:ea typeface="Times New Roman"/>
                <a:cs typeface="Times New Roman"/>
                <a:sym typeface="Times New Roman"/>
              </a:rPr>
              <a:t>Monisha Ghosh, University of Chicago</a:t>
            </a:r>
            <a:endParaRPr sz="1200" b="0" i="0" u="none" strike="noStrike" cap="none" dirty="0">
              <a:solidFill>
                <a:srgbClr val="000000"/>
              </a:solidFill>
              <a:latin typeface="Times New Roman"/>
              <a:ea typeface="Times New Roman"/>
              <a:cs typeface="Times New Roman"/>
              <a:sym typeface="Times New Roman"/>
            </a:endParaRPr>
          </a:p>
        </p:txBody>
      </p:sp>
      <p:pic>
        <p:nvPicPr>
          <p:cNvPr id="3" name="Picture 2" descr="Shape&#10;&#10;Description automatically generated">
            <a:extLst>
              <a:ext uri="{FF2B5EF4-FFF2-40B4-BE49-F238E27FC236}">
                <a16:creationId xmlns:a16="http://schemas.microsoft.com/office/drawing/2014/main" id="{529C5BDF-986F-7D4B-9945-B168B2D3E1D6}"/>
              </a:ext>
            </a:extLst>
          </p:cNvPr>
          <p:cNvPicPr>
            <a:picLocks noChangeAspect="1"/>
          </p:cNvPicPr>
          <p:nvPr/>
        </p:nvPicPr>
        <p:blipFill>
          <a:blip r:embed="rId3"/>
          <a:stretch>
            <a:fillRect/>
          </a:stretch>
        </p:blipFill>
        <p:spPr>
          <a:xfrm>
            <a:off x="3556000" y="1524000"/>
            <a:ext cx="5080000" cy="3810000"/>
          </a:xfrm>
          <a:prstGeom prst="rect">
            <a:avLst/>
          </a:prstGeom>
        </p:spPr>
      </p:pic>
      <p:sp>
        <p:nvSpPr>
          <p:cNvPr id="23" name="Google Shape;153;p28">
            <a:extLst>
              <a:ext uri="{FF2B5EF4-FFF2-40B4-BE49-F238E27FC236}">
                <a16:creationId xmlns:a16="http://schemas.microsoft.com/office/drawing/2014/main" id="{84B09BF6-8EB8-744E-A548-B6B6092AA99A}"/>
              </a:ext>
            </a:extLst>
          </p:cNvPr>
          <p:cNvSpPr txBox="1"/>
          <p:nvPr/>
        </p:nvSpPr>
        <p:spPr>
          <a:xfrm>
            <a:off x="929160" y="333360"/>
            <a:ext cx="2499480" cy="27252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November 2021</a:t>
            </a:r>
            <a:endParaRPr sz="1800" b="0" i="0" u="none" strike="noStrike" cap="none"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7291008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TotalTime>
  <Words>1211</Words>
  <Application>Microsoft Office PowerPoint</Application>
  <PresentationFormat>Widescreen</PresentationFormat>
  <Paragraphs>183</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Noto Sans Symbols</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Myles (amyles)</dc:creator>
  <cp:lastModifiedBy>Andrew Myles (amyles)</cp:lastModifiedBy>
  <cp:revision>26</cp:revision>
  <dcterms:modified xsi:type="dcterms:W3CDTF">2021-11-12T02:47:09Z</dcterms:modified>
</cp:coreProperties>
</file>