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56" r:id="rId2"/>
    <p:sldId id="778" r:id="rId3"/>
    <p:sldId id="807" r:id="rId4"/>
    <p:sldId id="802" r:id="rId5"/>
    <p:sldId id="803" r:id="rId6"/>
    <p:sldId id="804" r:id="rId7"/>
    <p:sldId id="805" r:id="rId8"/>
    <p:sldId id="806" r:id="rId9"/>
    <p:sldId id="808" r:id="rId10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5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  <p:cmAuthor id="5" name="Muhammad Kumail Haider" initials="MKH" lastIdx="2" clrIdx="4">
    <p:extLst>
      <p:ext uri="{19B8F6BF-5375-455C-9EA6-DF929625EA0E}">
        <p15:presenceInfo xmlns:p15="http://schemas.microsoft.com/office/powerpoint/2012/main" userId="S::haiderkumail@fb.com::444f6398-5440-4ffb-8d43-328cf9a715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  <a:srgbClr val="FF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64" autoAdjust="0"/>
    <p:restoredTop sz="96189" autoAdjust="0"/>
  </p:normalViewPr>
  <p:slideViewPr>
    <p:cSldViewPr>
      <p:cViewPr varScale="1">
        <p:scale>
          <a:sx n="149" d="100"/>
          <a:sy n="149" d="100"/>
        </p:scale>
        <p:origin x="19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3412392A-8333-0841-A847-33A6FFF9667B}" type="datetime1">
              <a:rPr lang="en-US" smtClean="0"/>
              <a:t>11/11/21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DDE2F6F-5302-934A-9AF2-B4CEF0A60A5D}" type="datetime1">
              <a:rPr lang="en-US" smtClean="0"/>
              <a:t>11/11/21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 dirty="0"/>
              <a:t>November 2021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802.11-21/1855r0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1272935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p2p Support in Restricted TWT: Use Cases and Signaling Design Discussion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1927" y="2200535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21118" y="28624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34927A0-3C37-0045-89EF-10D852716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036328"/>
              </p:ext>
            </p:extLst>
          </p:nvPr>
        </p:nvGraphicFramePr>
        <p:xfrm>
          <a:off x="656395" y="3635937"/>
          <a:ext cx="8012943" cy="2267418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Muhammad Kumail Haider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Meta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1180 Discovery Wy, Sunnyvale, CA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kumail.lums@gmail.com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Chunyu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33189"/>
                  </a:ext>
                </a:extLst>
              </a:tr>
              <a:tr h="30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Chitto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Ghosh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Binita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Gupta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408113"/>
                  </a:ext>
                </a:extLst>
              </a:tr>
              <a:tr h="30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Morteza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Mehrnoush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01954"/>
                  </a:ext>
                </a:extLst>
              </a:tr>
              <a:tr h="30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Torab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636114"/>
                  </a:ext>
                </a:extLst>
              </a:tr>
            </a:tbl>
          </a:graphicData>
        </a:graphic>
      </p:graphicFrame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EF1C504-520A-B243-A564-554BE0D59B0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restricted TWT (r-TWT) use for peer-to-peer (p2p) communication</a:t>
            </a:r>
          </a:p>
          <a:p>
            <a:pPr lvl="1"/>
            <a:r>
              <a:rPr lang="en-US" sz="2200" dirty="0"/>
              <a:t>An example of p2p use-case</a:t>
            </a:r>
          </a:p>
          <a:p>
            <a:pPr lvl="1"/>
            <a:r>
              <a:rPr lang="en-US" sz="2200" dirty="0"/>
              <a:t>Proposed signaling design</a:t>
            </a:r>
          </a:p>
          <a:p>
            <a:pPr lvl="1"/>
            <a:r>
              <a:rPr lang="en-US" sz="2200" dirty="0"/>
              <a:t>Example scenario with the new signaling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Several comments in D1.0 CC36 regarding p2p support in r-TWT feature (#4778, #6408) </a:t>
            </a:r>
          </a:p>
          <a:p>
            <a:r>
              <a:rPr lang="en-US" sz="2000" dirty="0"/>
              <a:t>21/1224 proposed adding a new Broadcast Recommendation value for p2p support in r-TWT. However, the resolution of p2p related CIDs was deferred pending further discussion. Key comments:</a:t>
            </a:r>
          </a:p>
          <a:p>
            <a:pPr lvl="1"/>
            <a:r>
              <a:rPr lang="en-US" sz="1800" dirty="0"/>
              <a:t>Clarify with examples of use-case and signaling </a:t>
            </a:r>
          </a:p>
          <a:p>
            <a:pPr lvl="1"/>
            <a:r>
              <a:rPr lang="en-US" sz="1800" dirty="0"/>
              <a:t>Clarify distinction between Recommendation Values 4 and 5</a:t>
            </a:r>
          </a:p>
          <a:p>
            <a:pPr lvl="1"/>
            <a:r>
              <a:rPr lang="en-US" sz="1800" dirty="0"/>
              <a:t>MU RTS TXS Trigger scheduling provisions for p2p need further clarification; also specify both AP and STA support the feature</a:t>
            </a:r>
          </a:p>
          <a:p>
            <a:r>
              <a:rPr lang="en-US" sz="2000" dirty="0"/>
              <a:t>This document follows up on the discussion to address aforementioned comments.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259219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520922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STA2 connecting to cloud via STA1 on tethered link</a:t>
            </a:r>
          </a:p>
          <a:p>
            <a:pPr lvl="1"/>
            <a:r>
              <a:rPr lang="en-US" sz="1400" dirty="0"/>
              <a:t>Link 1: between AP and STA1 in an infrastructure BSS</a:t>
            </a:r>
          </a:p>
          <a:p>
            <a:pPr lvl="1"/>
            <a:r>
              <a:rPr lang="en-US" sz="1400" dirty="0"/>
              <a:t>Link 2: p2p link between STA 1 and STA 2.</a:t>
            </a:r>
          </a:p>
          <a:p>
            <a:pPr lvl="1"/>
            <a:r>
              <a:rPr lang="en-US" sz="1400" b="1" dirty="0"/>
              <a:t>Assumptions:</a:t>
            </a:r>
          </a:p>
          <a:p>
            <a:pPr lvl="2"/>
            <a:r>
              <a:rPr lang="en-US" sz="1200" dirty="0"/>
              <a:t>Link 1 and Link 2 are on the </a:t>
            </a:r>
            <a:r>
              <a:rPr lang="en-US" sz="1200" b="1" dirty="0"/>
              <a:t>same channel </a:t>
            </a:r>
            <a:r>
              <a:rPr lang="en-US" sz="1200" dirty="0"/>
              <a:t>(in congested scenarios p2p link may have to be co-channel with BSS)</a:t>
            </a:r>
          </a:p>
          <a:p>
            <a:pPr lvl="2"/>
            <a:r>
              <a:rPr lang="en-US" sz="1200" dirty="0"/>
              <a:t>Traffic over Link2 is not necessarily forwarded from Link1 (e.g. STA1 does rendering computation for STA2)</a:t>
            </a:r>
          </a:p>
          <a:p>
            <a:pPr lvl="2"/>
            <a:r>
              <a:rPr lang="en-US" sz="1200" dirty="0"/>
              <a:t>STA 2 may not be associated with the AP or in range of the AP. STA 2 may be in range of other STAs in the BSS.  </a:t>
            </a:r>
          </a:p>
          <a:p>
            <a:pPr lvl="1"/>
            <a:r>
              <a:rPr lang="en-US" sz="1400" b="1" dirty="0"/>
              <a:t>Objective:</a:t>
            </a:r>
            <a:r>
              <a:rPr lang="en-US" sz="1400" dirty="0"/>
              <a:t> Provide support in r-TWT for STA1’s Latency Sensitive Traffic (LST) with STA 2.</a:t>
            </a:r>
          </a:p>
          <a:p>
            <a:pPr lvl="2"/>
            <a:r>
              <a:rPr lang="en-US" sz="1200" dirty="0"/>
              <a:t>p2p traffic also benefits from r-TWT SP start boundary protection</a:t>
            </a:r>
          </a:p>
          <a:p>
            <a:pPr lvl="2"/>
            <a:r>
              <a:rPr lang="en-US" sz="1200" dirty="0"/>
              <a:t>Some LST on p2p link may be to/from cloud (e.g., cloud gaming or various VR applications) and going through STA1. As such, using a single r-TWT SP for UL/DL + p2p traffic is a huge plus for STA1’s power saving and overall latency performance of application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08418F9-16E0-644F-9E26-34D4E241699D}"/>
              </a:ext>
            </a:extLst>
          </p:cNvPr>
          <p:cNvGrpSpPr/>
          <p:nvPr/>
        </p:nvGrpSpPr>
        <p:grpSpPr>
          <a:xfrm>
            <a:off x="3567104" y="1266694"/>
            <a:ext cx="2781139" cy="2115573"/>
            <a:chOff x="9154563" y="1305942"/>
            <a:chExt cx="2372563" cy="2393905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D9612A0-518A-0347-B745-F5FBA5EB9FBD}"/>
                </a:ext>
              </a:extLst>
            </p:cNvPr>
            <p:cNvCxnSpPr>
              <a:cxnSpLocks/>
            </p:cNvCxnSpPr>
            <p:nvPr/>
          </p:nvCxnSpPr>
          <p:spPr>
            <a:xfrm>
              <a:off x="9154563" y="3433747"/>
              <a:ext cx="929736" cy="8981"/>
            </a:xfrm>
            <a:prstGeom prst="straightConnector1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E32505A-1518-DA4D-89C2-8759B3D84413}"/>
                </a:ext>
              </a:extLst>
            </p:cNvPr>
            <p:cNvSpPr txBox="1"/>
            <p:nvPr/>
          </p:nvSpPr>
          <p:spPr>
            <a:xfrm>
              <a:off x="9279408" y="3438237"/>
              <a:ext cx="92044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00FF"/>
                  </a:solidFill>
                </a:rPr>
                <a:t>tethered link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3C8D7E3-8872-7142-B227-E77930F79C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7638" y="2155004"/>
              <a:ext cx="18646" cy="856552"/>
            </a:xfrm>
            <a:prstGeom prst="straightConnector1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C251537-950E-D645-822C-606506AC8A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41326" y="1305942"/>
              <a:ext cx="685800" cy="47625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B1125D9-785C-FF4A-8E93-F55F6977D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09058" y="2527636"/>
              <a:ext cx="317020" cy="271499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DE4E0D5-CB67-0A40-96CA-F7A3E95FD30B}"/>
              </a:ext>
            </a:extLst>
          </p:cNvPr>
          <p:cNvSpPr txBox="1"/>
          <p:nvPr/>
        </p:nvSpPr>
        <p:spPr>
          <a:xfrm>
            <a:off x="4342144" y="2217877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Link1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B25CC7-53DC-ED40-8E42-E5FAF950FD29}"/>
              </a:ext>
            </a:extLst>
          </p:cNvPr>
          <p:cNvSpPr txBox="1"/>
          <p:nvPr/>
        </p:nvSpPr>
        <p:spPr>
          <a:xfrm>
            <a:off x="3844438" y="284266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Link2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C0443B-8C0D-2E4E-B8A1-3ADAD49FC65D}"/>
              </a:ext>
            </a:extLst>
          </p:cNvPr>
          <p:cNvSpPr txBox="1"/>
          <p:nvPr/>
        </p:nvSpPr>
        <p:spPr>
          <a:xfrm>
            <a:off x="5143206" y="3043021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439173-ADF3-964E-ACDF-038211EFC4EB}"/>
              </a:ext>
            </a:extLst>
          </p:cNvPr>
          <p:cNvSpPr txBox="1"/>
          <p:nvPr/>
        </p:nvSpPr>
        <p:spPr>
          <a:xfrm>
            <a:off x="2642331" y="2946394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 2</a:t>
            </a:r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14272AD7-01CF-FB4F-A9FB-2553F5690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734" y="1477133"/>
            <a:ext cx="606601" cy="54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1D86A78-D3EA-7F4D-A2F5-433C87EDD1EE}"/>
              </a:ext>
            </a:extLst>
          </p:cNvPr>
          <p:cNvSpPr txBox="1"/>
          <p:nvPr/>
        </p:nvSpPr>
        <p:spPr>
          <a:xfrm>
            <a:off x="4327502" y="159863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1B5FED3-0F93-8043-BAA2-ED5412441D6C}"/>
              </a:ext>
            </a:extLst>
          </p:cNvPr>
          <p:cNvCxnSpPr>
            <a:cxnSpLocks/>
          </p:cNvCxnSpPr>
          <p:nvPr/>
        </p:nvCxnSpPr>
        <p:spPr>
          <a:xfrm flipV="1">
            <a:off x="5167734" y="1582934"/>
            <a:ext cx="471066" cy="152350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2F9B578B-20E7-A249-BC7F-B3A2A2E812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3341" y="2819684"/>
            <a:ext cx="387910" cy="446673"/>
          </a:xfrm>
          <a:prstGeom prst="rect">
            <a:avLst/>
          </a:prstGeom>
        </p:spPr>
      </p:pic>
      <p:pic>
        <p:nvPicPr>
          <p:cNvPr id="28" name="Graphic 27" descr="Laptop outline">
            <a:extLst>
              <a:ext uri="{FF2B5EF4-FFF2-40B4-BE49-F238E27FC236}">
                <a16:creationId xmlns:a16="http://schemas.microsoft.com/office/drawing/2014/main" id="{D3F46F7C-F90A-CB46-8C2D-8B907426C8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56949" y="2835189"/>
            <a:ext cx="533821" cy="533821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35F68EC2-D1C8-B741-B263-9BB753C54029}"/>
              </a:ext>
            </a:extLst>
          </p:cNvPr>
          <p:cNvSpPr/>
          <p:nvPr/>
        </p:nvSpPr>
        <p:spPr>
          <a:xfrm>
            <a:off x="4847640" y="1981200"/>
            <a:ext cx="234410" cy="7569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2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Proposed to use new Broadcast TWT Recommendation value 5 in 21/1224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sz="1400" dirty="0"/>
              <a:t>Recommendation value 5 explicitly indicates </a:t>
            </a:r>
            <a:r>
              <a:rPr lang="en-US" sz="1400" b="1" dirty="0"/>
              <a:t>both</a:t>
            </a:r>
            <a:r>
              <a:rPr lang="en-US" sz="1400" dirty="0"/>
              <a:t> UL/DL and p2p exchanges are </a:t>
            </a:r>
            <a:r>
              <a:rPr lang="en-US" sz="1400" i="1" dirty="0"/>
              <a:t>allowed</a:t>
            </a:r>
            <a:r>
              <a:rPr lang="en-US" sz="1400" dirty="0"/>
              <a:t> in SP</a:t>
            </a:r>
          </a:p>
          <a:p>
            <a:pPr lvl="1"/>
            <a:r>
              <a:rPr lang="en-US" sz="1400" dirty="0"/>
              <a:t>Benefits of explicitly signaling in separate Recommendation Value</a:t>
            </a:r>
          </a:p>
          <a:p>
            <a:pPr lvl="2"/>
            <a:r>
              <a:rPr lang="en-US" sz="1200" dirty="0"/>
              <a:t>In announcements, AP can specifically advertise schedule(s) during which it is willing to support p2p traffic</a:t>
            </a:r>
          </a:p>
          <a:p>
            <a:pPr lvl="2"/>
            <a:r>
              <a:rPr lang="en-US" sz="1200" dirty="0"/>
              <a:t>During r-TWT setup, STA can explicitly convey its intention to use SP for its p2p traffic, and also optionally get resources from AP (see next slide)</a:t>
            </a: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support for p2p: Signaling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52981D2-8B0F-E74B-B020-A4BC63BC9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712" y="1981200"/>
            <a:ext cx="5007288" cy="316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8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Proposed text in 35.7.4.1:</a:t>
            </a:r>
          </a:p>
          <a:p>
            <a:pPr lvl="1"/>
            <a:r>
              <a:rPr lang="en-US" sz="1400" dirty="0"/>
              <a:t>“If both the r-TWT scheduling AP and r-TWT scheduled STA have the </a:t>
            </a:r>
            <a:r>
              <a:rPr lang="en-US" sz="1400" dirty="0">
                <a:solidFill>
                  <a:srgbClr val="00B050"/>
                </a:solidFill>
              </a:rPr>
              <a:t>Triggered TXOP Sharing Support subfield in EHT Capabilities element to 1</a:t>
            </a:r>
            <a:r>
              <a:rPr lang="en-US" sz="1400" dirty="0"/>
              <a:t>, and if Trigger frame(s) are addressed to the r-TWT scheduled STA by the AP in a trigger-enabled restricted TWT service period negotiated with the STA with Broadcast TWT Recommendation field equal to 5, then </a:t>
            </a:r>
            <a:r>
              <a:rPr lang="en-US" sz="1400" dirty="0">
                <a:solidFill>
                  <a:srgbClr val="00B050"/>
                </a:solidFill>
              </a:rPr>
              <a:t>at least one Trigger frame shall be an MU RTS TXS Trigger frame with TXOP Sharing Mode subfield equal to 2</a:t>
            </a:r>
            <a:r>
              <a:rPr lang="en-US" sz="1400" dirty="0"/>
              <a:t>. The r-TWT scheduling AP is not expected to schedule for transmission MU RTS TXS Trigger frames with TXOP Sharing Mode subfield to 2 that are addressed to an r-TWT scheduled STA which establishes membership in one or more r-TWT schedule(s) with Recommendation value 5 outside of the corresponding TWT SPs.”</a:t>
            </a:r>
          </a:p>
          <a:p>
            <a:pPr lvl="1"/>
            <a:r>
              <a:rPr lang="en-US" sz="1400" dirty="0"/>
              <a:t>Above statement </a:t>
            </a:r>
            <a:r>
              <a:rPr lang="en-US" sz="1400" b="1" dirty="0"/>
              <a:t>doesn’t preclude EDCA </a:t>
            </a:r>
            <a:r>
              <a:rPr lang="en-US" sz="1400" dirty="0"/>
              <a:t>based access if the STA doesn’t support TXOP sharing</a:t>
            </a:r>
          </a:p>
          <a:p>
            <a:pPr lvl="1"/>
            <a:r>
              <a:rPr lang="en-US" sz="1400" b="1" dirty="0"/>
              <a:t>Advantages</a:t>
            </a:r>
            <a:r>
              <a:rPr lang="en-US" sz="1400" dirty="0"/>
              <a:t> for STA to get </a:t>
            </a:r>
            <a:r>
              <a:rPr lang="en-US" sz="1400" i="1" dirty="0"/>
              <a:t>AP’s assistance with TXOP sharing </a:t>
            </a:r>
            <a:r>
              <a:rPr lang="en-US" sz="1400" dirty="0"/>
              <a:t>vs contending for its p2p traffic :</a:t>
            </a:r>
          </a:p>
          <a:p>
            <a:pPr lvl="2"/>
            <a:r>
              <a:rPr lang="en-US" dirty="0"/>
              <a:t>STA is allocated time in TXOP for its p2p traffic each SP without contention</a:t>
            </a:r>
          </a:p>
          <a:p>
            <a:pPr lvl="2"/>
            <a:r>
              <a:rPr lang="en-US" dirty="0"/>
              <a:t>Allocation of MU RTS TXS Trigger gives incentive to STA(s) to wait until trigger to deliver p2p traffic</a:t>
            </a:r>
          </a:p>
          <a:p>
            <a:pPr lvl="2"/>
            <a:r>
              <a:rPr lang="en-US" dirty="0"/>
              <a:t>AP can manage p2p transmissions on the same channel by controlling when TXOPs are allocated, and reduce interference</a:t>
            </a:r>
          </a:p>
          <a:p>
            <a:pPr lvl="1"/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support for p2p: Optional TXOP sharing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325668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EC2DEFD6-F656-4949-8BAC-81F8BDCD4FC6}"/>
              </a:ext>
            </a:extLst>
          </p:cNvPr>
          <p:cNvSpPr/>
          <p:nvPr/>
        </p:nvSpPr>
        <p:spPr bwMode="auto">
          <a:xfrm>
            <a:off x="5299168" y="3331266"/>
            <a:ext cx="387576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FDA604-D733-314D-A268-D4295441CA28}"/>
              </a:ext>
            </a:extLst>
          </p:cNvPr>
          <p:cNvSpPr txBox="1"/>
          <p:nvPr/>
        </p:nvSpPr>
        <p:spPr>
          <a:xfrm rot="16200000">
            <a:off x="5150650" y="3415343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5740E2-383F-DD4B-B3B6-8712DD7DE797}"/>
              </a:ext>
            </a:extLst>
          </p:cNvPr>
          <p:cNvSpPr/>
          <p:nvPr/>
        </p:nvSpPr>
        <p:spPr bwMode="auto">
          <a:xfrm>
            <a:off x="983707" y="1812448"/>
            <a:ext cx="1524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42DBAE-BC75-3543-B57D-882CD6C57A44}"/>
              </a:ext>
            </a:extLst>
          </p:cNvPr>
          <p:cNvSpPr txBox="1"/>
          <p:nvPr/>
        </p:nvSpPr>
        <p:spPr>
          <a:xfrm rot="16200000">
            <a:off x="705734" y="1948342"/>
            <a:ext cx="6934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Beacon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490457"/>
            <a:ext cx="8153400" cy="2138943"/>
          </a:xfrm>
        </p:spPr>
        <p:txBody>
          <a:bodyPr/>
          <a:lstStyle/>
          <a:p>
            <a:pPr lvl="1"/>
            <a:r>
              <a:rPr lang="en-US" sz="1200" dirty="0"/>
              <a:t>AP advertises p2p support in r-TWT schedule with </a:t>
            </a:r>
            <a:r>
              <a:rPr lang="en-US" sz="1200" dirty="0" err="1"/>
              <a:t>bTWT</a:t>
            </a:r>
            <a:r>
              <a:rPr lang="en-US" sz="1200" dirty="0"/>
              <a:t> ID </a:t>
            </a:r>
            <a:r>
              <a:rPr lang="en-US" sz="1200" i="1" dirty="0" err="1"/>
              <a:t>i</a:t>
            </a:r>
            <a:r>
              <a:rPr lang="en-US" sz="1200" dirty="0"/>
              <a:t> by indicating Recommendation value 5 in corresponding restricted parameter set field of TWT IE in beacon</a:t>
            </a:r>
          </a:p>
          <a:p>
            <a:pPr lvl="1"/>
            <a:r>
              <a:rPr lang="en-US" sz="1200" dirty="0"/>
              <a:t>STA1 sends a TWT request frame and includes a restricted TWT parameter set field with </a:t>
            </a:r>
            <a:r>
              <a:rPr lang="en-US" sz="1200" dirty="0" err="1"/>
              <a:t>bTWT</a:t>
            </a:r>
            <a:r>
              <a:rPr lang="en-US" sz="1200" dirty="0"/>
              <a:t> ID 5 and </a:t>
            </a:r>
            <a:r>
              <a:rPr lang="en-US" sz="1200" dirty="0" err="1"/>
              <a:t>Recom</a:t>
            </a:r>
            <a:r>
              <a:rPr lang="en-US" sz="1200" dirty="0"/>
              <a:t> value 5. It indicates TID </a:t>
            </a:r>
            <a:r>
              <a:rPr lang="en-US" sz="1200" i="1" dirty="0"/>
              <a:t>t</a:t>
            </a:r>
            <a:r>
              <a:rPr lang="en-US" sz="1200" dirty="0"/>
              <a:t> in UL as well, and indicates its resource requirements (SP duration, interval) via TWT parameters. It optionally includes TSPEC(s) to describe traffic’s QoS characteristics</a:t>
            </a:r>
          </a:p>
          <a:p>
            <a:pPr lvl="1"/>
            <a:r>
              <a:rPr lang="en-US" sz="1200" dirty="0"/>
              <a:t>AP sends TWT Response frame with ACCEPT TWT</a:t>
            </a:r>
          </a:p>
          <a:p>
            <a:pPr lvl="1"/>
            <a:r>
              <a:rPr lang="en-US" sz="1200" dirty="0"/>
              <a:t>At r-TWT SP start, AP first solicits STA1’s UL traffic of TID </a:t>
            </a:r>
            <a:r>
              <a:rPr lang="en-US" sz="1200" i="1" dirty="0"/>
              <a:t>t</a:t>
            </a:r>
            <a:r>
              <a:rPr lang="en-US" sz="1200" dirty="0"/>
              <a:t> using Basic Trigger frame (could trigger multiple STAs)</a:t>
            </a:r>
          </a:p>
          <a:p>
            <a:pPr lvl="1"/>
            <a:r>
              <a:rPr lang="en-US" sz="1200" dirty="0"/>
              <a:t>AP then sends an MU RTS TXS Trigger to STA1 with TXOP Sharing Mode 2</a:t>
            </a:r>
          </a:p>
          <a:p>
            <a:pPr lvl="1"/>
            <a:r>
              <a:rPr lang="en-US" sz="1200" dirty="0"/>
              <a:t>STA1 uses allocated TXOP to exchange LST on Link2 with STA2.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usage scenario of proposed signaling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67E037-5072-884D-B035-3C342A9D758D}"/>
              </a:ext>
            </a:extLst>
          </p:cNvPr>
          <p:cNvCxnSpPr>
            <a:cxnSpLocks/>
          </p:cNvCxnSpPr>
          <p:nvPr/>
        </p:nvCxnSpPr>
        <p:spPr>
          <a:xfrm>
            <a:off x="657544" y="2345848"/>
            <a:ext cx="62766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B41D90E-924B-B74E-B03E-A8A3A6FC488E}"/>
              </a:ext>
            </a:extLst>
          </p:cNvPr>
          <p:cNvCxnSpPr>
            <a:cxnSpLocks/>
          </p:cNvCxnSpPr>
          <p:nvPr/>
        </p:nvCxnSpPr>
        <p:spPr>
          <a:xfrm>
            <a:off x="657544" y="3869848"/>
            <a:ext cx="62766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E7F0495-4E68-CD46-AD07-5D677F5C6CC3}"/>
              </a:ext>
            </a:extLst>
          </p:cNvPr>
          <p:cNvSpPr/>
          <p:nvPr/>
        </p:nvSpPr>
        <p:spPr bwMode="auto">
          <a:xfrm>
            <a:off x="1997391" y="1807105"/>
            <a:ext cx="1524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2144A7-74AD-C244-8870-E6E0BE99F7F3}"/>
              </a:ext>
            </a:extLst>
          </p:cNvPr>
          <p:cNvSpPr txBox="1"/>
          <p:nvPr/>
        </p:nvSpPr>
        <p:spPr>
          <a:xfrm rot="16200000">
            <a:off x="1719418" y="1958388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TWT Resp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FA24EC-2029-D441-9047-80A1781BB4E7}"/>
              </a:ext>
            </a:extLst>
          </p:cNvPr>
          <p:cNvSpPr/>
          <p:nvPr/>
        </p:nvSpPr>
        <p:spPr bwMode="auto">
          <a:xfrm>
            <a:off x="1743475" y="2340505"/>
            <a:ext cx="152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D5829C-F7E2-F142-97A1-70D810CDB1F7}"/>
              </a:ext>
            </a:extLst>
          </p:cNvPr>
          <p:cNvSpPr txBox="1"/>
          <p:nvPr/>
        </p:nvSpPr>
        <p:spPr>
          <a:xfrm rot="16200000">
            <a:off x="1465502" y="2493322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TWT Req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99B720-D2E9-C547-BE35-6BD71BA73392}"/>
              </a:ext>
            </a:extLst>
          </p:cNvPr>
          <p:cNvSpPr/>
          <p:nvPr/>
        </p:nvSpPr>
        <p:spPr bwMode="auto">
          <a:xfrm>
            <a:off x="3658170" y="1807105"/>
            <a:ext cx="1524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FB1646-6D7C-2041-B3B4-7BEFDB877147}"/>
              </a:ext>
            </a:extLst>
          </p:cNvPr>
          <p:cNvSpPr txBox="1"/>
          <p:nvPr/>
        </p:nvSpPr>
        <p:spPr>
          <a:xfrm rot="16200000">
            <a:off x="3380197" y="1958388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Basic Trig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5F9FF1-58FC-5F4F-9CA8-DF0CAC03BE4F}"/>
              </a:ext>
            </a:extLst>
          </p:cNvPr>
          <p:cNvSpPr/>
          <p:nvPr/>
        </p:nvSpPr>
        <p:spPr bwMode="auto">
          <a:xfrm>
            <a:off x="3950805" y="2341037"/>
            <a:ext cx="472862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4FAA10-0034-6B4D-B192-764655116876}"/>
              </a:ext>
            </a:extLst>
          </p:cNvPr>
          <p:cNvSpPr txBox="1"/>
          <p:nvPr/>
        </p:nvSpPr>
        <p:spPr>
          <a:xfrm rot="16200000">
            <a:off x="3827930" y="2493322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 PPDU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5763266-E2E0-9545-9E5D-61D7C511A799}"/>
              </a:ext>
            </a:extLst>
          </p:cNvPr>
          <p:cNvSpPr/>
          <p:nvPr/>
        </p:nvSpPr>
        <p:spPr bwMode="auto">
          <a:xfrm>
            <a:off x="4511991" y="1807105"/>
            <a:ext cx="1524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B5C340-A0A4-4B4F-85C2-EEAF90D6653D}"/>
              </a:ext>
            </a:extLst>
          </p:cNvPr>
          <p:cNvSpPr txBox="1"/>
          <p:nvPr/>
        </p:nvSpPr>
        <p:spPr>
          <a:xfrm rot="16200000">
            <a:off x="4390997" y="1964501"/>
            <a:ext cx="3794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20DC3AF-DC82-5F4B-9AB7-73D0D4F2C314}"/>
              </a:ext>
            </a:extLst>
          </p:cNvPr>
          <p:cNvSpPr/>
          <p:nvPr/>
        </p:nvSpPr>
        <p:spPr bwMode="auto">
          <a:xfrm>
            <a:off x="4812130" y="1807104"/>
            <a:ext cx="1524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4998BA-6C6D-3744-BD6D-A6AB40BC28E9}"/>
              </a:ext>
            </a:extLst>
          </p:cNvPr>
          <p:cNvSpPr txBox="1"/>
          <p:nvPr/>
        </p:nvSpPr>
        <p:spPr>
          <a:xfrm rot="16200000">
            <a:off x="4602354" y="1826439"/>
            <a:ext cx="71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MU RTS </a:t>
            </a:r>
          </a:p>
          <a:p>
            <a:r>
              <a:rPr lang="en-US" sz="900" dirty="0"/>
              <a:t>TXS Trig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B45E7D-2597-D946-8934-939F97080178}"/>
              </a:ext>
            </a:extLst>
          </p:cNvPr>
          <p:cNvSpPr/>
          <p:nvPr/>
        </p:nvSpPr>
        <p:spPr bwMode="auto">
          <a:xfrm>
            <a:off x="5068336" y="2347519"/>
            <a:ext cx="152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BC80E4-52F2-294F-A48A-BA2770A92140}"/>
              </a:ext>
            </a:extLst>
          </p:cNvPr>
          <p:cNvSpPr txBox="1"/>
          <p:nvPr/>
        </p:nvSpPr>
        <p:spPr>
          <a:xfrm rot="16200000">
            <a:off x="4799426" y="2348542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00824B9-3557-054F-BF09-E905862B9BF1}"/>
              </a:ext>
            </a:extLst>
          </p:cNvPr>
          <p:cNvSpPr/>
          <p:nvPr/>
        </p:nvSpPr>
        <p:spPr bwMode="auto">
          <a:xfrm>
            <a:off x="5778184" y="3864666"/>
            <a:ext cx="152400" cy="5334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727181-C17D-D048-AC2E-25D393C8E0AE}"/>
              </a:ext>
            </a:extLst>
          </p:cNvPr>
          <p:cNvSpPr txBox="1"/>
          <p:nvPr/>
        </p:nvSpPr>
        <p:spPr>
          <a:xfrm rot="16200000">
            <a:off x="5493066" y="3829260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4C72DAA-C0EF-B940-A10C-497E94D04067}"/>
              </a:ext>
            </a:extLst>
          </p:cNvPr>
          <p:cNvSpPr txBox="1"/>
          <p:nvPr/>
        </p:nvSpPr>
        <p:spPr>
          <a:xfrm>
            <a:off x="113396" y="2209019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Link 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55CEB80-B630-8943-907A-34FFD6A3473B}"/>
              </a:ext>
            </a:extLst>
          </p:cNvPr>
          <p:cNvSpPr txBox="1"/>
          <p:nvPr/>
        </p:nvSpPr>
        <p:spPr>
          <a:xfrm>
            <a:off x="68340" y="3726165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Link 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6BC0DD2-5EE6-774F-9A48-CBC0CC7C5B86}"/>
              </a:ext>
            </a:extLst>
          </p:cNvPr>
          <p:cNvSpPr txBox="1"/>
          <p:nvPr/>
        </p:nvSpPr>
        <p:spPr>
          <a:xfrm>
            <a:off x="631391" y="21246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30B279A-6DA9-9D4B-A218-53B28C2420B7}"/>
              </a:ext>
            </a:extLst>
          </p:cNvPr>
          <p:cNvSpPr txBox="1"/>
          <p:nvPr/>
        </p:nvSpPr>
        <p:spPr>
          <a:xfrm>
            <a:off x="551442" y="2312527"/>
            <a:ext cx="54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E380B94-EC01-5F48-A35F-C4425DBC08C8}"/>
              </a:ext>
            </a:extLst>
          </p:cNvPr>
          <p:cNvSpPr txBox="1"/>
          <p:nvPr/>
        </p:nvSpPr>
        <p:spPr>
          <a:xfrm>
            <a:off x="620444" y="3641248"/>
            <a:ext cx="54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D55712B-E906-6E4A-9348-5B6428D41CF7}"/>
              </a:ext>
            </a:extLst>
          </p:cNvPr>
          <p:cNvSpPr txBox="1"/>
          <p:nvPr/>
        </p:nvSpPr>
        <p:spPr>
          <a:xfrm>
            <a:off x="620443" y="3807912"/>
            <a:ext cx="54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C27BB7B-783E-2D42-B678-D64B60223018}"/>
              </a:ext>
            </a:extLst>
          </p:cNvPr>
          <p:cNvCxnSpPr>
            <a:cxnSpLocks/>
          </p:cNvCxnSpPr>
          <p:nvPr/>
        </p:nvCxnSpPr>
        <p:spPr bwMode="auto">
          <a:xfrm>
            <a:off x="3658170" y="1515268"/>
            <a:ext cx="3084630" cy="132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3276FDA-BF08-AA47-98C7-CE24D116ADE2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2444" y="1583848"/>
            <a:ext cx="116354" cy="217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C6751F32-9F3B-9841-BBC7-4ED56DF1B4C4}"/>
              </a:ext>
            </a:extLst>
          </p:cNvPr>
          <p:cNvSpPr txBox="1"/>
          <p:nvPr/>
        </p:nvSpPr>
        <p:spPr>
          <a:xfrm>
            <a:off x="1110621" y="1377323"/>
            <a:ext cx="1463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TWT IE indicates </a:t>
            </a:r>
            <a:r>
              <a:rPr lang="en-US" sz="900" dirty="0" err="1"/>
              <a:t>bTWT</a:t>
            </a:r>
            <a:r>
              <a:rPr lang="en-US" sz="900" dirty="0"/>
              <a:t> ID </a:t>
            </a:r>
            <a:r>
              <a:rPr lang="en-US" sz="900" i="1" dirty="0" err="1"/>
              <a:t>i</a:t>
            </a:r>
            <a:r>
              <a:rPr lang="en-US" sz="900" dirty="0"/>
              <a:t> with </a:t>
            </a:r>
            <a:r>
              <a:rPr lang="en-US" sz="900" dirty="0" err="1"/>
              <a:t>Recom</a:t>
            </a:r>
            <a:r>
              <a:rPr lang="en-US" sz="900" dirty="0"/>
              <a:t>. value 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D83DE6D-4E04-2F46-BEAA-2D943813EC9B}"/>
              </a:ext>
            </a:extLst>
          </p:cNvPr>
          <p:cNvSpPr txBox="1"/>
          <p:nvPr/>
        </p:nvSpPr>
        <p:spPr>
          <a:xfrm>
            <a:off x="1743475" y="3039603"/>
            <a:ext cx="14630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 establishes mem in schedule with </a:t>
            </a:r>
            <a:r>
              <a:rPr lang="en-US" sz="900" dirty="0" err="1"/>
              <a:t>bTWT</a:t>
            </a:r>
            <a:r>
              <a:rPr lang="en-US" sz="900" dirty="0"/>
              <a:t> ID </a:t>
            </a:r>
            <a:r>
              <a:rPr lang="en-US" sz="900" dirty="0" err="1"/>
              <a:t>i</a:t>
            </a:r>
            <a:r>
              <a:rPr lang="en-US" sz="900" dirty="0"/>
              <a:t> with </a:t>
            </a:r>
            <a:r>
              <a:rPr lang="en-US" sz="900" dirty="0" err="1"/>
              <a:t>Recom</a:t>
            </a:r>
            <a:r>
              <a:rPr lang="en-US" sz="900" dirty="0"/>
              <a:t>. value 5 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6A109C7-CFEE-7948-AC96-4A9C17F7CF8D}"/>
              </a:ext>
            </a:extLst>
          </p:cNvPr>
          <p:cNvCxnSpPr>
            <a:cxnSpLocks/>
          </p:cNvCxnSpPr>
          <p:nvPr/>
        </p:nvCxnSpPr>
        <p:spPr bwMode="auto">
          <a:xfrm>
            <a:off x="2086352" y="2345640"/>
            <a:ext cx="0" cy="728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7DAAEDF-8BD6-B941-B285-D7BA76304E67}"/>
              </a:ext>
            </a:extLst>
          </p:cNvPr>
          <p:cNvCxnSpPr>
            <a:cxnSpLocks/>
          </p:cNvCxnSpPr>
          <p:nvPr/>
        </p:nvCxnSpPr>
        <p:spPr bwMode="auto">
          <a:xfrm>
            <a:off x="1819675" y="2880919"/>
            <a:ext cx="177716" cy="193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E7D0169-AB93-1848-9D2A-93A8EB2E9EF9}"/>
              </a:ext>
            </a:extLst>
          </p:cNvPr>
          <p:cNvCxnSpPr>
            <a:cxnSpLocks/>
          </p:cNvCxnSpPr>
          <p:nvPr/>
        </p:nvCxnSpPr>
        <p:spPr bwMode="auto">
          <a:xfrm>
            <a:off x="5107097" y="1967222"/>
            <a:ext cx="24214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744ABBE4-E91D-CE4A-B412-F8B9A7601448}"/>
              </a:ext>
            </a:extLst>
          </p:cNvPr>
          <p:cNvSpPr txBox="1"/>
          <p:nvPr/>
        </p:nvSpPr>
        <p:spPr>
          <a:xfrm>
            <a:off x="5279718" y="1848342"/>
            <a:ext cx="14630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TXOP sharing mode 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882CA8A-996B-B44F-AB74-0F0B10E02BE0}"/>
              </a:ext>
            </a:extLst>
          </p:cNvPr>
          <p:cNvSpPr txBox="1"/>
          <p:nvPr/>
        </p:nvSpPr>
        <p:spPr>
          <a:xfrm>
            <a:off x="4757543" y="1301884"/>
            <a:ext cx="14630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R-TWT SP (</a:t>
            </a:r>
            <a:r>
              <a:rPr lang="en-US" sz="900" dirty="0" err="1"/>
              <a:t>bTWT</a:t>
            </a:r>
            <a:r>
              <a:rPr lang="en-US" sz="900" dirty="0"/>
              <a:t> ID </a:t>
            </a:r>
            <a:r>
              <a:rPr lang="en-US" sz="900" i="1" dirty="0" err="1"/>
              <a:t>i</a:t>
            </a:r>
            <a:r>
              <a:rPr lang="en-US" sz="900" dirty="0"/>
              <a:t>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D95A5F7-C46F-FC4D-8430-D284CB2B72FE}"/>
              </a:ext>
            </a:extLst>
          </p:cNvPr>
          <p:cNvSpPr/>
          <p:nvPr/>
        </p:nvSpPr>
        <p:spPr bwMode="auto">
          <a:xfrm>
            <a:off x="6052716" y="3873397"/>
            <a:ext cx="387576" cy="5334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681EE6B-A54F-3145-B58A-79E1A7F80FC2}"/>
              </a:ext>
            </a:extLst>
          </p:cNvPr>
          <p:cNvSpPr txBox="1"/>
          <p:nvPr/>
        </p:nvSpPr>
        <p:spPr>
          <a:xfrm rot="16200000">
            <a:off x="5904198" y="3957474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DATA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54154F9-94BD-1C40-B410-B4CC5509F9BE}"/>
              </a:ext>
            </a:extLst>
          </p:cNvPr>
          <p:cNvSpPr/>
          <p:nvPr/>
        </p:nvSpPr>
        <p:spPr bwMode="auto">
          <a:xfrm>
            <a:off x="6508838" y="3329717"/>
            <a:ext cx="152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B26AAF8-27D1-EC43-BFFE-BEBDC29A68B4}"/>
              </a:ext>
            </a:extLst>
          </p:cNvPr>
          <p:cNvSpPr txBox="1"/>
          <p:nvPr/>
        </p:nvSpPr>
        <p:spPr>
          <a:xfrm rot="16200000">
            <a:off x="6223720" y="3294311"/>
            <a:ext cx="693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BA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B47430C-CF59-BD4D-888F-732EB6D787A7}"/>
              </a:ext>
            </a:extLst>
          </p:cNvPr>
          <p:cNvCxnSpPr>
            <a:cxnSpLocks/>
          </p:cNvCxnSpPr>
          <p:nvPr/>
        </p:nvCxnSpPr>
        <p:spPr bwMode="auto">
          <a:xfrm>
            <a:off x="5299168" y="3143420"/>
            <a:ext cx="1386678" cy="141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80CF3C7-7AA5-4A4D-BDC9-E81B3B34BF93}"/>
              </a:ext>
            </a:extLst>
          </p:cNvPr>
          <p:cNvSpPr txBox="1"/>
          <p:nvPr/>
        </p:nvSpPr>
        <p:spPr>
          <a:xfrm>
            <a:off x="5296543" y="2936560"/>
            <a:ext cx="14630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TXOP used for p2p traffic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EF7B50-806D-C948-A8FF-46EE98C6D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5390" y="1592420"/>
            <a:ext cx="2184928" cy="12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5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399016"/>
            <a:ext cx="7909560" cy="2138943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Value Setting Possibilities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649EABA9-7591-5841-813E-00F2B0F01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066426"/>
              </p:ext>
            </p:extLst>
          </p:nvPr>
        </p:nvGraphicFramePr>
        <p:xfrm>
          <a:off x="1592580" y="3657600"/>
          <a:ext cx="6096000" cy="2397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2650115"/>
                    </a:ext>
                  </a:extLst>
                </a:gridCol>
                <a:gridCol w="1379220">
                  <a:extLst>
                    <a:ext uri="{9D8B030D-6E8A-4147-A177-3AD203B41FA5}">
                      <a16:colId xmlns:a16="http://schemas.microsoft.com/office/drawing/2014/main" val="510114848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1525583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752292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65325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Scenario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Announcement (Beacons)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TWT 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TWT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R-TWT SP Traffic Type Allowed for member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4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UL/DL + p2p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129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UL/DL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197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UL/DL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54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UL/DL + p2p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54584"/>
                  </a:ext>
                </a:extLst>
              </a:tr>
            </a:tbl>
          </a:graphicData>
        </a:graphic>
      </p:graphicFrame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9ABE48A4-7B09-3047-A046-AD8CFB83FF9F}"/>
              </a:ext>
            </a:extLst>
          </p:cNvPr>
          <p:cNvSpPr txBox="1">
            <a:spLocks/>
          </p:cNvSpPr>
          <p:nvPr/>
        </p:nvSpPr>
        <p:spPr bwMode="auto">
          <a:xfrm>
            <a:off x="715387" y="1508760"/>
            <a:ext cx="7909560" cy="1930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00075" indent="-257175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charset="0"/>
              <a:buChar char="o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900113" indent="-214313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1400">
                <a:solidFill>
                  <a:srgbClr val="000000"/>
                </a:solidFill>
                <a:latin typeface="+mn-lt"/>
                <a:ea typeface="+mn-ea"/>
              </a:defRPr>
            </a:lvl3pPr>
            <a:lvl4pPr marL="1243013" indent="-214313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§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0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Below table gives further examples of possible Recommendation value settings in announcements and TWT  negotiations</a:t>
            </a:r>
          </a:p>
          <a:p>
            <a:pPr lvl="1"/>
            <a:r>
              <a:rPr lang="en-US" sz="1400" kern="0" dirty="0"/>
              <a:t>The possible values are indicated inside a restricted TWT parameter set in Broadcast TWT Recommendation subfield</a:t>
            </a:r>
          </a:p>
          <a:p>
            <a:pPr lvl="1"/>
            <a:r>
              <a:rPr lang="en-US" sz="1400" kern="0" dirty="0"/>
              <a:t>For simplicity, we show the Recommendation Value in the initial TWT Request frame, and the final TWT Response frame with ACCEPT TWT; the negotiation may comprise multiple frame exchanges</a:t>
            </a:r>
          </a:p>
        </p:txBody>
      </p:sp>
    </p:spTree>
    <p:extLst>
      <p:ext uri="{BB962C8B-B14F-4D97-AF65-F5344CB8AC3E}">
        <p14:creationId xmlns:p14="http://schemas.microsoft.com/office/powerpoint/2010/main" val="386789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Discuss signaling design for p2p support in r-TWT and clarify/extend rules for using MU RTS TXS Trigger with TXOP Sharing Mode 2 for p2p traffic</a:t>
            </a:r>
          </a:p>
          <a:p>
            <a:r>
              <a:rPr lang="en-US" sz="2000" dirty="0"/>
              <a:t>Example use case scenario and how the proposed signaling may be used</a:t>
            </a:r>
          </a:p>
          <a:p>
            <a:r>
              <a:rPr lang="en-US" sz="2000" dirty="0"/>
              <a:t>p2p support in r-TWT can help latency sensitive traffic on p2p link benefit from start boundary protection and scheduling of r-TWT, and can help improve overall latency for several applications and use cases where p2p traffic is involved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M. Kumail Haider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1975877190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29645</TotalTime>
  <Words>1211</Words>
  <Application>Microsoft Macintosh PowerPoint</Application>
  <PresentationFormat>On-screen Show (4:3)</PresentationFormat>
  <Paragraphs>174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ieee</vt:lpstr>
      <vt:lpstr>p2p Support in Restricted TWT: Use Cases and Signaling Design Discussion</vt:lpstr>
      <vt:lpstr>Abstract</vt:lpstr>
      <vt:lpstr>Background</vt:lpstr>
      <vt:lpstr>Use Case Example</vt:lpstr>
      <vt:lpstr>r-TWT support for p2p: Signaling</vt:lpstr>
      <vt:lpstr>r-TWT support for p2p: Optional TXOP sharing</vt:lpstr>
      <vt:lpstr>Example usage scenario of proposed signaling</vt:lpstr>
      <vt:lpstr>Recommendation Value Setting Possibilities</vt:lpstr>
      <vt:lpstr>Summary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Muhammad Kumail Haider</cp:lastModifiedBy>
  <cp:revision>3806</cp:revision>
  <cp:lastPrinted>1998-02-10T13:28:06Z</cp:lastPrinted>
  <dcterms:created xsi:type="dcterms:W3CDTF">2007-05-21T21:00:37Z</dcterms:created>
  <dcterms:modified xsi:type="dcterms:W3CDTF">2021-11-12T00:30:36Z</dcterms:modified>
  <cp:category>Submission</cp:category>
</cp:coreProperties>
</file>