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68" r:id="rId3"/>
    <p:sldId id="257" r:id="rId4"/>
    <p:sldId id="262" r:id="rId5"/>
    <p:sldId id="263" r:id="rId6"/>
    <p:sldId id="265" r:id="rId7"/>
    <p:sldId id="266" r:id="rId8"/>
    <p:sldId id="267" r:id="rId9"/>
    <p:sldId id="269" r:id="rId10"/>
    <p:sldId id="270"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37" autoAdjust="0"/>
  </p:normalViewPr>
  <p:slideViewPr>
    <p:cSldViewPr>
      <p:cViewPr varScale="1">
        <p:scale>
          <a:sx n="113" d="100"/>
          <a:sy n="113" d="100"/>
        </p:scale>
        <p:origin x="45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mbatis, Kurt" userId="68b38a53-abea-4f9f-9666-d9a08e7d983a" providerId="ADAL" clId="{B9BBBA93-D456-4BBC-838C-0B38A1029E7D}"/>
    <pc:docChg chg="modSld">
      <pc:chgData name="Lumbatis, Kurt" userId="68b38a53-abea-4f9f-9666-d9a08e7d983a" providerId="ADAL" clId="{B9BBBA93-D456-4BBC-838C-0B38A1029E7D}" dt="2022-01-20T14:13:29.655" v="84" actId="20577"/>
      <pc:docMkLst>
        <pc:docMk/>
      </pc:docMkLst>
      <pc:sldChg chg="modSp mod">
        <pc:chgData name="Lumbatis, Kurt" userId="68b38a53-abea-4f9f-9666-d9a08e7d983a" providerId="ADAL" clId="{B9BBBA93-D456-4BBC-838C-0B38A1029E7D}" dt="2022-01-20T14:10:19.991" v="40" actId="20577"/>
        <pc:sldMkLst>
          <pc:docMk/>
          <pc:sldMk cId="0" sldId="257"/>
        </pc:sldMkLst>
        <pc:spChg chg="mod">
          <ac:chgData name="Lumbatis, Kurt" userId="68b38a53-abea-4f9f-9666-d9a08e7d983a" providerId="ADAL" clId="{B9BBBA93-D456-4BBC-838C-0B38A1029E7D}" dt="2022-01-20T14:10:19.991" v="40" actId="20577"/>
          <ac:spMkLst>
            <pc:docMk/>
            <pc:sldMk cId="0" sldId="257"/>
            <ac:spMk id="4098" creationId="{00000000-0000-0000-0000-000000000000}"/>
          </ac:spMkLst>
        </pc:spChg>
      </pc:sldChg>
      <pc:sldChg chg="modSp mod">
        <pc:chgData name="Lumbatis, Kurt" userId="68b38a53-abea-4f9f-9666-d9a08e7d983a" providerId="ADAL" clId="{B9BBBA93-D456-4BBC-838C-0B38A1029E7D}" dt="2022-01-20T14:11:39.570" v="47" actId="20577"/>
        <pc:sldMkLst>
          <pc:docMk/>
          <pc:sldMk cId="1250774749" sldId="265"/>
        </pc:sldMkLst>
        <pc:spChg chg="mod">
          <ac:chgData name="Lumbatis, Kurt" userId="68b38a53-abea-4f9f-9666-d9a08e7d983a" providerId="ADAL" clId="{B9BBBA93-D456-4BBC-838C-0B38A1029E7D}" dt="2022-01-20T14:11:39.570" v="47" actId="20577"/>
          <ac:spMkLst>
            <pc:docMk/>
            <pc:sldMk cId="1250774749" sldId="265"/>
            <ac:spMk id="3" creationId="{1ADA6A7B-64E7-4C69-9C6A-170EFE0AADC5}"/>
          </ac:spMkLst>
        </pc:spChg>
      </pc:sldChg>
      <pc:sldChg chg="modSp mod">
        <pc:chgData name="Lumbatis, Kurt" userId="68b38a53-abea-4f9f-9666-d9a08e7d983a" providerId="ADAL" clId="{B9BBBA93-D456-4BBC-838C-0B38A1029E7D}" dt="2022-01-20T14:13:29.655" v="84" actId="20577"/>
        <pc:sldMkLst>
          <pc:docMk/>
          <pc:sldMk cId="166037386" sldId="266"/>
        </pc:sldMkLst>
        <pc:spChg chg="mod">
          <ac:chgData name="Lumbatis, Kurt" userId="68b38a53-abea-4f9f-9666-d9a08e7d983a" providerId="ADAL" clId="{B9BBBA93-D456-4BBC-838C-0B38A1029E7D}" dt="2022-01-20T14:13:29.655" v="84" actId="20577"/>
          <ac:spMkLst>
            <pc:docMk/>
            <pc:sldMk cId="166037386" sldId="266"/>
            <ac:spMk id="3" creationId="{E9E7EEA9-02BA-4187-85AB-5A99EAC872B6}"/>
          </ac:spMkLst>
        </pc:spChg>
      </pc:sldChg>
      <pc:sldChg chg="modSp mod">
        <pc:chgData name="Lumbatis, Kurt" userId="68b38a53-abea-4f9f-9666-d9a08e7d983a" providerId="ADAL" clId="{B9BBBA93-D456-4BBC-838C-0B38A1029E7D}" dt="2022-01-19T21:08:38.391" v="8" actId="20577"/>
        <pc:sldMkLst>
          <pc:docMk/>
          <pc:sldMk cId="1227232078" sldId="270"/>
        </pc:sldMkLst>
        <pc:spChg chg="mod">
          <ac:chgData name="Lumbatis, Kurt" userId="68b38a53-abea-4f9f-9666-d9a08e7d983a" providerId="ADAL" clId="{B9BBBA93-D456-4BBC-838C-0B38A1029E7D}" dt="2022-01-19T21:08:38.391" v="8" actId="20577"/>
          <ac:spMkLst>
            <pc:docMk/>
            <pc:sldMk cId="1227232078" sldId="270"/>
            <ac:spMk id="3" creationId="{32694011-EECF-4276-ADA7-479E0FD6FF5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dirty="0"/>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Kurt Lumbatis, CommScope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2022</a:t>
            </a:r>
            <a:endParaRPr lang="en-GB" dirty="0"/>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2022</a:t>
            </a:r>
            <a:endParaRPr lang="en-GB"/>
          </a:p>
        </p:txBody>
      </p:sp>
      <p:sp>
        <p:nvSpPr>
          <p:cNvPr id="6" name="Footer Placeholder 5"/>
          <p:cNvSpPr>
            <a:spLocks noGrp="1"/>
          </p:cNvSpPr>
          <p:nvPr>
            <p:ph type="ftr" idx="11"/>
          </p:nvPr>
        </p:nvSpPr>
        <p:spPr/>
        <p:txBody>
          <a:bodyPr/>
          <a:lstStyle>
            <a:lvl1pPr>
              <a:defRPr/>
            </a:lvl1pPr>
          </a:lstStyle>
          <a:p>
            <a:r>
              <a:rPr lang="en-GB"/>
              <a:t>Kurt Lumbatis, CommScope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Kurt Lumbatis, CommScope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2022</a:t>
            </a:r>
            <a:endParaRPr lang="en-GB"/>
          </a:p>
        </p:txBody>
      </p:sp>
      <p:sp>
        <p:nvSpPr>
          <p:cNvPr id="4" name="Footer Placeholder 3"/>
          <p:cNvSpPr>
            <a:spLocks noGrp="1"/>
          </p:cNvSpPr>
          <p:nvPr>
            <p:ph type="ftr" idx="11"/>
          </p:nvPr>
        </p:nvSpPr>
        <p:spPr/>
        <p:txBody>
          <a:bodyPr/>
          <a:lstStyle>
            <a:lvl1pPr>
              <a:defRPr/>
            </a:lvl1pPr>
          </a:lstStyle>
          <a:p>
            <a:r>
              <a:rPr lang="en-GB"/>
              <a:t>Kurt Lumbatis, CommScope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2022</a:t>
            </a:r>
            <a:endParaRPr lang="en-GB"/>
          </a:p>
        </p:txBody>
      </p:sp>
      <p:sp>
        <p:nvSpPr>
          <p:cNvPr id="3" name="Footer Placeholder 2"/>
          <p:cNvSpPr>
            <a:spLocks noGrp="1"/>
          </p:cNvSpPr>
          <p:nvPr>
            <p:ph type="ftr" idx="11"/>
          </p:nvPr>
        </p:nvSpPr>
        <p:spPr/>
        <p:txBody>
          <a:bodyPr/>
          <a:lstStyle>
            <a:lvl1pPr>
              <a:defRPr/>
            </a:lvl1pPr>
          </a:lstStyle>
          <a:p>
            <a:r>
              <a:rPr lang="en-GB"/>
              <a:t>Kurt Lumbatis, CommScope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Kurt Lumbatis, CommScope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802.11-21/1854r3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Association MAC Address Based on AID (A-AMAC)</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2022-01-18</a:t>
            </a:r>
          </a:p>
        </p:txBody>
      </p:sp>
      <p:sp>
        <p:nvSpPr>
          <p:cNvPr id="6" name="Date Placeholder 3"/>
          <p:cNvSpPr>
            <a:spLocks noGrp="1"/>
          </p:cNvSpPr>
          <p:nvPr>
            <p:ph type="dt" idx="10"/>
          </p:nvPr>
        </p:nvSpPr>
        <p:spPr/>
        <p:txBody>
          <a:bodyPr/>
          <a:lstStyle/>
          <a:p>
            <a:r>
              <a:rPr lang="en-US"/>
              <a:t>January 2022</a:t>
            </a:r>
            <a:endParaRPr lang="en-GB" dirty="0"/>
          </a:p>
        </p:txBody>
      </p:sp>
      <p:sp>
        <p:nvSpPr>
          <p:cNvPr id="7" name="Footer Placeholder 4"/>
          <p:cNvSpPr>
            <a:spLocks noGrp="1"/>
          </p:cNvSpPr>
          <p:nvPr>
            <p:ph type="ftr" idx="11"/>
          </p:nvPr>
        </p:nvSpPr>
        <p:spPr/>
        <p:txBody>
          <a:bodyPr/>
          <a:lstStyle/>
          <a:p>
            <a:r>
              <a:rPr lang="en-GB"/>
              <a:t>Kurt Lumbatis, CommScope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62714943"/>
              </p:ext>
            </p:extLst>
          </p:nvPr>
        </p:nvGraphicFramePr>
        <p:xfrm>
          <a:off x="995363" y="2417763"/>
          <a:ext cx="10221912" cy="2479675"/>
        </p:xfrm>
        <a:graphic>
          <a:graphicData uri="http://schemas.openxmlformats.org/presentationml/2006/ole">
            <mc:AlternateContent xmlns:mc="http://schemas.openxmlformats.org/markup-compatibility/2006">
              <mc:Choice xmlns:v="urn:schemas-microsoft-com:vml" Requires="v">
                <p:oleObj name="Document" r:id="rId3" imgW="10459112" imgH="2539837" progId="Word.Document.8">
                  <p:embed/>
                </p:oleObj>
              </mc:Choice>
              <mc:Fallback>
                <p:oleObj name="Document" r:id="rId3" imgW="10459112" imgH="2539837" progId="Word.Document.8">
                  <p:embed/>
                  <p:pic>
                    <p:nvPicPr>
                      <p:cNvPr id="3075" name="Object 3"/>
                      <p:cNvPicPr>
                        <a:picLocks noChangeAspect="1" noChangeArrowheads="1"/>
                      </p:cNvPicPr>
                      <p:nvPr/>
                    </p:nvPicPr>
                    <p:blipFill>
                      <a:blip r:embed="rId4"/>
                      <a:srcRect/>
                      <a:stretch>
                        <a:fillRect/>
                      </a:stretch>
                    </p:blipFill>
                    <p:spPr bwMode="auto">
                      <a:xfrm>
                        <a:off x="995363" y="2417763"/>
                        <a:ext cx="10221912" cy="24796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8E609-D276-4253-AF10-933DA4DDD16C}"/>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32694011-EECF-4276-ADA7-479E0FD6FF56}"/>
              </a:ext>
            </a:extLst>
          </p:cNvPr>
          <p:cNvSpPr>
            <a:spLocks noGrp="1"/>
          </p:cNvSpPr>
          <p:nvPr>
            <p:ph idx="1"/>
          </p:nvPr>
        </p:nvSpPr>
        <p:spPr/>
        <p:txBody>
          <a:bodyPr/>
          <a:lstStyle/>
          <a:p>
            <a:r>
              <a:rPr lang="en-US" dirty="0"/>
              <a:t>Is there interest within the 802.11ai WG to pursue the idea of defining and specifying the use of an Association MAC address (A-AMAC)?</a:t>
            </a:r>
          </a:p>
          <a:p>
            <a:endParaRPr lang="en-US" dirty="0"/>
          </a:p>
          <a:p>
            <a:r>
              <a:rPr lang="en-US" dirty="0"/>
              <a:t>Yes</a:t>
            </a:r>
          </a:p>
          <a:p>
            <a:r>
              <a:rPr lang="en-US" dirty="0"/>
              <a:t>No</a:t>
            </a:r>
          </a:p>
          <a:p>
            <a:r>
              <a:rPr lang="en-US" dirty="0"/>
              <a:t>Abstain</a:t>
            </a:r>
          </a:p>
        </p:txBody>
      </p:sp>
      <p:sp>
        <p:nvSpPr>
          <p:cNvPr id="4" name="Slide Number Placeholder 3">
            <a:extLst>
              <a:ext uri="{FF2B5EF4-FFF2-40B4-BE49-F238E27FC236}">
                <a16:creationId xmlns:a16="http://schemas.microsoft.com/office/drawing/2014/main" id="{DE04D6A7-6A61-4EB6-971D-841059E64CE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9710FB2-4957-43A9-B887-B20D7542F14D}"/>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0B25287C-DAEA-4FD1-A67C-FA522EF7C0BA}"/>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227232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IEEE 802.11-21/1539r0 – Rotating MAC Addresses Over the Air</a:t>
            </a:r>
          </a:p>
          <a:p>
            <a:r>
              <a:rPr lang="en-GB" dirty="0"/>
              <a:t>IEEE 802.11-22/107r1 -- Initial Privacy Enhancement Requirements</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C71F5-0361-4BDC-B728-95BBC2FCB59C}"/>
              </a:ext>
            </a:extLst>
          </p:cNvPr>
          <p:cNvSpPr>
            <a:spLocks noGrp="1"/>
          </p:cNvSpPr>
          <p:nvPr>
            <p:ph type="title"/>
          </p:nvPr>
        </p:nvSpPr>
        <p:spPr/>
        <p:txBody>
          <a:bodyPr/>
          <a:lstStyle/>
          <a:p>
            <a:r>
              <a:rPr lang="en-US" dirty="0"/>
              <a:t>Revisions</a:t>
            </a:r>
          </a:p>
        </p:txBody>
      </p:sp>
      <p:sp>
        <p:nvSpPr>
          <p:cNvPr id="3" name="Content Placeholder 2">
            <a:extLst>
              <a:ext uri="{FF2B5EF4-FFF2-40B4-BE49-F238E27FC236}">
                <a16:creationId xmlns:a16="http://schemas.microsoft.com/office/drawing/2014/main" id="{4D056475-1FF0-46F2-B7F1-5252D865465E}"/>
              </a:ext>
            </a:extLst>
          </p:cNvPr>
          <p:cNvSpPr>
            <a:spLocks noGrp="1"/>
          </p:cNvSpPr>
          <p:nvPr>
            <p:ph idx="1"/>
          </p:nvPr>
        </p:nvSpPr>
        <p:spPr/>
        <p:txBody>
          <a:bodyPr/>
          <a:lstStyle/>
          <a:p>
            <a:r>
              <a:rPr lang="en-US" sz="1400" b="0" dirty="0"/>
              <a:t>R0 – Initial Version –</a:t>
            </a:r>
          </a:p>
          <a:p>
            <a:r>
              <a:rPr lang="en-US" sz="1400" b="0" dirty="0"/>
              <a:t>R1 – Added Benefits slide. </a:t>
            </a:r>
          </a:p>
          <a:p>
            <a:r>
              <a:rPr lang="en-US" sz="1400" b="0" dirty="0"/>
              <a:t>R2 – Slide Cleanup and Straw Poll addition</a:t>
            </a:r>
          </a:p>
          <a:p>
            <a:r>
              <a:rPr lang="en-US" sz="1400" b="0" dirty="0"/>
              <a:t>R3 – Added additional Reference</a:t>
            </a:r>
          </a:p>
        </p:txBody>
      </p:sp>
      <p:sp>
        <p:nvSpPr>
          <p:cNvPr id="4" name="Slide Number Placeholder 3">
            <a:extLst>
              <a:ext uri="{FF2B5EF4-FFF2-40B4-BE49-F238E27FC236}">
                <a16:creationId xmlns:a16="http://schemas.microsoft.com/office/drawing/2014/main" id="{0EC6B684-CD4C-4282-BB73-85074AE94DCB}"/>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B6F0953-6267-45E0-BAB0-E23657A1AB0D}"/>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BD22D30C-B1DA-4C7B-949C-B61A433F6F0F}"/>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855975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 method is proposed to set the public MAC Address utilized during an association based on the BSSID of the AP-STA and the AID assigned to the STA during association.  This can be utilized as an over the air MAC address for non-AP STAs which will be very difficult to correlate with a specific STA.</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Overview</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dirty="0"/>
              <a:t>Association IDs (AID) are assigned to STAs when they associate.</a:t>
            </a:r>
          </a:p>
          <a:p>
            <a:pPr>
              <a:buFont typeface="Times New Roman" pitchFamily="16" charset="0"/>
              <a:buChar char="•"/>
            </a:pPr>
            <a:r>
              <a:rPr lang="en-GB" dirty="0"/>
              <a:t>The AID can be utilized in conjunction with portions of the BSSID in order to formulate an association MAC address.</a:t>
            </a:r>
          </a:p>
          <a:p>
            <a:pPr>
              <a:buFont typeface="Times New Roman" pitchFamily="16" charset="0"/>
              <a:buChar char="•"/>
            </a:pPr>
            <a:r>
              <a:rPr lang="en-GB" dirty="0"/>
              <a:t>The association MAC address will be utilized for the STA during the period of the association.  </a:t>
            </a:r>
          </a:p>
          <a:p>
            <a:pPr>
              <a:buFont typeface="Times New Roman" pitchFamily="16" charset="0"/>
              <a:buChar char="•"/>
            </a:pPr>
            <a:r>
              <a:rPr lang="en-GB" dirty="0"/>
              <a:t>Both the AP and the STA will utilize the same material in order to formulate the Association MAC Address based on the AID – (A-AMAC).</a:t>
            </a:r>
          </a:p>
          <a:p>
            <a:pPr>
              <a:buFont typeface="Times New Roman" pitchFamily="16" charset="0"/>
              <a:buChar char="•"/>
            </a:pPr>
            <a:r>
              <a:rPr lang="en-GB" dirty="0"/>
              <a:t>Signalling within the AID itself will indicate to the STA to switch to the A-AMAC use post association.</a:t>
            </a:r>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Baseline Idea</a:t>
            </a:r>
          </a:p>
        </p:txBody>
      </p:sp>
      <p:sp>
        <p:nvSpPr>
          <p:cNvPr id="3" name="Content Placeholder 2"/>
          <p:cNvSpPr>
            <a:spLocks noGrp="1"/>
          </p:cNvSpPr>
          <p:nvPr>
            <p:ph idx="1"/>
          </p:nvPr>
        </p:nvSpPr>
        <p:spPr/>
        <p:txBody>
          <a:bodyPr/>
          <a:lstStyle/>
          <a:p>
            <a:r>
              <a:rPr lang="en-GB" dirty="0"/>
              <a:t>The baseline idea is to utilize the AID value returned to the STA in conjunction with other bytes pulled from other information from the cell itself.  For example the BSSID.  Below is one possible example.</a:t>
            </a:r>
          </a:p>
          <a:p>
            <a:endParaRPr lang="en-GB" dirty="0"/>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January 2022</a:t>
            </a:r>
            <a:endParaRPr lang="en-GB"/>
          </a:p>
        </p:txBody>
      </p:sp>
      <p:pic>
        <p:nvPicPr>
          <p:cNvPr id="7" name="Picture 6">
            <a:extLst>
              <a:ext uri="{FF2B5EF4-FFF2-40B4-BE49-F238E27FC236}">
                <a16:creationId xmlns:a16="http://schemas.microsoft.com/office/drawing/2014/main" id="{73ABA921-13FE-4ED7-9E5D-BE6B42B27741}"/>
              </a:ext>
            </a:extLst>
          </p:cNvPr>
          <p:cNvPicPr>
            <a:picLocks noChangeAspect="1"/>
          </p:cNvPicPr>
          <p:nvPr/>
        </p:nvPicPr>
        <p:blipFill>
          <a:blip r:embed="rId3"/>
          <a:stretch>
            <a:fillRect/>
          </a:stretch>
        </p:blipFill>
        <p:spPr>
          <a:xfrm>
            <a:off x="1981200" y="3505200"/>
            <a:ext cx="7352619" cy="1335638"/>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11F8C-E78A-4699-8210-BB68315D734C}"/>
              </a:ext>
            </a:extLst>
          </p:cNvPr>
          <p:cNvSpPr>
            <a:spLocks noGrp="1"/>
          </p:cNvSpPr>
          <p:nvPr>
            <p:ph type="title"/>
          </p:nvPr>
        </p:nvSpPr>
        <p:spPr/>
        <p:txBody>
          <a:bodyPr/>
          <a:lstStyle/>
          <a:p>
            <a:r>
              <a:rPr lang="en-US" dirty="0"/>
              <a:t>Capability Advertisement and Use </a:t>
            </a:r>
          </a:p>
        </p:txBody>
      </p:sp>
      <p:sp>
        <p:nvSpPr>
          <p:cNvPr id="3" name="Content Placeholder 2">
            <a:extLst>
              <a:ext uri="{FF2B5EF4-FFF2-40B4-BE49-F238E27FC236}">
                <a16:creationId xmlns:a16="http://schemas.microsoft.com/office/drawing/2014/main" id="{1ADA6A7B-64E7-4C69-9C6A-170EFE0AADC5}"/>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Both the non-AP STA and the AP STA must advertise support for this capability in order to ensure that both are able to support this feature.</a:t>
            </a:r>
          </a:p>
          <a:p>
            <a:pPr lvl="1">
              <a:buFont typeface="Arial" panose="020B0604020202020204" pitchFamily="34" charset="0"/>
              <a:buChar char="•"/>
            </a:pPr>
            <a:r>
              <a:rPr lang="en-US" dirty="0"/>
              <a:t>This may be implemented in the Capabilities or Extended Capabilities element.</a:t>
            </a:r>
          </a:p>
          <a:p>
            <a:pPr marL="400050">
              <a:buFont typeface="Arial" panose="020B0604020202020204" pitchFamily="34" charset="0"/>
              <a:buChar char="•"/>
            </a:pPr>
            <a:r>
              <a:rPr lang="en-US" dirty="0"/>
              <a:t>Some changes will need to be made to the AID field to alert the non-AP STA to utilize the AID to generate the A-AMAC.</a:t>
            </a:r>
          </a:p>
          <a:p>
            <a:pPr marL="400050">
              <a:buFont typeface="Arial" panose="020B0604020202020204" pitchFamily="34" charset="0"/>
              <a:buChar char="•"/>
            </a:pPr>
            <a:r>
              <a:rPr lang="en-US" dirty="0"/>
              <a:t>The AID may be changed while in use (based on timer, or other use cases) from the STA with the use of the </a:t>
            </a:r>
            <a:r>
              <a:rPr lang="en-US" i="1" dirty="0"/>
              <a:t>AID Switch Request frame</a:t>
            </a:r>
            <a:r>
              <a:rPr lang="en-US" dirty="0"/>
              <a:t>.  </a:t>
            </a:r>
          </a:p>
          <a:p>
            <a:pPr marL="800100" lvl="1">
              <a:buFont typeface="Arial" panose="020B0604020202020204" pitchFamily="34" charset="0"/>
              <a:buChar char="•"/>
            </a:pPr>
            <a:r>
              <a:rPr lang="en-US" dirty="0"/>
              <a:t>Thus, a STA may change its A-AMAC at will to make the A-AMAC even more difficult to track. </a:t>
            </a:r>
          </a:p>
          <a:p>
            <a:pPr marL="4000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B7234EE-3961-42AE-B6D4-D0ABBBBADF6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3719324B-102E-4984-9EED-FC9786CE0637}"/>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23A0C2DB-FEE4-48B8-B90B-FFD7DFA6A3CB}"/>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250774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33608-0A9F-4B83-96FA-C8DBEBC0C1A7}"/>
              </a:ext>
            </a:extLst>
          </p:cNvPr>
          <p:cNvSpPr>
            <a:spLocks noGrp="1"/>
          </p:cNvSpPr>
          <p:nvPr>
            <p:ph type="title"/>
          </p:nvPr>
        </p:nvSpPr>
        <p:spPr/>
        <p:txBody>
          <a:bodyPr/>
          <a:lstStyle/>
          <a:p>
            <a:r>
              <a:rPr lang="en-US" dirty="0"/>
              <a:t>AID Field Changes</a:t>
            </a:r>
          </a:p>
        </p:txBody>
      </p:sp>
      <p:sp>
        <p:nvSpPr>
          <p:cNvPr id="3" name="Content Placeholder 2">
            <a:extLst>
              <a:ext uri="{FF2B5EF4-FFF2-40B4-BE49-F238E27FC236}">
                <a16:creationId xmlns:a16="http://schemas.microsoft.com/office/drawing/2014/main" id="{E9E7EEA9-02BA-4187-85AB-5A99EAC872B6}"/>
              </a:ext>
            </a:extLst>
          </p:cNvPr>
          <p:cNvSpPr>
            <a:spLocks noGrp="1"/>
          </p:cNvSpPr>
          <p:nvPr>
            <p:ph idx="1"/>
          </p:nvPr>
        </p:nvSpPr>
        <p:spPr>
          <a:xfrm>
            <a:off x="914401" y="1524001"/>
            <a:ext cx="10361084" cy="4570414"/>
          </a:xfrm>
        </p:spPr>
        <p:txBody>
          <a:bodyPr/>
          <a:lstStyle/>
          <a:p>
            <a:r>
              <a:rPr lang="en-US" dirty="0"/>
              <a:t>Per 9.4.1.8 of the 802.11-2020 standard</a:t>
            </a:r>
          </a:p>
          <a:p>
            <a:pPr lvl="1"/>
            <a:r>
              <a:rPr lang="en-US" sz="1400" b="0" dirty="0"/>
              <a:t>The AID field for a non-DMG and non-S1G STA is in the range of 1 to 2007. This value is placed in</a:t>
            </a:r>
          </a:p>
          <a:p>
            <a:pPr lvl="1"/>
            <a:r>
              <a:rPr lang="en-US" sz="1400" b="0" dirty="0"/>
              <a:t>the 14 LSBs of the AID field, with the two MSBs of the AID field set to 1.</a:t>
            </a:r>
          </a:p>
          <a:p>
            <a:pPr lvl="1"/>
            <a:r>
              <a:rPr lang="en-US" sz="1400" b="0" dirty="0"/>
              <a:t>The AID field for an S1G STA is in the range of 1 to 8191, and the 3 MSBs of the AID field are reserved.</a:t>
            </a:r>
          </a:p>
          <a:p>
            <a:pPr lvl="1"/>
            <a:r>
              <a:rPr lang="en-US" sz="1400" b="0" dirty="0"/>
              <a:t>The AID field for a DMG STA is in the range 1 to 254. The value 255 is reserved as the broadcast AID, and the value 0 corresponds to the AP or PCP. The 8 MSBs of the AID field are reserved.</a:t>
            </a:r>
          </a:p>
          <a:p>
            <a:pPr>
              <a:buFont typeface="Arial" panose="020B0604020202020204" pitchFamily="34" charset="0"/>
              <a:buChar char="•"/>
            </a:pPr>
            <a:r>
              <a:rPr lang="en-US" sz="2000" b="0" dirty="0"/>
              <a:t>By utilizing the bit 13 of the AID to signal the use of A-AMAC during the association, the STA may be made aware of the change of MAC address utilized during the duration of the association.</a:t>
            </a:r>
          </a:p>
          <a:p>
            <a:pPr>
              <a:buFont typeface="Arial" panose="020B0604020202020204" pitchFamily="34" charset="0"/>
              <a:buChar char="•"/>
            </a:pPr>
            <a:r>
              <a:rPr lang="en-US" sz="2000" b="0" dirty="0"/>
              <a:t>This would be a change for non-DMG and non-S1G STAS however since 2007 only utilizes 12 bits, this could be accomplished.  This bit is reserved in all other cases.</a:t>
            </a:r>
          </a:p>
          <a:p>
            <a:pPr>
              <a:buFont typeface="Arial" panose="020B0604020202020204" pitchFamily="34" charset="0"/>
              <a:buChar char="•"/>
            </a:pPr>
            <a:r>
              <a:rPr lang="en-US" sz="2000" b="0" dirty="0"/>
              <a:t>Research is necessary to understand how this will affect MLO operations.</a:t>
            </a:r>
          </a:p>
          <a:p>
            <a:pPr>
              <a:buFont typeface="Arial" panose="020B0604020202020204" pitchFamily="34" charset="0"/>
              <a:buChar char="•"/>
            </a:pPr>
            <a:r>
              <a:rPr lang="en-US" sz="2000" b="0" dirty="0"/>
              <a:t>Research is necessary to understand TDLS implications</a:t>
            </a:r>
          </a:p>
        </p:txBody>
      </p:sp>
      <p:sp>
        <p:nvSpPr>
          <p:cNvPr id="4" name="Slide Number Placeholder 3">
            <a:extLst>
              <a:ext uri="{FF2B5EF4-FFF2-40B4-BE49-F238E27FC236}">
                <a16:creationId xmlns:a16="http://schemas.microsoft.com/office/drawing/2014/main" id="{324AABBC-D330-4B0C-9D3C-D5FCD448256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52E3C28-3029-43EB-81FF-D318446CCD4C}"/>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61B91C22-396A-4785-AD61-C3ECF1292888}"/>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66037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D87AC-1B0C-48EF-BC6B-4DF34D36C98A}"/>
              </a:ext>
            </a:extLst>
          </p:cNvPr>
          <p:cNvSpPr>
            <a:spLocks noGrp="1"/>
          </p:cNvSpPr>
          <p:nvPr>
            <p:ph type="title"/>
          </p:nvPr>
        </p:nvSpPr>
        <p:spPr/>
        <p:txBody>
          <a:bodyPr/>
          <a:lstStyle/>
          <a:p>
            <a:r>
              <a:rPr lang="en-US" dirty="0"/>
              <a:t>Security Considerations</a:t>
            </a:r>
          </a:p>
        </p:txBody>
      </p:sp>
      <p:sp>
        <p:nvSpPr>
          <p:cNvPr id="3" name="Content Placeholder 2">
            <a:extLst>
              <a:ext uri="{FF2B5EF4-FFF2-40B4-BE49-F238E27FC236}">
                <a16:creationId xmlns:a16="http://schemas.microsoft.com/office/drawing/2014/main" id="{17DB8A97-6399-4426-97D5-60BCBCBD3EDC}"/>
              </a:ext>
            </a:extLst>
          </p:cNvPr>
          <p:cNvSpPr>
            <a:spLocks noGrp="1"/>
          </p:cNvSpPr>
          <p:nvPr>
            <p:ph idx="1"/>
          </p:nvPr>
        </p:nvSpPr>
        <p:spPr/>
        <p:txBody>
          <a:bodyPr/>
          <a:lstStyle/>
          <a:p>
            <a:pPr>
              <a:buFont typeface="Arial" panose="020B0604020202020204" pitchFamily="34" charset="0"/>
              <a:buChar char="•"/>
            </a:pPr>
            <a:r>
              <a:rPr lang="en-US" dirty="0"/>
              <a:t>Per previous presentations, the establishment of the RSNA will be established outside of the context of the A-AMAC establishment.</a:t>
            </a:r>
          </a:p>
          <a:p>
            <a:pPr marL="0" indent="0"/>
            <a:endParaRPr lang="en-US" dirty="0"/>
          </a:p>
        </p:txBody>
      </p:sp>
      <p:sp>
        <p:nvSpPr>
          <p:cNvPr id="4" name="Slide Number Placeholder 3">
            <a:extLst>
              <a:ext uri="{FF2B5EF4-FFF2-40B4-BE49-F238E27FC236}">
                <a16:creationId xmlns:a16="http://schemas.microsoft.com/office/drawing/2014/main" id="{727A386B-62A4-4148-916C-43A2D8F0E80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97F25A5-E904-42CC-9F2F-2F2D1B4B4030}"/>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CED03BAA-B322-4573-B3AD-98A11070204B}"/>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198870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EB489-5296-49AD-B0CD-E7B0BB82101F}"/>
              </a:ext>
            </a:extLst>
          </p:cNvPr>
          <p:cNvSpPr>
            <a:spLocks noGrp="1"/>
          </p:cNvSpPr>
          <p:nvPr>
            <p:ph type="title"/>
          </p:nvPr>
        </p:nvSpPr>
        <p:spPr/>
        <p:txBody>
          <a:bodyPr/>
          <a:lstStyle/>
          <a:p>
            <a:r>
              <a:rPr lang="en-US" dirty="0"/>
              <a:t>Benefits</a:t>
            </a:r>
          </a:p>
        </p:txBody>
      </p:sp>
      <p:sp>
        <p:nvSpPr>
          <p:cNvPr id="3" name="Content Placeholder 2">
            <a:extLst>
              <a:ext uri="{FF2B5EF4-FFF2-40B4-BE49-F238E27FC236}">
                <a16:creationId xmlns:a16="http://schemas.microsoft.com/office/drawing/2014/main" id="{DCCAA830-C8F4-4EBB-A342-4D35C72FAB9C}"/>
              </a:ext>
            </a:extLst>
          </p:cNvPr>
          <p:cNvSpPr>
            <a:spLocks noGrp="1"/>
          </p:cNvSpPr>
          <p:nvPr>
            <p:ph idx="1"/>
          </p:nvPr>
        </p:nvSpPr>
        <p:spPr/>
        <p:txBody>
          <a:bodyPr/>
          <a:lstStyle/>
          <a:p>
            <a:pPr>
              <a:buFont typeface="Arial" panose="020B0604020202020204" pitchFamily="34" charset="0"/>
              <a:buChar char="•"/>
            </a:pPr>
            <a:r>
              <a:rPr lang="en-US" dirty="0"/>
              <a:t>Allows the AP to easily sort information in its association database.</a:t>
            </a:r>
          </a:p>
          <a:p>
            <a:pPr lvl="1">
              <a:buFont typeface="Arial" panose="020B0604020202020204" pitchFamily="34" charset="0"/>
              <a:buChar char="•"/>
            </a:pPr>
            <a:r>
              <a:rPr lang="en-US" dirty="0"/>
              <a:t>All information about a STA is indexed via the AID with an easily recognizable STA A-MAC.</a:t>
            </a:r>
          </a:p>
          <a:p>
            <a:pPr>
              <a:buFont typeface="Arial" panose="020B0604020202020204" pitchFamily="34" charset="0"/>
              <a:buChar char="•"/>
            </a:pPr>
            <a:r>
              <a:rPr lang="en-US" dirty="0"/>
              <a:t>Allows the STA to ask for new A-AMAC at will without giving identifiable information in the clear.</a:t>
            </a:r>
          </a:p>
          <a:p>
            <a:pPr>
              <a:buFont typeface="Arial" panose="020B0604020202020204" pitchFamily="34" charset="0"/>
              <a:buChar char="•"/>
            </a:pPr>
            <a:r>
              <a:rPr lang="en-US" dirty="0"/>
              <a:t>Addresses the following issues:</a:t>
            </a:r>
          </a:p>
          <a:p>
            <a:pPr lvl="1">
              <a:buFont typeface="Arial" panose="020B0604020202020204" pitchFamily="34" charset="0"/>
              <a:buChar char="•"/>
            </a:pPr>
            <a:r>
              <a:rPr lang="en-US" dirty="0"/>
              <a:t>STA MAC Address Persistence</a:t>
            </a:r>
          </a:p>
          <a:p>
            <a:pPr lvl="1">
              <a:buFont typeface="Arial" panose="020B0604020202020204" pitchFamily="34" charset="0"/>
              <a:buChar char="•"/>
            </a:pPr>
            <a:r>
              <a:rPr lang="en-US" dirty="0"/>
              <a:t>Tracking SA and DA OTA </a:t>
            </a:r>
          </a:p>
          <a:p>
            <a:pPr>
              <a:buFont typeface="Arial" panose="020B0604020202020204" pitchFamily="34" charset="0"/>
              <a:buChar char="•"/>
            </a:pPr>
            <a:r>
              <a:rPr lang="en-US" dirty="0"/>
              <a:t>Requirement to Obfuscate STA MAC Address transmitted in the clear.</a:t>
            </a:r>
          </a:p>
          <a:p>
            <a:pPr marL="0" indent="0"/>
            <a:endParaRPr lang="en-US" dirty="0"/>
          </a:p>
        </p:txBody>
      </p:sp>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03753936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802-11-Association MAC Address AID based</Template>
  <TotalTime>1580</TotalTime>
  <Words>874</Words>
  <Application>Microsoft Office PowerPoint</Application>
  <PresentationFormat>Widescreen</PresentationFormat>
  <Paragraphs>106</Paragraphs>
  <Slides>11</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Office Theme</vt:lpstr>
      <vt:lpstr>Document</vt:lpstr>
      <vt:lpstr>Association MAC Address Based on AID (A-AMAC)</vt:lpstr>
      <vt:lpstr>Revisions</vt:lpstr>
      <vt:lpstr>Abstract</vt:lpstr>
      <vt:lpstr>Overview</vt:lpstr>
      <vt:lpstr>Baseline Idea</vt:lpstr>
      <vt:lpstr>Capability Advertisement and Use </vt:lpstr>
      <vt:lpstr>AID Field Changes</vt:lpstr>
      <vt:lpstr>Security Considerations</vt:lpstr>
      <vt:lpstr>Benefits</vt:lpstr>
      <vt:lpstr>Straw Poll</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Association MAC Address Based on AID (A-AMAC)</dc:title>
  <dc:creator>Lumbatis, Kurt</dc:creator>
  <cp:lastModifiedBy>Lumbatis, Kurt</cp:lastModifiedBy>
  <cp:revision>5</cp:revision>
  <cp:lastPrinted>1601-01-01T00:00:00Z</cp:lastPrinted>
  <dcterms:created xsi:type="dcterms:W3CDTF">2021-11-03T17:02:22Z</dcterms:created>
  <dcterms:modified xsi:type="dcterms:W3CDTF">2022-01-20T14:13:38Z</dcterms:modified>
</cp:coreProperties>
</file>