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3" r:id="rId5"/>
    <p:sldId id="265" r:id="rId6"/>
    <p:sldId id="266" r:id="rId7"/>
    <p:sldId id="267"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8A617F-93BB-4EAE-9A3B-F1F5000BB283}" v="5" dt="2021-11-11T15:23:39.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66" d="100"/>
          <a:sy n="66" d="100"/>
        </p:scale>
        <p:origin x="750"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Association MAC Address Based on AID (A-AMAC)</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2021-11-05</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2714943"/>
              </p:ext>
            </p:extLst>
          </p:nvPr>
        </p:nvGraphicFramePr>
        <p:xfrm>
          <a:off x="995363" y="2417763"/>
          <a:ext cx="10221912" cy="2479675"/>
        </p:xfrm>
        <a:graphic>
          <a:graphicData uri="http://schemas.openxmlformats.org/presentationml/2006/ole">
            <mc:AlternateContent xmlns:mc="http://schemas.openxmlformats.org/markup-compatibility/2006">
              <mc:Choice xmlns:v="urn:schemas-microsoft-com:vml" Requires="v">
                <p:oleObj spid="_x0000_s1026" name="Document" r:id="rId4" imgW="10459112" imgH="2539837" progId="Word.Document.8">
                  <p:embed/>
                </p:oleObj>
              </mc:Choice>
              <mc:Fallback>
                <p:oleObj name="Document" r:id="rId4" imgW="10459112" imgH="2539837" progId="Word.Document.8">
                  <p:embed/>
                  <p:pic>
                    <p:nvPicPr>
                      <p:cNvPr id="3075" name="Object 3"/>
                      <p:cNvPicPr>
                        <a:picLocks noChangeAspect="1" noChangeArrowheads="1"/>
                      </p:cNvPicPr>
                      <p:nvPr/>
                    </p:nvPicPr>
                    <p:blipFill>
                      <a:blip r:embed="rId5"/>
                      <a:srcRect/>
                      <a:stretch>
                        <a:fillRect/>
                      </a:stretch>
                    </p:blipFill>
                    <p:spPr bwMode="auto">
                      <a:xfrm>
                        <a:off x="995363" y="24177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method is proposed to set the public MAC Address utilized during an association which is based on the BSSID of the AP-STA and the AID assigned to the STA upon association.  This can be utilized as an over the air MAC address which will be very difficult to correlate with a specific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Association IDs (AID) are assigned to STAs when they associate.</a:t>
            </a:r>
          </a:p>
          <a:p>
            <a:pPr>
              <a:buFont typeface="Times New Roman" pitchFamily="16" charset="0"/>
              <a:buChar char="•"/>
            </a:pPr>
            <a:r>
              <a:rPr lang="en-GB" dirty="0"/>
              <a:t>The AID can be utilized in conjunction with portions of the BSSID in order to formulate an association MAC address.</a:t>
            </a:r>
          </a:p>
          <a:p>
            <a:pPr>
              <a:buFont typeface="Times New Roman" pitchFamily="16" charset="0"/>
              <a:buChar char="•"/>
            </a:pPr>
            <a:r>
              <a:rPr lang="en-GB" dirty="0"/>
              <a:t>Both the AP and the STA will utilize the same material in order to formulate the Association MAC Address based on the AID –(A-AMAC).</a:t>
            </a:r>
          </a:p>
          <a:p>
            <a:pPr>
              <a:buFont typeface="Times New Roman" pitchFamily="16" charset="0"/>
              <a:buChar char="•"/>
            </a:pPr>
            <a:r>
              <a:rPr lang="en-GB" dirty="0"/>
              <a:t>Signalling within the AID itself will indicate to the STA to switch to the A-AMAC use post association.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Baseline Idea</a:t>
            </a:r>
          </a:p>
        </p:txBody>
      </p:sp>
      <p:sp>
        <p:nvSpPr>
          <p:cNvPr id="3" name="Content Placeholder 2"/>
          <p:cNvSpPr>
            <a:spLocks noGrp="1"/>
          </p:cNvSpPr>
          <p:nvPr>
            <p:ph idx="1"/>
          </p:nvPr>
        </p:nvSpPr>
        <p:spPr/>
        <p:txBody>
          <a:bodyPr/>
          <a:lstStyle/>
          <a:p>
            <a:r>
              <a:rPr lang="en-GB" dirty="0"/>
              <a:t>The baseline idea is to utilize the AID value returned to the STA in conjunction with other bytes pulled from other information from the cell itself.  For example the BSSID.  Below is one possible example.</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pic>
        <p:nvPicPr>
          <p:cNvPr id="7" name="Picture 6">
            <a:extLst>
              <a:ext uri="{FF2B5EF4-FFF2-40B4-BE49-F238E27FC236}">
                <a16:creationId xmlns:a16="http://schemas.microsoft.com/office/drawing/2014/main" id="{73ABA921-13FE-4ED7-9E5D-BE6B42B27741}"/>
              </a:ext>
            </a:extLst>
          </p:cNvPr>
          <p:cNvPicPr>
            <a:picLocks noChangeAspect="1"/>
          </p:cNvPicPr>
          <p:nvPr/>
        </p:nvPicPr>
        <p:blipFill>
          <a:blip r:embed="rId3"/>
          <a:stretch>
            <a:fillRect/>
          </a:stretch>
        </p:blipFill>
        <p:spPr>
          <a:xfrm>
            <a:off x="1981200" y="3505200"/>
            <a:ext cx="7352619" cy="133563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1F8C-E78A-4699-8210-BB68315D734C}"/>
              </a:ext>
            </a:extLst>
          </p:cNvPr>
          <p:cNvSpPr>
            <a:spLocks noGrp="1"/>
          </p:cNvSpPr>
          <p:nvPr>
            <p:ph type="title"/>
          </p:nvPr>
        </p:nvSpPr>
        <p:spPr/>
        <p:txBody>
          <a:bodyPr/>
          <a:lstStyle/>
          <a:p>
            <a:r>
              <a:rPr lang="en-US" dirty="0"/>
              <a:t>Capability Advertisement and Use </a:t>
            </a:r>
          </a:p>
        </p:txBody>
      </p:sp>
      <p:sp>
        <p:nvSpPr>
          <p:cNvPr id="3" name="Content Placeholder 2">
            <a:extLst>
              <a:ext uri="{FF2B5EF4-FFF2-40B4-BE49-F238E27FC236}">
                <a16:creationId xmlns:a16="http://schemas.microsoft.com/office/drawing/2014/main" id="{1ADA6A7B-64E7-4C69-9C6A-170EFE0AADC5}"/>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Both the non-AP STA and the AP STA must advertise support for this capability in order to ensure that both are able to support this feature.</a:t>
            </a:r>
          </a:p>
          <a:p>
            <a:pPr lvl="1">
              <a:buFont typeface="Arial" panose="020B0604020202020204" pitchFamily="34" charset="0"/>
              <a:buChar char="•"/>
            </a:pPr>
            <a:r>
              <a:rPr lang="en-US" dirty="0"/>
              <a:t>This may be implemented in the Capabilities or Extended Capabilities element.</a:t>
            </a:r>
          </a:p>
          <a:p>
            <a:pPr marL="400050">
              <a:buFont typeface="Arial" panose="020B0604020202020204" pitchFamily="34" charset="0"/>
              <a:buChar char="•"/>
            </a:pPr>
            <a:r>
              <a:rPr lang="en-US" dirty="0"/>
              <a:t>Some changes will need to be made to the AID field to alert the STA to utilize the AID to generate the A-AMAC.</a:t>
            </a:r>
          </a:p>
          <a:p>
            <a:pPr marL="400050">
              <a:buFont typeface="Arial" panose="020B0604020202020204" pitchFamily="34" charset="0"/>
              <a:buChar char="•"/>
            </a:pPr>
            <a:r>
              <a:rPr lang="en-US" dirty="0"/>
              <a:t>The AID may be changed while in use (based on timer, or other use cases) from the STA with the use of the </a:t>
            </a:r>
            <a:r>
              <a:rPr lang="en-US" i="1" dirty="0"/>
              <a:t>AID Switch Request frame</a:t>
            </a:r>
            <a:r>
              <a:rPr lang="en-US" dirty="0"/>
              <a:t>.  </a:t>
            </a:r>
          </a:p>
          <a:p>
            <a:pPr marL="800100" lvl="1">
              <a:buFont typeface="Arial" panose="020B0604020202020204" pitchFamily="34" charset="0"/>
              <a:buChar char="•"/>
            </a:pPr>
            <a:r>
              <a:rPr lang="en-US" dirty="0"/>
              <a:t>Thus, a STA may change its A-AMAC at will to make the A-AMAC even more difficult to track. </a:t>
            </a:r>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B7234EE-3961-42AE-B6D4-D0ABBBBADF6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719324B-102E-4984-9EED-FC9786CE063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23A0C2DB-FEE4-48B8-B90B-FFD7DFA6A3C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250774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3608-0A9F-4B83-96FA-C8DBEBC0C1A7}"/>
              </a:ext>
            </a:extLst>
          </p:cNvPr>
          <p:cNvSpPr>
            <a:spLocks noGrp="1"/>
          </p:cNvSpPr>
          <p:nvPr>
            <p:ph type="title"/>
          </p:nvPr>
        </p:nvSpPr>
        <p:spPr/>
        <p:txBody>
          <a:bodyPr/>
          <a:lstStyle/>
          <a:p>
            <a:r>
              <a:rPr lang="en-US" dirty="0"/>
              <a:t>AID Field Changes</a:t>
            </a:r>
          </a:p>
        </p:txBody>
      </p:sp>
      <p:sp>
        <p:nvSpPr>
          <p:cNvPr id="3" name="Content Placeholder 2">
            <a:extLst>
              <a:ext uri="{FF2B5EF4-FFF2-40B4-BE49-F238E27FC236}">
                <a16:creationId xmlns:a16="http://schemas.microsoft.com/office/drawing/2014/main" id="{E9E7EEA9-02BA-4187-85AB-5A99EAC872B6}"/>
              </a:ext>
            </a:extLst>
          </p:cNvPr>
          <p:cNvSpPr>
            <a:spLocks noGrp="1"/>
          </p:cNvSpPr>
          <p:nvPr>
            <p:ph idx="1"/>
          </p:nvPr>
        </p:nvSpPr>
        <p:spPr/>
        <p:txBody>
          <a:bodyPr/>
          <a:lstStyle/>
          <a:p>
            <a:r>
              <a:rPr lang="en-US" dirty="0"/>
              <a:t>Per 9.4.1.8 of the 802.11-2020 standard</a:t>
            </a:r>
          </a:p>
          <a:p>
            <a:pPr lvl="1"/>
            <a:r>
              <a:rPr lang="en-US" sz="1400" b="0" dirty="0"/>
              <a:t>The AID field for a non-DMG and non-S1G STA is in the range of 1 to 2007. This value is placed in</a:t>
            </a:r>
          </a:p>
          <a:p>
            <a:pPr lvl="1"/>
            <a:r>
              <a:rPr lang="en-US" sz="1400" b="0" dirty="0"/>
              <a:t>the 14 LSBs of the AID field, with the two MSBs of the AID field set to 1.</a:t>
            </a:r>
          </a:p>
          <a:p>
            <a:pPr lvl="1"/>
            <a:r>
              <a:rPr lang="en-US" sz="1400" b="0" dirty="0"/>
              <a:t>The AID field for an S1G STA is in the range of 1 to 8191, and the 3 MSBs of the AID field are reserved.</a:t>
            </a:r>
          </a:p>
          <a:p>
            <a:pPr lvl="1"/>
            <a:r>
              <a:rPr lang="en-US" sz="1400" b="0" dirty="0"/>
              <a:t>The AID field for a DMG STA is in the range 1 to 254. The value 255 is reserved as the broadcast AID, and the value 0 corresponds to the AP or PCP. The 8 MSBs of the AID field are reserved.</a:t>
            </a:r>
          </a:p>
          <a:p>
            <a:endParaRPr lang="en-US" sz="1800" b="0" dirty="0"/>
          </a:p>
          <a:p>
            <a:pPr>
              <a:buFont typeface="Arial" panose="020B0604020202020204" pitchFamily="34" charset="0"/>
              <a:buChar char="•"/>
            </a:pPr>
            <a:r>
              <a:rPr lang="en-US" sz="2000" b="0" dirty="0"/>
              <a:t>By utilizing the bit 13 of the AID to signal the use of A-AMAC in the association, the STA may be made aware of the change of MAC address utilized during the duration of the Association.</a:t>
            </a:r>
          </a:p>
          <a:p>
            <a:pPr>
              <a:buFont typeface="Arial" panose="020B0604020202020204" pitchFamily="34" charset="0"/>
              <a:buChar char="•"/>
            </a:pPr>
            <a:r>
              <a:rPr lang="en-US" sz="2000" b="0" dirty="0"/>
              <a:t>This would be a change for non-DMG and non-S1G STAS however since 2007 only utilizes 12 bits, this could be accomplished.  This bit is reserved in all other cases.</a:t>
            </a:r>
          </a:p>
          <a:p>
            <a:pPr>
              <a:buFont typeface="Arial" panose="020B0604020202020204" pitchFamily="34" charset="0"/>
              <a:buChar char="•"/>
            </a:pPr>
            <a:r>
              <a:rPr lang="en-US" sz="2000" b="0" dirty="0"/>
              <a:t>Research is necessary to understand how this will affect MLO operations.</a:t>
            </a:r>
          </a:p>
        </p:txBody>
      </p:sp>
      <p:sp>
        <p:nvSpPr>
          <p:cNvPr id="4" name="Slide Number Placeholder 3">
            <a:extLst>
              <a:ext uri="{FF2B5EF4-FFF2-40B4-BE49-F238E27FC236}">
                <a16:creationId xmlns:a16="http://schemas.microsoft.com/office/drawing/2014/main" id="{324AABBC-D330-4B0C-9D3C-D5FCD448256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52E3C28-3029-43EB-81FF-D318446CCD4C}"/>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61B91C22-396A-4785-AD61-C3ECF129288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603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87AC-1B0C-48EF-BC6B-4DF34D36C98A}"/>
              </a:ext>
            </a:extLst>
          </p:cNvPr>
          <p:cNvSpPr>
            <a:spLocks noGrp="1"/>
          </p:cNvSpPr>
          <p:nvPr>
            <p:ph type="title"/>
          </p:nvPr>
        </p:nvSpPr>
        <p:spPr/>
        <p:txBody>
          <a:bodyPr/>
          <a:lstStyle/>
          <a:p>
            <a:r>
              <a:rPr lang="en-US" dirty="0"/>
              <a:t>Security Considerations</a:t>
            </a:r>
          </a:p>
        </p:txBody>
      </p:sp>
      <p:sp>
        <p:nvSpPr>
          <p:cNvPr id="3" name="Content Placeholder 2">
            <a:extLst>
              <a:ext uri="{FF2B5EF4-FFF2-40B4-BE49-F238E27FC236}">
                <a16:creationId xmlns:a16="http://schemas.microsoft.com/office/drawing/2014/main" id="{17DB8A97-6399-4426-97D5-60BCBCBD3EDC}"/>
              </a:ext>
            </a:extLst>
          </p:cNvPr>
          <p:cNvSpPr>
            <a:spLocks noGrp="1"/>
          </p:cNvSpPr>
          <p:nvPr>
            <p:ph idx="1"/>
          </p:nvPr>
        </p:nvSpPr>
        <p:spPr/>
        <p:txBody>
          <a:bodyPr/>
          <a:lstStyle/>
          <a:p>
            <a:pPr>
              <a:buFont typeface="Arial" panose="020B0604020202020204" pitchFamily="34" charset="0"/>
              <a:buChar char="•"/>
            </a:pPr>
            <a:r>
              <a:rPr lang="en-US" dirty="0"/>
              <a:t>Per previous presentations, the establishment of the RSNA will be established outside of the context of the A-AMAC.</a:t>
            </a:r>
          </a:p>
          <a:p>
            <a:pPr marL="0" indent="0"/>
            <a:endParaRPr lang="en-US" dirty="0"/>
          </a:p>
        </p:txBody>
      </p:sp>
      <p:sp>
        <p:nvSpPr>
          <p:cNvPr id="4" name="Slide Number Placeholder 3">
            <a:extLst>
              <a:ext uri="{FF2B5EF4-FFF2-40B4-BE49-F238E27FC236}">
                <a16:creationId xmlns:a16="http://schemas.microsoft.com/office/drawing/2014/main" id="{727A386B-62A4-4148-916C-43A2D8F0E80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97F25A5-E904-42CC-9F2F-2F2D1B4B403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CED03BAA-B322-4573-B3AD-98A11070204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19887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802.11-21/1539r0 – Rotating MAC Addresses Over the Air</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85</TotalTime>
  <Words>687</Words>
  <Application>Microsoft Office PowerPoint</Application>
  <PresentationFormat>Widescreen</PresentationFormat>
  <Paragraphs>76</Paragraphs>
  <Slides>8</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Association MAC Address Based on AID (A-AMAC)</vt:lpstr>
      <vt:lpstr>Abstract</vt:lpstr>
      <vt:lpstr>Overview</vt:lpstr>
      <vt:lpstr>Baseline Idea</vt:lpstr>
      <vt:lpstr>Capability Advertisement and Use </vt:lpstr>
      <vt:lpstr>AID Field Changes</vt:lpstr>
      <vt:lpstr>Security Considerations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MAC Address Based on AID (A-AMAC)</dc:title>
  <dc:creator>Lumbatis, Kurt</dc:creator>
  <cp:lastModifiedBy>Lumbatis, Kurt</cp:lastModifiedBy>
  <cp:revision>2</cp:revision>
  <cp:lastPrinted>1601-01-01T00:00:00Z</cp:lastPrinted>
  <dcterms:created xsi:type="dcterms:W3CDTF">2021-11-03T17:02:22Z</dcterms:created>
  <dcterms:modified xsi:type="dcterms:W3CDTF">2021-11-11T15:26:09Z</dcterms:modified>
</cp:coreProperties>
</file>