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3" r:id="rId6"/>
    <p:sldId id="268" r:id="rId7"/>
    <p:sldId id="269" r:id="rId8"/>
    <p:sldId id="270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hishek Ambede" initials="AA" lastIdx="5" clrIdx="0">
    <p:extLst>
      <p:ext uri="{19B8F6BF-5375-455C-9EA6-DF929625EA0E}">
        <p15:presenceInfo xmlns:p15="http://schemas.microsoft.com/office/powerpoint/2012/main" userId="S::abhishek.ambede@ericsson.com::4b7ad8a2-4975-4f13-b508-5b482d5ab5e9" providerId="AD"/>
      </p:ext>
    </p:extLst>
  </p:cmAuthor>
  <p:cmAuthor id="2" name="Dennis" initials="D" lastIdx="2" clrIdx="1">
    <p:extLst>
      <p:ext uri="{19B8F6BF-5375-455C-9EA6-DF929625EA0E}">
        <p15:presenceInfo xmlns:p15="http://schemas.microsoft.com/office/powerpoint/2012/main" userId="S::dennis.sundman@ericsson.com::ae78ff37-7da9-42c0-858e-ffb7d3dd0f00" providerId="AD"/>
      </p:ext>
    </p:extLst>
  </p:cmAuthor>
  <p:cmAuthor id="3" name="Rocco Di Taranto" initials="RDT" lastIdx="3" clrIdx="2">
    <p:extLst>
      <p:ext uri="{19B8F6BF-5375-455C-9EA6-DF929625EA0E}">
        <p15:presenceInfo xmlns:p15="http://schemas.microsoft.com/office/powerpoint/2012/main" userId="Rocco Di Taran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49457-58F4-4067-9786-D930E10A5F50}" v="1" dt="2021-11-11T11:54:23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802.11-21/1852r1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62012" y="65087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Overlaid UL transmissions enabling low latency for emergency use cases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7299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303335"/>
              </p:ext>
            </p:extLst>
          </p:nvPr>
        </p:nvGraphicFramePr>
        <p:xfrm>
          <a:off x="981075" y="2705100"/>
          <a:ext cx="10125075" cy="299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3090200" progId="Word.Document.8">
                  <p:embed/>
                </p:oleObj>
              </mc:Choice>
              <mc:Fallback>
                <p:oleObj name="Document" r:id="rId4" imgW="10466184" imgH="3090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705100"/>
                        <a:ext cx="10125075" cy="2990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874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 we propose a PHY mechanism for the transmission of emergency data (or other time-critical low-latency data).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CB0B4-3637-4414-AB89-8FD110C9D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Background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E88D1-4FEA-4F7D-BB28-B42F21FCB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976" y="1717126"/>
            <a:ext cx="113050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200" dirty="0"/>
              <a:t>From the PAR: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i="0" dirty="0">
                <a:solidFill>
                  <a:srgbClr val="006993"/>
                </a:solidFill>
                <a:effectLst/>
                <a:latin typeface="Open Sans" panose="020B0606030504020204" pitchFamily="34" charset="0"/>
              </a:rPr>
              <a:t>“5.2.b </a:t>
            </a:r>
            <a:r>
              <a:rPr lang="en-US" sz="17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Scope of the project: … </a:t>
            </a:r>
            <a:r>
              <a:rPr lang="en-US" sz="17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This amendment defines at least one mode of operation capable of improved worst case latency and jitter.</a:t>
            </a:r>
            <a:r>
              <a:rPr lang="en-US" sz="17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i="0" dirty="0">
                <a:solidFill>
                  <a:srgbClr val="006993"/>
                </a:solidFill>
                <a:effectLst/>
                <a:latin typeface="Open Sans" panose="020B0606030504020204" pitchFamily="34" charset="0"/>
              </a:rPr>
              <a:t>“5.5 </a:t>
            </a:r>
            <a:r>
              <a:rPr lang="en-US" sz="17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Need for the Project: … </a:t>
            </a:r>
            <a:r>
              <a:rPr lang="en-US" sz="17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(e.g., latency lower than 5 </a:t>
            </a:r>
            <a:r>
              <a:rPr lang="en-US" sz="17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ms</a:t>
            </a:r>
            <a:r>
              <a:rPr lang="en-US" sz="17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for </a:t>
            </a:r>
            <a:r>
              <a:rPr lang="en-US" sz="17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realtime</a:t>
            </a:r>
            <a:r>
              <a:rPr lang="en-US" sz="17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gaming).</a:t>
            </a:r>
            <a:r>
              <a:rPr lang="en-US" sz="17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Several MAC contributions address low latency,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Restricted TWT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Modifying the STA’s behavior upon packet failures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Traffic differentiation [3] and traffic indication of low latency applications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Low latency resource agreements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We believe that mechanisms in the PHY layer provide room for improvements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In this presentation we consider rare events of extremely time critical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For example, signaling an emergency signal (e.g. “emergency stop”) in industrial use cases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61168-4F9C-44AD-9F6F-6D790300CE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B4686-CE77-48AD-A5DD-44A475CC55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9EEC29-3C65-4485-A10E-F7CACFA583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2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F31F0DE5-EE19-4F1F-8B27-03765F76A9C3}"/>
              </a:ext>
            </a:extLst>
          </p:cNvPr>
          <p:cNvSpPr/>
          <p:nvPr/>
        </p:nvSpPr>
        <p:spPr bwMode="auto">
          <a:xfrm>
            <a:off x="6940269" y="1679115"/>
            <a:ext cx="3801294" cy="48413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TXOP duration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341D4-FF36-4CC2-B58D-54E2F427D7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31061-2AF9-4DE1-85CF-E754817C6F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1E6A5B-00E3-452E-8EC4-623A8FD23E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18760B0-31C4-4359-AC8F-026F8B132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sv-SE" dirty="0"/>
              <a:t>Problem: Emergency traffic &amp; Triggered Based operation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853652-BEBD-4232-812C-A59F787FC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4805825"/>
            <a:ext cx="5077884" cy="1503495"/>
          </a:xfrm>
        </p:spPr>
        <p:txBody>
          <a:bodyPr numCol="1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Best effort: Any type of traffic without strict priority and reliability requirements</a:t>
            </a:r>
          </a:p>
        </p:txBody>
      </p:sp>
      <p:sp>
        <p:nvSpPr>
          <p:cNvPr id="9" name="Inhaltsplatzhalter 6">
            <a:extLst>
              <a:ext uri="{FF2B5EF4-FFF2-40B4-BE49-F238E27FC236}">
                <a16:creationId xmlns:a16="http://schemas.microsoft.com/office/drawing/2014/main" id="{C9736BA1-70EE-441A-B1FC-B072F07EF14A}"/>
              </a:ext>
            </a:extLst>
          </p:cNvPr>
          <p:cNvSpPr txBox="1">
            <a:spLocks/>
          </p:cNvSpPr>
          <p:nvPr/>
        </p:nvSpPr>
        <p:spPr>
          <a:xfrm>
            <a:off x="6195484" y="4805825"/>
            <a:ext cx="5080000" cy="150349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/>
              <a:t>Emergency: May arrive at any time with high priority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>
                <a:cs typeface="Times New Roman"/>
              </a:rPr>
              <a:t>Requires low latency, immediate transmission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B141151-F2F4-46CD-B5A0-FAA57446AA2D}"/>
              </a:ext>
            </a:extLst>
          </p:cNvPr>
          <p:cNvGrpSpPr/>
          <p:nvPr/>
        </p:nvGrpSpPr>
        <p:grpSpPr>
          <a:xfrm>
            <a:off x="1508695" y="1891093"/>
            <a:ext cx="2640366" cy="2295143"/>
            <a:chOff x="1508695" y="1891093"/>
            <a:chExt cx="2640366" cy="229514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EA60F6E-0041-4224-98BE-6CAF58DCBAAB}"/>
                </a:ext>
              </a:extLst>
            </p:cNvPr>
            <p:cNvSpPr/>
            <p:nvPr/>
          </p:nvSpPr>
          <p:spPr bwMode="auto">
            <a:xfrm>
              <a:off x="2420692" y="1891093"/>
              <a:ext cx="724439" cy="48413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EB3485-EF59-4669-9548-5E64FF65BE36}"/>
                </a:ext>
              </a:extLst>
            </p:cNvPr>
            <p:cNvSpPr/>
            <p:nvPr/>
          </p:nvSpPr>
          <p:spPr bwMode="auto">
            <a:xfrm>
              <a:off x="1572872" y="3576533"/>
              <a:ext cx="847820" cy="609703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sv-SE" sz="1050">
                  <a:solidFill>
                    <a:schemeClr val="tx1"/>
                  </a:solidFill>
                </a:rPr>
                <a:t>Best effort</a:t>
              </a: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0015BB0-B22F-44DE-A3A7-C94C40EFB9F8}"/>
                </a:ext>
              </a:extLst>
            </p:cNvPr>
            <p:cNvSpPr/>
            <p:nvPr/>
          </p:nvSpPr>
          <p:spPr bwMode="auto">
            <a:xfrm>
              <a:off x="3145131" y="3574952"/>
              <a:ext cx="847820" cy="609703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sv-SE" sz="1050">
                  <a:solidFill>
                    <a:schemeClr val="tx1"/>
                  </a:solidFill>
                </a:rPr>
                <a:t>Emergency</a:t>
              </a: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1B72C64-F3C1-47D4-8FE9-3BC3301DB76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042034" y="2500573"/>
              <a:ext cx="509697" cy="936104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328DB51A-786C-47BB-B3B0-4B12396696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049179" y="2515302"/>
              <a:ext cx="519862" cy="931027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B0E634D-DA73-446F-8E49-9EB00D9F80C5}"/>
                </a:ext>
              </a:extLst>
            </p:cNvPr>
            <p:cNvSpPr txBox="1"/>
            <p:nvPr/>
          </p:nvSpPr>
          <p:spPr>
            <a:xfrm>
              <a:off x="1508695" y="2818406"/>
              <a:ext cx="72008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sv-SE" sz="1800">
                  <a:solidFill>
                    <a:schemeClr val="tx1"/>
                  </a:solidFill>
                </a:rPr>
                <a:t>PPDU1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F80D4D2-421A-46FF-8E8F-CF04B829A8D5}"/>
                </a:ext>
              </a:extLst>
            </p:cNvPr>
            <p:cNvSpPr txBox="1"/>
            <p:nvPr/>
          </p:nvSpPr>
          <p:spPr>
            <a:xfrm>
              <a:off x="3428981" y="2859333"/>
              <a:ext cx="72008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sv-SE" sz="1800">
                  <a:solidFill>
                    <a:schemeClr val="tx1"/>
                  </a:solidFill>
                </a:rPr>
                <a:t>PPDU2</a:t>
              </a:r>
              <a:endParaRPr lang="en-US" sz="1800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2EF1160-A3DE-4329-B2ED-41C58C8F8A3D}"/>
              </a:ext>
            </a:extLst>
          </p:cNvPr>
          <p:cNvCxnSpPr>
            <a:cxnSpLocks/>
          </p:cNvCxnSpPr>
          <p:nvPr/>
        </p:nvCxnSpPr>
        <p:spPr bwMode="auto">
          <a:xfrm>
            <a:off x="6474699" y="2163246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3F8A690-3617-4141-BDE6-C577EB16320C}"/>
              </a:ext>
            </a:extLst>
          </p:cNvPr>
          <p:cNvCxnSpPr>
            <a:cxnSpLocks/>
          </p:cNvCxnSpPr>
          <p:nvPr/>
        </p:nvCxnSpPr>
        <p:spPr bwMode="auto">
          <a:xfrm>
            <a:off x="6474699" y="2776788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9BDE4EFF-13A5-46AA-AC69-87E214D36606}"/>
              </a:ext>
            </a:extLst>
          </p:cNvPr>
          <p:cNvSpPr/>
          <p:nvPr/>
        </p:nvSpPr>
        <p:spPr bwMode="auto">
          <a:xfrm>
            <a:off x="6940269" y="1921181"/>
            <a:ext cx="360040" cy="242065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/>
              <a:t>TF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732731-2306-4923-9256-0F2F31E2ADBA}"/>
              </a:ext>
            </a:extLst>
          </p:cNvPr>
          <p:cNvSpPr/>
          <p:nvPr/>
        </p:nvSpPr>
        <p:spPr bwMode="auto">
          <a:xfrm>
            <a:off x="7368676" y="2530826"/>
            <a:ext cx="2979036" cy="242065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PPDU1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06F9A42-0B4E-4C50-A488-DE095945E766}"/>
              </a:ext>
            </a:extLst>
          </p:cNvPr>
          <p:cNvSpPr txBox="1"/>
          <p:nvPr/>
        </p:nvSpPr>
        <p:spPr>
          <a:xfrm>
            <a:off x="6122274" y="1871867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AP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44A14EB-9F1F-4DE2-85F0-6A664197A7D6}"/>
              </a:ext>
            </a:extLst>
          </p:cNvPr>
          <p:cNvSpPr txBox="1"/>
          <p:nvPr/>
        </p:nvSpPr>
        <p:spPr>
          <a:xfrm>
            <a:off x="6122274" y="2485408"/>
            <a:ext cx="6663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STA1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38D2C6-0D55-466A-BA3B-A38EDFC56494}"/>
              </a:ext>
            </a:extLst>
          </p:cNvPr>
          <p:cNvSpPr txBox="1"/>
          <p:nvPr/>
        </p:nvSpPr>
        <p:spPr>
          <a:xfrm>
            <a:off x="6122274" y="3129858"/>
            <a:ext cx="6663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STA2</a:t>
            </a:r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C4A0C38-F523-45D2-B969-2B9C7E9DB3ED}"/>
              </a:ext>
            </a:extLst>
          </p:cNvPr>
          <p:cNvCxnSpPr>
            <a:cxnSpLocks/>
            <a:stCxn id="44" idx="0"/>
          </p:cNvCxnSpPr>
          <p:nvPr/>
        </p:nvCxnSpPr>
        <p:spPr bwMode="auto">
          <a:xfrm flipV="1">
            <a:off x="8130890" y="3429003"/>
            <a:ext cx="2" cy="38013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32B886CC-7FCC-4359-8FF4-BDC5965C8F61}"/>
              </a:ext>
            </a:extLst>
          </p:cNvPr>
          <p:cNvSpPr/>
          <p:nvPr/>
        </p:nvSpPr>
        <p:spPr bwMode="auto">
          <a:xfrm>
            <a:off x="7706991" y="3809141"/>
            <a:ext cx="847797" cy="5955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Data for PPDU2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9B6E889-1E9F-4CE4-A16D-8DE6FA21F7F8}"/>
              </a:ext>
            </a:extLst>
          </p:cNvPr>
          <p:cNvSpPr/>
          <p:nvPr/>
        </p:nvSpPr>
        <p:spPr bwMode="auto">
          <a:xfrm>
            <a:off x="11296875" y="3162646"/>
            <a:ext cx="847797" cy="24206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PPDU2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DDF2E9E-4FAE-4550-A512-313D4B2E717D}"/>
              </a:ext>
            </a:extLst>
          </p:cNvPr>
          <p:cNvSpPr/>
          <p:nvPr/>
        </p:nvSpPr>
        <p:spPr bwMode="auto">
          <a:xfrm>
            <a:off x="10381523" y="1917255"/>
            <a:ext cx="360040" cy="242065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/>
              <a:t>BA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E6044D8-4DFC-4842-A73D-E5FD8EAE4D71}"/>
              </a:ext>
            </a:extLst>
          </p:cNvPr>
          <p:cNvCxnSpPr>
            <a:cxnSpLocks/>
          </p:cNvCxnSpPr>
          <p:nvPr/>
        </p:nvCxnSpPr>
        <p:spPr bwMode="auto">
          <a:xfrm>
            <a:off x="6940269" y="1681144"/>
            <a:ext cx="3801294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F58BF690-81F2-4B63-A38E-7D6E69B7F94A}"/>
              </a:ext>
            </a:extLst>
          </p:cNvPr>
          <p:cNvSpPr/>
          <p:nvPr/>
        </p:nvSpPr>
        <p:spPr bwMode="auto">
          <a:xfrm>
            <a:off x="8199051" y="3504046"/>
            <a:ext cx="3578942" cy="424002"/>
          </a:xfrm>
          <a:custGeom>
            <a:avLst/>
            <a:gdLst>
              <a:gd name="connsiteX0" fmla="*/ 0 w 3578942"/>
              <a:gd name="connsiteY0" fmla="*/ 49161 h 540970"/>
              <a:gd name="connsiteX1" fmla="*/ 2025446 w 3578942"/>
              <a:gd name="connsiteY1" fmla="*/ 540774 h 540970"/>
              <a:gd name="connsiteX2" fmla="*/ 3578942 w 3578942"/>
              <a:gd name="connsiteY2" fmla="*/ 0 h 54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78942" h="540970">
                <a:moveTo>
                  <a:pt x="0" y="49161"/>
                </a:moveTo>
                <a:cubicBezTo>
                  <a:pt x="714478" y="299064"/>
                  <a:pt x="1428956" y="548967"/>
                  <a:pt x="2025446" y="540774"/>
                </a:cubicBezTo>
                <a:cubicBezTo>
                  <a:pt x="2621936" y="532581"/>
                  <a:pt x="3338052" y="58994"/>
                  <a:pt x="357894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DB9718C-CFBA-4ABA-BB95-0C5C42829007}"/>
              </a:ext>
            </a:extLst>
          </p:cNvPr>
          <p:cNvSpPr txBox="1"/>
          <p:nvPr/>
        </p:nvSpPr>
        <p:spPr>
          <a:xfrm>
            <a:off x="8705850" y="3968435"/>
            <a:ext cx="2991822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At worst, an ongoing TXOP delays the emergency transmission for several </a:t>
            </a:r>
            <a:r>
              <a:rPr lang="en-US" sz="1800" dirty="0" err="1">
                <a:solidFill>
                  <a:schemeClr val="tx1"/>
                </a:solidFill>
              </a:rPr>
              <a:t>ms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FECCED4-2148-4443-9271-56F75726F315}"/>
              </a:ext>
            </a:extLst>
          </p:cNvPr>
          <p:cNvCxnSpPr>
            <a:cxnSpLocks/>
          </p:cNvCxnSpPr>
          <p:nvPr/>
        </p:nvCxnSpPr>
        <p:spPr bwMode="auto">
          <a:xfrm>
            <a:off x="7301084" y="2158392"/>
            <a:ext cx="0" cy="6144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6B301C1C-AFF3-4C74-9BCB-C9CEC4F755BE}"/>
              </a:ext>
            </a:extLst>
          </p:cNvPr>
          <p:cNvSpPr/>
          <p:nvPr/>
        </p:nvSpPr>
        <p:spPr bwMode="auto">
          <a:xfrm>
            <a:off x="7300309" y="2917985"/>
            <a:ext cx="3441254" cy="48413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400">
                <a:solidFill>
                  <a:schemeClr val="tx1"/>
                </a:solidFill>
              </a:rPr>
              <a:t> Defer from channel access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9F20780-C6F1-43E3-8FCE-EBC0EF697721}"/>
              </a:ext>
            </a:extLst>
          </p:cNvPr>
          <p:cNvCxnSpPr>
            <a:cxnSpLocks/>
          </p:cNvCxnSpPr>
          <p:nvPr/>
        </p:nvCxnSpPr>
        <p:spPr bwMode="auto">
          <a:xfrm>
            <a:off x="6474699" y="3404711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3574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CE8AB65-3A00-462B-A1C1-5771544044E4}"/>
              </a:ext>
            </a:extLst>
          </p:cNvPr>
          <p:cNvSpPr/>
          <p:nvPr/>
        </p:nvSpPr>
        <p:spPr bwMode="auto">
          <a:xfrm>
            <a:off x="7300309" y="2917985"/>
            <a:ext cx="3047403" cy="484130"/>
          </a:xfrm>
          <a:prstGeom prst="rect">
            <a:avLst/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400">
                <a:solidFill>
                  <a:schemeClr val="tx1"/>
                </a:solidFill>
              </a:rPr>
              <a:t> High priority access allowed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5A8EE36-A54E-4018-8DCD-3E6EEB827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Proposal: Allow emergency traffic to be “overlaid”</a:t>
            </a:r>
            <a:endParaRPr lang="en-GB" i="1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F42D673-CCD9-491D-8167-1A32877501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8383" y="4701046"/>
            <a:ext cx="10776535" cy="1896306"/>
          </a:xfrm>
          <a:ln/>
        </p:spPr>
        <p:txBody>
          <a:bodyPr numCol="2"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AP initiates a TB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dirty="0"/>
              <a:t>Triggers STA1’s transmission with a TF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dirty="0"/>
              <a:t>AP allows STA2 to transmit emergency data during PPDU1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Upon receiving the Trigger Frame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dirty="0"/>
              <a:t>STA2 understands that it is permitted to transmit an emergency packet during the ongoing TXOP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69F166-6CCB-42D1-81D0-D49D4583F9C8}"/>
              </a:ext>
            </a:extLst>
          </p:cNvPr>
          <p:cNvGrpSpPr/>
          <p:nvPr/>
        </p:nvGrpSpPr>
        <p:grpSpPr>
          <a:xfrm>
            <a:off x="1508695" y="1891093"/>
            <a:ext cx="2640366" cy="2295143"/>
            <a:chOff x="1508695" y="1891093"/>
            <a:chExt cx="2640366" cy="229514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FB7A923-9B39-4B8C-B7B6-AE99BFBF81A7}"/>
                </a:ext>
              </a:extLst>
            </p:cNvPr>
            <p:cNvSpPr/>
            <p:nvPr/>
          </p:nvSpPr>
          <p:spPr bwMode="auto">
            <a:xfrm>
              <a:off x="2420692" y="1891093"/>
              <a:ext cx="724439" cy="48413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E340A04-DBD7-42D1-A6AE-1837BD420DB6}"/>
                </a:ext>
              </a:extLst>
            </p:cNvPr>
            <p:cNvSpPr/>
            <p:nvPr/>
          </p:nvSpPr>
          <p:spPr bwMode="auto">
            <a:xfrm>
              <a:off x="1572872" y="3576533"/>
              <a:ext cx="847820" cy="609703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sv-SE" sz="1050">
                  <a:solidFill>
                    <a:schemeClr val="tx1"/>
                  </a:solidFill>
                </a:rPr>
                <a:t>Best effort</a:t>
              </a: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6A1F104-9E70-4710-8DA9-05BD561DC7E0}"/>
                </a:ext>
              </a:extLst>
            </p:cNvPr>
            <p:cNvSpPr/>
            <p:nvPr/>
          </p:nvSpPr>
          <p:spPr bwMode="auto">
            <a:xfrm>
              <a:off x="3145131" y="3574952"/>
              <a:ext cx="847820" cy="609703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sv-SE" sz="1050">
                  <a:solidFill>
                    <a:schemeClr val="tx1"/>
                  </a:solidFill>
                </a:rPr>
                <a:t>Emergency</a:t>
              </a: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AA32A6B-BC91-40DC-8731-DD9151F54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042034" y="2500573"/>
              <a:ext cx="509697" cy="936104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68B0FC9-37C2-43C5-B661-73F31EBDA47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049179" y="2515302"/>
              <a:ext cx="519862" cy="931027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0CBBD0C-FF77-4763-9343-ABDF8B5A15FA}"/>
                </a:ext>
              </a:extLst>
            </p:cNvPr>
            <p:cNvSpPr txBox="1"/>
            <p:nvPr/>
          </p:nvSpPr>
          <p:spPr>
            <a:xfrm>
              <a:off x="1508695" y="2818406"/>
              <a:ext cx="72008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sv-SE" sz="1800">
                  <a:solidFill>
                    <a:schemeClr val="tx1"/>
                  </a:solidFill>
                </a:rPr>
                <a:t>PPDU1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867A80D-68A5-4FAA-A0BB-357A4DC1CFB7}"/>
                </a:ext>
              </a:extLst>
            </p:cNvPr>
            <p:cNvSpPr txBox="1"/>
            <p:nvPr/>
          </p:nvSpPr>
          <p:spPr>
            <a:xfrm>
              <a:off x="3428981" y="2859333"/>
              <a:ext cx="72008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sv-SE" sz="1800">
                  <a:solidFill>
                    <a:schemeClr val="tx1"/>
                  </a:solidFill>
                </a:rPr>
                <a:t>PPDU2</a:t>
              </a:r>
              <a:endParaRPr 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EC853302-9E18-4C37-AEC7-8713BCEEDF5F}"/>
              </a:ext>
            </a:extLst>
          </p:cNvPr>
          <p:cNvSpPr/>
          <p:nvPr/>
        </p:nvSpPr>
        <p:spPr bwMode="auto">
          <a:xfrm>
            <a:off x="6940269" y="1679115"/>
            <a:ext cx="3801294" cy="48413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TXOP duration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7437A0A-E879-476B-988B-767634F59C8F}"/>
              </a:ext>
            </a:extLst>
          </p:cNvPr>
          <p:cNvCxnSpPr>
            <a:cxnSpLocks/>
          </p:cNvCxnSpPr>
          <p:nvPr/>
        </p:nvCxnSpPr>
        <p:spPr bwMode="auto">
          <a:xfrm>
            <a:off x="6474699" y="2163246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001FF23-6E04-47AA-B764-E1619B549F3D}"/>
              </a:ext>
            </a:extLst>
          </p:cNvPr>
          <p:cNvCxnSpPr>
            <a:cxnSpLocks/>
          </p:cNvCxnSpPr>
          <p:nvPr/>
        </p:nvCxnSpPr>
        <p:spPr bwMode="auto">
          <a:xfrm>
            <a:off x="6474699" y="2776788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F6071A6-1935-4B1C-AC01-522B26512194}"/>
              </a:ext>
            </a:extLst>
          </p:cNvPr>
          <p:cNvCxnSpPr>
            <a:cxnSpLocks/>
          </p:cNvCxnSpPr>
          <p:nvPr/>
        </p:nvCxnSpPr>
        <p:spPr bwMode="auto">
          <a:xfrm>
            <a:off x="6474699" y="3404711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2FE3BBF-E023-43E7-8B92-5B253BB798AB}"/>
              </a:ext>
            </a:extLst>
          </p:cNvPr>
          <p:cNvSpPr/>
          <p:nvPr/>
        </p:nvSpPr>
        <p:spPr bwMode="auto">
          <a:xfrm>
            <a:off x="6940269" y="1921181"/>
            <a:ext cx="360040" cy="242065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/>
              <a:t>TF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D3A9728-91CE-407E-BF35-77099AECCF73}"/>
              </a:ext>
            </a:extLst>
          </p:cNvPr>
          <p:cNvSpPr/>
          <p:nvPr/>
        </p:nvSpPr>
        <p:spPr bwMode="auto">
          <a:xfrm>
            <a:off x="7368676" y="2530826"/>
            <a:ext cx="2979036" cy="242065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PPDU1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082D45D-8B90-4B86-8BB7-32A4C4399345}"/>
              </a:ext>
            </a:extLst>
          </p:cNvPr>
          <p:cNvSpPr txBox="1"/>
          <p:nvPr/>
        </p:nvSpPr>
        <p:spPr>
          <a:xfrm>
            <a:off x="6122274" y="1871867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AP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F7EE1F-06D0-477D-B6A0-4B5AF36D87B0}"/>
              </a:ext>
            </a:extLst>
          </p:cNvPr>
          <p:cNvSpPr txBox="1"/>
          <p:nvPr/>
        </p:nvSpPr>
        <p:spPr>
          <a:xfrm>
            <a:off x="6122274" y="2485408"/>
            <a:ext cx="6663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STA1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5D041F-207C-4E0E-9EDC-6977EF9F18E8}"/>
              </a:ext>
            </a:extLst>
          </p:cNvPr>
          <p:cNvSpPr txBox="1"/>
          <p:nvPr/>
        </p:nvSpPr>
        <p:spPr>
          <a:xfrm>
            <a:off x="6122274" y="3129858"/>
            <a:ext cx="6663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STA2</a:t>
            </a:r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5CA54F9-1441-4B01-A7D2-55E1C4D0D76D}"/>
              </a:ext>
            </a:extLst>
          </p:cNvPr>
          <p:cNvCxnSpPr>
            <a:cxnSpLocks/>
            <a:stCxn id="37" idx="0"/>
          </p:cNvCxnSpPr>
          <p:nvPr/>
        </p:nvCxnSpPr>
        <p:spPr bwMode="auto">
          <a:xfrm flipV="1">
            <a:off x="8130890" y="3429003"/>
            <a:ext cx="2" cy="38013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71E55F3C-3876-4F0B-AC8E-6C5F588F0AB0}"/>
              </a:ext>
            </a:extLst>
          </p:cNvPr>
          <p:cNvSpPr/>
          <p:nvPr/>
        </p:nvSpPr>
        <p:spPr bwMode="auto">
          <a:xfrm>
            <a:off x="7706991" y="3809141"/>
            <a:ext cx="847797" cy="5955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Data for PPDU2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7860BC-94FA-4242-A060-52897133CBC5}"/>
              </a:ext>
            </a:extLst>
          </p:cNvPr>
          <p:cNvSpPr/>
          <p:nvPr/>
        </p:nvSpPr>
        <p:spPr bwMode="auto">
          <a:xfrm>
            <a:off x="8184232" y="3157439"/>
            <a:ext cx="847797" cy="24206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PPDU2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35C6CF9-83A0-4073-A121-B9E7531ECB4B}"/>
              </a:ext>
            </a:extLst>
          </p:cNvPr>
          <p:cNvSpPr/>
          <p:nvPr/>
        </p:nvSpPr>
        <p:spPr bwMode="auto">
          <a:xfrm>
            <a:off x="10381523" y="1917255"/>
            <a:ext cx="360040" cy="242065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/>
              <a:t>BA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63E07E-9F40-4DE6-970B-EEB836D47EF1}"/>
              </a:ext>
            </a:extLst>
          </p:cNvPr>
          <p:cNvCxnSpPr>
            <a:cxnSpLocks/>
          </p:cNvCxnSpPr>
          <p:nvPr/>
        </p:nvCxnSpPr>
        <p:spPr bwMode="auto">
          <a:xfrm>
            <a:off x="6940269" y="1681144"/>
            <a:ext cx="3801294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AF113A8-3E20-4C34-A62A-B22FC0480F27}"/>
              </a:ext>
            </a:extLst>
          </p:cNvPr>
          <p:cNvCxnSpPr>
            <a:cxnSpLocks/>
          </p:cNvCxnSpPr>
          <p:nvPr/>
        </p:nvCxnSpPr>
        <p:spPr bwMode="auto">
          <a:xfrm>
            <a:off x="7301084" y="2158392"/>
            <a:ext cx="0" cy="6144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AFB2F-4D35-4C51-82C0-BFCC6C546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Well balanced requirements &amp;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76B8D-CD9E-40E5-A04D-8A9572DDF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5043"/>
            <a:ext cx="10582199" cy="403937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noProof="0" dirty="0"/>
              <a:t>AP needs to permit STA2 to perform an “overlaid” transmission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Requires adding an indication in the Trigger Frame</a:t>
            </a:r>
          </a:p>
          <a:p>
            <a:pPr marL="457200" indent="-457200">
              <a:buFont typeface="+mj-lt"/>
              <a:buAutoNum type="arabicPeriod"/>
            </a:pPr>
            <a:r>
              <a:rPr lang="en-US" noProof="0" dirty="0"/>
              <a:t>AP needs to continue Preamble Detection during reception of PPDU1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PPDU2 needs to be received with at least the same power as PPDU1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~0 dB SINR is sufficient to decode low MCS PPDUs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Fair to assume emergency (high priority) data comes from a device with “good” connection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Parts of PPDU1 will fail, but some MPDUs may succeed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Reasonable price to pay for prioritizing emergency data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Can be combined with ideas in [6] to better allow for parts of PPDU1 to be successful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E2EAA-3CD6-4CAD-AD54-A70421D8A8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C6963-9A1B-484C-A9D6-DD4D72B5AE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D5D1B4-0575-4F51-9C74-6253E49CBF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22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B8E57-5837-42E1-A3FD-38E4DC6D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57BE7-FD97-4DFF-9EFB-DFA0A9A38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Do you think TGbe should consider PHY </a:t>
            </a:r>
            <a:r>
              <a:rPr lang="sv-SE" dirty="0"/>
              <a:t>features </a:t>
            </a:r>
            <a:r>
              <a:rPr lang="sv-SE"/>
              <a:t>for improved </a:t>
            </a:r>
            <a:r>
              <a:rPr lang="sv-SE" dirty="0"/>
              <a:t>emergency-traffic support</a:t>
            </a:r>
            <a:r>
              <a:rPr lang="sv-SE"/>
              <a:t> in release 2?</a:t>
            </a:r>
          </a:p>
          <a:p>
            <a:endParaRPr lang="sv-SE"/>
          </a:p>
          <a:p>
            <a:r>
              <a:rPr lang="sv-SE"/>
              <a:t>Yes:</a:t>
            </a:r>
          </a:p>
          <a:p>
            <a:r>
              <a:rPr lang="sv-SE"/>
              <a:t>No:</a:t>
            </a:r>
          </a:p>
          <a:p>
            <a:r>
              <a:rPr lang="sv-SE"/>
              <a:t>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FD976-5491-4E25-8228-BC0080ADE1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FD811-01CB-4BE6-AC36-5B6EC3301E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D46DA8-AB82-4314-B32F-8181263D09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076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B2A92-A3A6-42D4-B924-0C32EA22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SP2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C9235-19B6-437E-9471-6F7D2D38B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think ”overlaid” transmissions as described in this presentation could be a candidate feature to better support emergency traffic in P802.11be TGbe release 2?</a:t>
            </a:r>
          </a:p>
          <a:p>
            <a:endParaRPr lang="sv-SE" dirty="0"/>
          </a:p>
          <a:p>
            <a:r>
              <a:rPr lang="sv-SE" dirty="0"/>
              <a:t>Yes:</a:t>
            </a:r>
          </a:p>
          <a:p>
            <a:r>
              <a:rPr lang="sv-SE" dirty="0"/>
              <a:t>No:</a:t>
            </a:r>
          </a:p>
          <a:p>
            <a:r>
              <a:rPr lang="sv-SE" dirty="0"/>
              <a:t>Abstain: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4E499-C378-4752-8212-8578C6B68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D0B73-0825-4C43-8D4C-7F1C992EE3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C7C7EF-6CAA-4BB7-A8DD-0CC7ADF45E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940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[1] 11-21/34r4 Quality of Service for latency sensitive traffic</a:t>
            </a:r>
          </a:p>
          <a:p>
            <a:r>
              <a:rPr lang="en-GB"/>
              <a:t>[2] 11-20/1691r2 A TXOP rule to reduce worst-case latency</a:t>
            </a:r>
          </a:p>
          <a:p>
            <a:r>
              <a:rPr lang="en-GB"/>
              <a:t>[3] 11-20/1852r2 Discussion on low latency traffic</a:t>
            </a:r>
          </a:p>
          <a:p>
            <a:r>
              <a:rPr lang="en-GB"/>
              <a:t>[4] </a:t>
            </a:r>
            <a:r>
              <a:rPr lang="en-GB" dirty="0"/>
              <a:t>11-20/1067r8 </a:t>
            </a:r>
            <a:r>
              <a:rPr lang="en-GB"/>
              <a:t>Traffic indication of latency sensitive applications</a:t>
            </a:r>
          </a:p>
          <a:p>
            <a:r>
              <a:rPr lang="en-GB"/>
              <a:t>[5] 11-20/1670r2 Low-latency resource agreements</a:t>
            </a:r>
          </a:p>
          <a:p>
            <a:r>
              <a:rPr lang="en-GB"/>
              <a:t>[6] </a:t>
            </a:r>
            <a:r>
              <a:rPr lang="en-GB" dirty="0"/>
              <a:t>11-21/0670r0</a:t>
            </a:r>
            <a:r>
              <a:rPr lang="en-GB"/>
              <a:t> Further Improve Latency Performance in 11be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109</TotalTime>
  <Words>700</Words>
  <Application>Microsoft Office PowerPoint</Application>
  <PresentationFormat>Widescreen</PresentationFormat>
  <Paragraphs>135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Open Sans</vt:lpstr>
      <vt:lpstr>Times New Roman</vt:lpstr>
      <vt:lpstr>Office Theme</vt:lpstr>
      <vt:lpstr>Document</vt:lpstr>
      <vt:lpstr>Overlaid UL transmissions enabling low latency for emergency use cases</vt:lpstr>
      <vt:lpstr>Abstract</vt:lpstr>
      <vt:lpstr>Background</vt:lpstr>
      <vt:lpstr>Problem: Emergency traffic &amp; Triggered Based operation</vt:lpstr>
      <vt:lpstr>Proposal: Allow emergency traffic to be “overlaid”</vt:lpstr>
      <vt:lpstr>Well balanced requirements &amp; consequences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Overlaid UL transmissions enabling low latency for emergency use cases</dc:title>
  <dc:creator>Dennis Sundman</dc:creator>
  <cp:lastModifiedBy>Dennis Sundman</cp:lastModifiedBy>
  <cp:revision>3</cp:revision>
  <cp:lastPrinted>1601-01-01T00:00:00Z</cp:lastPrinted>
  <dcterms:created xsi:type="dcterms:W3CDTF">2021-10-29T12:15:12Z</dcterms:created>
  <dcterms:modified xsi:type="dcterms:W3CDTF">2021-11-11T13:27:11Z</dcterms:modified>
</cp:coreProperties>
</file>