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319" r:id="rId5"/>
    <p:sldId id="320" r:id="rId6"/>
    <p:sldId id="362" r:id="rId7"/>
    <p:sldId id="369" r:id="rId8"/>
    <p:sldId id="367" r:id="rId9"/>
    <p:sldId id="365" r:id="rId10"/>
    <p:sldId id="368" r:id="rId11"/>
    <p:sldId id="370" r:id="rId12"/>
    <p:sldId id="37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24" autoAdjust="0"/>
    <p:restoredTop sz="86404"/>
  </p:normalViewPr>
  <p:slideViewPr>
    <p:cSldViewPr>
      <p:cViewPr varScale="1">
        <p:scale>
          <a:sx n="124" d="100"/>
          <a:sy n="124" d="100"/>
        </p:scale>
        <p:origin x="904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26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81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1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846574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019103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181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3154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032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432802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775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927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693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24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19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87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25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802.11-21-1844-00-0arc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nendica-ella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Evolution Time for the</a:t>
            </a:r>
            <a:br>
              <a:rPr lang="en-GB" dirty="0"/>
            </a:br>
            <a:r>
              <a:rPr lang="en-GB" dirty="0"/>
              <a:t>IEEE 802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0650" y="1974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30234"/>
              </p:ext>
            </p:extLst>
          </p:nvPr>
        </p:nvGraphicFramePr>
        <p:xfrm>
          <a:off x="508000" y="2741613"/>
          <a:ext cx="8156575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41613"/>
                        <a:ext cx="8156575" cy="2478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88250" y="23907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62" y="209924"/>
            <a:ext cx="8755926" cy="482772"/>
          </a:xfrm>
        </p:spPr>
        <p:txBody>
          <a:bodyPr/>
          <a:lstStyle/>
          <a:p>
            <a:pPr eaLnBrk="1" hangingPunct="1"/>
            <a:r>
              <a:rPr lang="en-US" altLang="en-US" dirty="0"/>
              <a:t>Do we need an LLC?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697200"/>
            <a:ext cx="8856384" cy="5950875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Potential functions of an LLC</a:t>
            </a:r>
          </a:p>
          <a:p>
            <a:pPr lvl="1" eaLnBrk="1" hangingPunct="1"/>
            <a:r>
              <a:rPr lang="en-US" altLang="en-US" sz="2400" dirty="0"/>
              <a:t>Protocol multiplexing/demultiplexing</a:t>
            </a:r>
          </a:p>
          <a:p>
            <a:pPr lvl="2" eaLnBrk="1" hangingPunct="1"/>
            <a:r>
              <a:rPr lang="en-US" altLang="en-US" sz="2200" dirty="0"/>
              <a:t>With unified “EPD” and “LPD”</a:t>
            </a:r>
          </a:p>
          <a:p>
            <a:pPr lvl="1" eaLnBrk="1" hangingPunct="1"/>
            <a:r>
              <a:rPr lang="en-US" altLang="en-US" sz="2400" dirty="0"/>
              <a:t>VLAN multiplexing/demultiplexing</a:t>
            </a:r>
          </a:p>
          <a:p>
            <a:pPr lvl="1" eaLnBrk="1" hangingPunct="1"/>
            <a:r>
              <a:rPr lang="en-US" altLang="en-US" sz="2400" dirty="0"/>
              <a:t>Improved operation with the MAC service below</a:t>
            </a:r>
          </a:p>
          <a:p>
            <a:pPr lvl="2" eaLnBrk="1" hangingPunct="1"/>
            <a:r>
              <a:rPr lang="en-US" altLang="en-US" sz="2200" dirty="0"/>
              <a:t>Translates among different MACs</a:t>
            </a:r>
          </a:p>
          <a:p>
            <a:pPr lvl="1" eaLnBrk="1" hangingPunct="1"/>
            <a:r>
              <a:rPr lang="en-US" altLang="en-US" sz="2400" dirty="0"/>
              <a:t>Unified interface to the LLC Client above</a:t>
            </a:r>
          </a:p>
          <a:p>
            <a:pPr lvl="2" eaLnBrk="1" hangingPunct="1"/>
            <a:r>
              <a:rPr lang="en-US" altLang="en-US" sz="2000" dirty="0"/>
              <a:t>Instead of a custom interface to each IEEE 802 MAC</a:t>
            </a:r>
          </a:p>
          <a:p>
            <a:pPr lvl="1" eaLnBrk="1" hangingPunct="1"/>
            <a:r>
              <a:rPr lang="en-US" altLang="en-US" sz="2400" dirty="0"/>
              <a:t>Well-defined service at the LLC interface (LSAP)</a:t>
            </a:r>
          </a:p>
          <a:p>
            <a:pPr lvl="2" eaLnBrk="1" hangingPunct="1"/>
            <a:r>
              <a:rPr lang="en-US" altLang="en-US" sz="2000" dirty="0"/>
              <a:t>Primitives and parameters</a:t>
            </a:r>
          </a:p>
          <a:p>
            <a:pPr lvl="2" eaLnBrk="1" hangingPunct="1"/>
            <a:r>
              <a:rPr lang="en-US" altLang="en-US" sz="2000" dirty="0"/>
              <a:t>Clear expectation of the service requirements (e.g., ordering)</a:t>
            </a:r>
          </a:p>
          <a:p>
            <a:pPr lvl="3" eaLnBrk="1" hangingPunct="1"/>
            <a:r>
              <a:rPr lang="en-US" altLang="en-US" sz="1800" dirty="0"/>
              <a:t>Including, e.g., priority, etc.</a:t>
            </a:r>
          </a:p>
          <a:p>
            <a:pPr lvl="3" eaLnBrk="1" hangingPunct="1"/>
            <a:r>
              <a:rPr lang="en-US" altLang="en-US" sz="1800" dirty="0"/>
              <a:t>Pass QoS parameters; e.g. stream identification</a:t>
            </a:r>
          </a:p>
          <a:p>
            <a:pPr lvl="2" eaLnBrk="1" hangingPunct="1"/>
            <a:r>
              <a:rPr lang="en-US" altLang="en-US" sz="2000" dirty="0"/>
              <a:t>Expectations of allowed and disallowed frame formats</a:t>
            </a:r>
          </a:p>
          <a:p>
            <a:pPr eaLnBrk="1" hangingPunct="1"/>
            <a:r>
              <a:rPr lang="en-US" altLang="en-US" sz="2400" dirty="0"/>
              <a:t>Backward compatibility</a:t>
            </a:r>
          </a:p>
          <a:p>
            <a:pPr lvl="1" eaLnBrk="1" hangingPunct="1"/>
            <a:r>
              <a:rPr lang="en-US" altLang="en-US" sz="2200" dirty="0"/>
              <a:t>Existing application interface to MSAP should still function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CEC015-9072-D340-948E-B986E3DEA128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7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62" y="209924"/>
            <a:ext cx="8755926" cy="482772"/>
          </a:xfrm>
        </p:spPr>
        <p:txBody>
          <a:bodyPr/>
          <a:lstStyle/>
          <a:p>
            <a:pPr eaLnBrk="1" hangingPunct="1"/>
            <a:r>
              <a:rPr lang="en-US" altLang="en-US" dirty="0"/>
              <a:t>Further Information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1031"/>
            <a:ext cx="8856384" cy="5628817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Potential </a:t>
            </a:r>
            <a:r>
              <a:rPr lang="en-US" altLang="en-US" sz="2400" dirty="0" err="1"/>
              <a:t>Nendica</a:t>
            </a:r>
            <a:r>
              <a:rPr lang="en-US" altLang="en-US" sz="2400" dirty="0"/>
              <a:t> Study Item: Evolving IEEE 802 Architecture Requirements</a:t>
            </a:r>
          </a:p>
          <a:p>
            <a:pPr lvl="1" eaLnBrk="1" hangingPunct="1"/>
            <a:r>
              <a:rPr lang="en-US" altLang="en-US" sz="2200" dirty="0"/>
              <a:t>https://</a:t>
            </a:r>
            <a:r>
              <a:rPr lang="en-US" altLang="en-US" sz="2200" dirty="0" err="1"/>
              <a:t>mentor.ieee.org</a:t>
            </a:r>
            <a:r>
              <a:rPr lang="en-US" altLang="en-US" sz="2200" dirty="0"/>
              <a:t>/802.1/</a:t>
            </a:r>
            <a:r>
              <a:rPr lang="en-US" altLang="en-US" sz="2200" dirty="0" err="1"/>
              <a:t>dcn</a:t>
            </a:r>
            <a:r>
              <a:rPr lang="en-US" altLang="en-US" sz="2200" dirty="0"/>
              <a:t>/21/1-21-0014-03-ICne.pdf</a:t>
            </a:r>
          </a:p>
          <a:p>
            <a:pPr eaLnBrk="1" hangingPunct="1"/>
            <a:r>
              <a:rPr lang="en-US" altLang="en-US" sz="2400" dirty="0"/>
              <a:t>ELLA: What is the IEEE 802 Link Layer Service?</a:t>
            </a:r>
          </a:p>
          <a:p>
            <a:pPr lvl="1" eaLnBrk="1" hangingPunct="1"/>
            <a:r>
              <a:rPr lang="en-US" altLang="en-US" sz="2200" dirty="0"/>
              <a:t>https://</a:t>
            </a:r>
            <a:r>
              <a:rPr lang="en-US" altLang="en-US" sz="2200" dirty="0" err="1"/>
              <a:t>mentor.ieee.org</a:t>
            </a:r>
            <a:r>
              <a:rPr lang="en-US" altLang="en-US" sz="2200" dirty="0"/>
              <a:t>/802.1/</a:t>
            </a:r>
            <a:r>
              <a:rPr lang="en-US" altLang="en-US" sz="2200" dirty="0" err="1"/>
              <a:t>dcn</a:t>
            </a:r>
            <a:r>
              <a:rPr lang="en-US" altLang="en-US" sz="2200" dirty="0"/>
              <a:t>/21/1-21-0045-02-ICne.pdf</a:t>
            </a:r>
          </a:p>
          <a:p>
            <a:pPr eaLnBrk="1" hangingPunct="1"/>
            <a:r>
              <a:rPr lang="en-US" altLang="en-US" sz="2400" dirty="0"/>
              <a:t>ELLA: Proposed Aspects of IEEE Std 802 Revision</a:t>
            </a:r>
          </a:p>
          <a:p>
            <a:pPr lvl="1" eaLnBrk="1" hangingPunct="1"/>
            <a:r>
              <a:rPr lang="en-US" altLang="en-US" sz="2200" dirty="0"/>
              <a:t>https://</a:t>
            </a:r>
            <a:r>
              <a:rPr lang="en-US" altLang="en-US" sz="2200" dirty="0" err="1"/>
              <a:t>mentor.ieee.org</a:t>
            </a:r>
            <a:r>
              <a:rPr lang="en-US" altLang="en-US" sz="2200" dirty="0"/>
              <a:t>/802.1/</a:t>
            </a:r>
            <a:r>
              <a:rPr lang="en-US" altLang="en-US" sz="2200" dirty="0" err="1"/>
              <a:t>dcn</a:t>
            </a:r>
            <a:r>
              <a:rPr lang="en-US" altLang="en-US" sz="2200" dirty="0"/>
              <a:t>/21/1-21-0060-04-ICne.pdf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CEC015-9072-D340-948E-B986E3DEA128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5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time has come to update the IEEE 802 architecture, as nominally represented in IEEE Std 802-2014.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0" y="1379259"/>
            <a:ext cx="8942944" cy="535483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70365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dirty="0"/>
              <a:t>Maintained by 802.1 WG</a:t>
            </a:r>
          </a:p>
          <a:p>
            <a:pPr marL="70365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dirty="0"/>
              <a:t>Originally IEEE Std 802-1990</a:t>
            </a:r>
          </a:p>
          <a:p>
            <a:pPr marL="1103701" lvl="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dirty="0"/>
              <a:t>Note: IEEE 802 was initiated ten years earlier.</a:t>
            </a:r>
          </a:p>
          <a:p>
            <a:pPr marL="70365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dirty="0"/>
              <a:t>Revision IEEE Std 802-2001</a:t>
            </a:r>
          </a:p>
          <a:p>
            <a:pPr marL="70365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dirty="0"/>
              <a:t>Revision IEEE Std 802-2014</a:t>
            </a:r>
          </a:p>
          <a:p>
            <a:pPr marL="70365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dirty="0"/>
              <a:t>Amendments</a:t>
            </a:r>
          </a:p>
          <a:p>
            <a:pPr marL="1103701" lvl="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b="0" dirty="0"/>
              <a:t>IEEE Std 802d-2017: </a:t>
            </a:r>
            <a:r>
              <a:rPr lang="en-US" b="0" i="1" dirty="0"/>
              <a:t>Allocation of Uniform Resource Name (URN) Values in IEEE 802 Standards</a:t>
            </a:r>
          </a:p>
          <a:p>
            <a:pPr marL="1103701" lvl="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b="0" dirty="0"/>
              <a:t>IEEE Std 802c-2017: </a:t>
            </a:r>
            <a:r>
              <a:rPr lang="en-US" b="0" i="1" dirty="0"/>
              <a:t>Local Medium Access Control (MAC) Address Usage</a:t>
            </a:r>
          </a:p>
          <a:p>
            <a:pPr marL="1103701" lvl="1" indent="-45720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b="0" dirty="0"/>
              <a:t>P802f: Amendment: </a:t>
            </a:r>
            <a:r>
              <a:rPr lang="en-US" b="0" i="1" dirty="0"/>
              <a:t>YANG Data Model for </a:t>
            </a:r>
            <a:r>
              <a:rPr lang="en-US" b="0" i="1" dirty="0" err="1"/>
              <a:t>EtherTypes</a:t>
            </a:r>
            <a:r>
              <a:rPr lang="en-US" b="0" dirty="0"/>
              <a:t> (WG ballot)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323528" y="462683"/>
            <a:ext cx="8449679" cy="87808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3375" dirty="0"/>
              <a:t>IEEE Std 802: Overview and Architecture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2614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0" y="1297244"/>
            <a:ext cx="8942944" cy="535483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760801" indent="-514350" defTabSz="312170">
              <a:spcBef>
                <a:spcPts val="0"/>
              </a:spcBef>
              <a:buFont typeface="+mj-lt"/>
              <a:buAutoNum type="arabicPeriod"/>
              <a:defRPr sz="2736"/>
            </a:pPr>
            <a:r>
              <a:rPr lang="en-US" dirty="0"/>
              <a:t>Reason:</a:t>
            </a:r>
          </a:p>
          <a:p>
            <a:pPr marL="1160851" lvl="1" indent="-51435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dirty="0"/>
              <a:t>No new amendments beyond three</a:t>
            </a:r>
          </a:p>
          <a:p>
            <a:pPr marL="760801" indent="-514350" defTabSz="312170">
              <a:spcBef>
                <a:spcPts val="0"/>
              </a:spcBef>
              <a:buFont typeface="+mj-lt"/>
              <a:buAutoNum type="arabicPeriod"/>
              <a:defRPr sz="2736"/>
            </a:pPr>
            <a:r>
              <a:rPr lang="en-US" dirty="0"/>
              <a:t>Bigger Reason:</a:t>
            </a:r>
          </a:p>
          <a:p>
            <a:pPr marL="1160851" lvl="1" indent="-51435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i="1" dirty="0"/>
              <a:t>an IEEE standard may remain continuously active only if a revision process for that standard is completed and approved within 10 years from the date that the standard was approved or last revised</a:t>
            </a:r>
          </a:p>
          <a:p>
            <a:pPr marL="1160851" lvl="1" indent="-51435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i="1" dirty="0"/>
              <a:t>If the revision project has not been completed and approved by Year 10, the approved standard will be transferred to inactive-reserved status.</a:t>
            </a:r>
          </a:p>
          <a:p>
            <a:pPr marL="703651" indent="-457200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dirty="0"/>
              <a:t>Need to complete a revision within 3 years.</a:t>
            </a:r>
          </a:p>
          <a:p>
            <a:pPr marL="246451" indent="0" defTabSz="312170">
              <a:spcBef>
                <a:spcPts val="0"/>
              </a:spcBef>
              <a:defRPr sz="2736"/>
            </a:pPr>
            <a:r>
              <a:rPr lang="en-US" i="1" dirty="0"/>
              <a:t>Do we need more than a maintenance roll-up?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323528" y="462683"/>
            <a:ext cx="8449679" cy="87808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3375" dirty="0"/>
              <a:t>Procedural issue require a revision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137503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/>
          <a:lstStyle/>
          <a:p>
            <a:pPr eaLnBrk="1" hangingPunct="1"/>
            <a:r>
              <a:rPr lang="en-US" dirty="0"/>
              <a:t>Current discussion status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20" y="1268760"/>
            <a:ext cx="8478838" cy="5328592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IEEE 802 Restructuring ad hoc (Technical Coherence sub-ad hoc) discussed “a focused pre-PAR activity, conducted in, for example, a Study Group or an Industry Connections Activity such as </a:t>
            </a:r>
            <a:r>
              <a:rPr lang="en-US" altLang="en-US" sz="2400" dirty="0" err="1"/>
              <a:t>Nendica</a:t>
            </a:r>
            <a:r>
              <a:rPr lang="en-US" altLang="en-US" sz="2400" dirty="0"/>
              <a:t>” with “ambitious but documented goals”</a:t>
            </a:r>
          </a:p>
          <a:p>
            <a:pPr eaLnBrk="1" hangingPunct="1"/>
            <a:r>
              <a:rPr lang="en-US" altLang="en-US" sz="2400" dirty="0" err="1"/>
              <a:t>Nendica</a:t>
            </a:r>
            <a:r>
              <a:rPr lang="en-US" altLang="en-US" sz="2400" dirty="0"/>
              <a:t> (IEEE 802 “Network Enhancements for the Next Decade” Industry Connections Activity) was rechartered September 2021 for two years</a:t>
            </a:r>
          </a:p>
          <a:p>
            <a:pPr lvl="1" eaLnBrk="1" hangingPunct="1"/>
            <a:r>
              <a:rPr lang="en-US" altLang="en-US" sz="2000" dirty="0"/>
              <a:t>Hosted by IEEE 802.1 WG, but without membership</a:t>
            </a:r>
          </a:p>
          <a:p>
            <a:pPr lvl="1" eaLnBrk="1" hangingPunct="1"/>
            <a:r>
              <a:rPr lang="en-US" altLang="en-US" sz="2000" dirty="0"/>
              <a:t>Evolved Link Layer Architecture [ELLA]: </a:t>
            </a:r>
            <a:r>
              <a:rPr lang="en-US" altLang="en-US" sz="2000" dirty="0" err="1"/>
              <a:t>Nendica</a:t>
            </a:r>
            <a:r>
              <a:rPr lang="en-US" altLang="en-US" sz="2000" dirty="0"/>
              <a:t> Study Item since July 2021 &lt;</a:t>
            </a:r>
            <a:r>
              <a:rPr lang="en-US" altLang="en-US" sz="2000" dirty="0">
                <a:hlinkClick r:id="rId2"/>
              </a:rPr>
              <a:t>https://1.ieee802.org/</a:t>
            </a:r>
            <a:r>
              <a:rPr lang="en-US" altLang="en-US" sz="2000" dirty="0" err="1">
                <a:hlinkClick r:id="rId2"/>
              </a:rPr>
              <a:t>nendica-ella</a:t>
            </a:r>
            <a:r>
              <a:rPr lang="en-US" altLang="en-US" sz="2000" dirty="0">
                <a:hlinkClick r:id="rId2"/>
              </a:rPr>
              <a:t>/</a:t>
            </a:r>
            <a:r>
              <a:rPr lang="en-US" altLang="en-US" sz="2000" dirty="0"/>
              <a:t>&gt;</a:t>
            </a:r>
          </a:p>
          <a:p>
            <a:pPr eaLnBrk="1" hangingPunct="1"/>
            <a:r>
              <a:rPr lang="en-US" altLang="en-US" sz="2400" dirty="0"/>
              <a:t>802.1 Chair announced Technical Plenary series starting Dec 2.</a:t>
            </a:r>
          </a:p>
          <a:p>
            <a:pPr eaLnBrk="1" hangingPunct="1"/>
            <a:r>
              <a:rPr lang="en-US" altLang="en-US" sz="2400" dirty="0"/>
              <a:t>I anticipate that 802.1 WG will seek March 2022 PAR.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CEC015-9072-D340-948E-B986E3DEA128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66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the IEEE 802 Family?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20" y="1268760"/>
            <a:ext cx="8478838" cy="504056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IEEE Std 802 says:</a:t>
            </a:r>
          </a:p>
          <a:p>
            <a:pPr lvl="1" eaLnBrk="1" hangingPunct="1"/>
            <a:r>
              <a:rPr lang="en-US" altLang="en-US" sz="2000" i="1" dirty="0"/>
              <a:t>This standard serves as the foundation for the </a:t>
            </a:r>
            <a:r>
              <a:rPr lang="en-US" altLang="en-US" sz="2000" i="1" u="sng" dirty="0"/>
              <a:t>family of IEEE 802 standards</a:t>
            </a:r>
            <a:r>
              <a:rPr lang="en-US" altLang="en-US" sz="2000" i="1" dirty="0"/>
              <a:t> published by IEEE for local area networks (LANs), metropolitan area networks (MANs), personal area networks (PANs), and regional area networks (RANs).</a:t>
            </a:r>
          </a:p>
          <a:p>
            <a:pPr lvl="1" eaLnBrk="1" hangingPunct="1"/>
            <a:r>
              <a:rPr lang="en-US" altLang="en-US" sz="2000" i="1" dirty="0"/>
              <a:t>several types of medium access technologies are currently specified in the </a:t>
            </a:r>
            <a:r>
              <a:rPr lang="en-US" altLang="en-US" sz="2000" i="1" u="sng" dirty="0"/>
              <a:t>family of IEEE 802 standards</a:t>
            </a:r>
          </a:p>
          <a:p>
            <a:pPr marL="461962" indent="-342900" eaLnBrk="1" hangingPunct="1"/>
            <a:r>
              <a:rPr lang="en-US" altLang="en-US" sz="2400" dirty="0"/>
              <a:t>What is a “Family of Standards”?</a:t>
            </a:r>
          </a:p>
          <a:p>
            <a:pPr marL="461962" indent="-342900" eaLnBrk="1" hangingPunct="1"/>
            <a:r>
              <a:rPr lang="en-US" altLang="en-US" sz="2400" dirty="0"/>
              <a:t>In what way are the standards “related”:</a:t>
            </a:r>
          </a:p>
          <a:p>
            <a:pPr marL="754062" lvl="1" indent="-342900" eaLnBrk="1" hangingPunct="1"/>
            <a:r>
              <a:rPr lang="en-US" altLang="en-US" sz="2000" dirty="0"/>
              <a:t>The nature of the relationship is not explained or explored.</a:t>
            </a:r>
          </a:p>
          <a:p>
            <a:pPr marL="461962" indent="-342900" eaLnBrk="1" hangingPunct="1"/>
            <a:r>
              <a:rPr lang="en-US" altLang="en-US" sz="2400" dirty="0"/>
              <a:t>What do IEEE 802 standards have in common?</a:t>
            </a:r>
          </a:p>
          <a:p>
            <a:pPr marL="754062" lvl="1" indent="-342900" eaLnBrk="1" hangingPunct="1"/>
            <a:r>
              <a:rPr lang="en-US" altLang="en-US" sz="2000" dirty="0"/>
              <a:t>They largely share addresses.</a:t>
            </a:r>
          </a:p>
          <a:p>
            <a:pPr marL="461962" indent="-342900" eaLnBrk="1" hangingPunct="1"/>
            <a:r>
              <a:rPr lang="en-US" altLang="en-US" sz="2400" dirty="0"/>
              <a:t>So, is this a family, or simply a group of “roommates” with shared addresses?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CEC015-9072-D340-948E-B986E3DEA128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81" y="1023764"/>
            <a:ext cx="8478838" cy="5573588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What does IEEE Std 802 say about the IEEE 802 architecture?</a:t>
            </a:r>
          </a:p>
          <a:p>
            <a:pPr lvl="1" eaLnBrk="1" hangingPunct="1"/>
            <a:r>
              <a:rPr lang="en-US" altLang="en-US" sz="2000" dirty="0"/>
              <a:t>Very little</a:t>
            </a:r>
          </a:p>
          <a:p>
            <a:pPr lvl="1" eaLnBrk="1" hangingPunct="1"/>
            <a:r>
              <a:rPr lang="en-US" altLang="en-US" sz="2000" dirty="0"/>
              <a:t>The Scope says “The IEEE 802 architecture is defined”</a:t>
            </a:r>
          </a:p>
          <a:p>
            <a:pPr lvl="1" eaLnBrk="1" hangingPunct="1"/>
            <a:r>
              <a:rPr lang="en-US" altLang="en-US" sz="2000" dirty="0"/>
              <a:t>The word “architecture” appears sparsely.</a:t>
            </a:r>
          </a:p>
          <a:p>
            <a:pPr lvl="1" eaLnBrk="1" hangingPunct="1"/>
            <a:r>
              <a:rPr lang="en-US" altLang="en-US" sz="2000" dirty="0"/>
              <a:t>No content purports to specify the architecture.</a:t>
            </a:r>
          </a:p>
          <a:p>
            <a:pPr lvl="1" eaLnBrk="1" hangingPunct="1"/>
            <a:r>
              <a:rPr lang="en-US" altLang="en-US" sz="2000" dirty="0"/>
              <a:t>The closest to a specification of the architecture is in Clause 5 (“Reference models (RMs)”) says “Figure 3 shows the architectural view of IEEE 802 RM for end stations and its relation to the OSI/RM. A variation of the model applies within bridges, as described in 5.3.2.”</a:t>
            </a:r>
          </a:p>
          <a:p>
            <a:pPr lvl="1" eaLnBrk="1" hangingPunct="1"/>
            <a:r>
              <a:rPr lang="en-US" altLang="en-US" sz="2000" dirty="0"/>
              <a:t>Conclusion: The IEEE 802 architecture is neither defined nor specified.</a:t>
            </a:r>
          </a:p>
          <a:p>
            <a:pPr eaLnBrk="1" hangingPunct="1"/>
            <a:r>
              <a:rPr lang="en-US" altLang="en-US" sz="2200" dirty="0"/>
              <a:t>Not in the 802 Architecture:</a:t>
            </a:r>
          </a:p>
          <a:p>
            <a:pPr lvl="1" eaLnBrk="1" hangingPunct="1"/>
            <a:r>
              <a:rPr lang="en-US" altLang="en-US" sz="2000" dirty="0"/>
              <a:t>LLC, bridging, VLANs, priorities, PDU size limits, …</a:t>
            </a:r>
          </a:p>
          <a:p>
            <a:pPr lvl="1" eaLnBrk="1" hangingPunct="1"/>
            <a:r>
              <a:rPr lang="en-US" altLang="en-US" sz="2000" dirty="0"/>
              <a:t>The Link Layer Service</a:t>
            </a:r>
          </a:p>
          <a:p>
            <a:pPr marL="411162" lvl="1" indent="0" eaLnBrk="1" hangingPunct="1">
              <a:buNone/>
            </a:pPr>
            <a:endParaRPr lang="en-US" altLang="en-US" sz="2000" dirty="0"/>
          </a:p>
        </p:txBody>
      </p:sp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the IEEE 802 Architecture?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CEC015-9072-D340-948E-B986E3DEA128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6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pPr eaLnBrk="1" hangingPunct="1"/>
            <a:r>
              <a:rPr lang="en-US" altLang="en-US" dirty="0"/>
              <a:t>The “Common” LLC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20" y="692696"/>
            <a:ext cx="8478838" cy="6048672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In relation to the IEEE 802 RM figure (Fig. 3), IEEE Std 802 says:</a:t>
            </a:r>
          </a:p>
          <a:p>
            <a:pPr lvl="1" eaLnBrk="1" hangingPunct="1"/>
            <a:r>
              <a:rPr lang="en-US" altLang="en-US" sz="1800" i="1" dirty="0"/>
              <a:t>For the mandatory data services supported by all IEEE 802 networks, the DLL is structured as two sublayers, with the logical link control (LLC) sublayer, described in 5.2.2, operating over a MAC sublayer, described in 5.2.3.</a:t>
            </a:r>
          </a:p>
          <a:p>
            <a:pPr eaLnBrk="1" hangingPunct="1"/>
            <a:r>
              <a:rPr lang="en-US" altLang="en-US" sz="2000" dirty="0"/>
              <a:t>So, the LLC is the commonality in the 802 architecture.</a:t>
            </a:r>
          </a:p>
          <a:p>
            <a:pPr eaLnBrk="1" hangingPunct="1"/>
            <a:r>
              <a:rPr lang="en-US" altLang="en-US" sz="2000" dirty="0"/>
              <a:t>IEEE Std 802.2 is “Logical Link Control.” IEEE Std 802 says:</a:t>
            </a:r>
          </a:p>
          <a:p>
            <a:pPr lvl="1" eaLnBrk="1" hangingPunct="1"/>
            <a:r>
              <a:rPr lang="en-US" altLang="en-US" sz="1800" i="1" dirty="0"/>
              <a:t>IEEE Std 802.2-1989 (reaffirmed 2003) was administratively withdrawn as an IEEE standard on 11 January 2011 in deference to the stabilized standard ISO/IEC 8802-2:1998 where the same material continues to be available.</a:t>
            </a:r>
          </a:p>
          <a:p>
            <a:pPr eaLnBrk="1" hangingPunct="1"/>
            <a:r>
              <a:rPr lang="en-US" altLang="en-US" sz="2000" dirty="0"/>
              <a:t>IEEE Std 802 does not detail a role for 8802-2 in the architecture.</a:t>
            </a:r>
          </a:p>
          <a:p>
            <a:pPr eaLnBrk="1" hangingPunct="1"/>
            <a:r>
              <a:rPr lang="en-US" altLang="en-US" sz="2000" dirty="0"/>
              <a:t>IEEE Std 802 explains 8802-2 only in relation to protocol identification; however, it requires support for a different method of protocol identification, and the Introduction says:</a:t>
            </a:r>
          </a:p>
          <a:p>
            <a:pPr lvl="1" eaLnBrk="1" hangingPunct="1"/>
            <a:r>
              <a:rPr lang="en-US" altLang="en-US" sz="1800" i="1" dirty="0"/>
              <a:t>While the protocol identification mechanism specified by ISO/IEC 8802-2 (IEEE Std 802.2™, withdrawn) is still used, its use for new standards has been deprecated.</a:t>
            </a:r>
          </a:p>
          <a:p>
            <a:pPr lvl="2" eaLnBrk="1" hangingPunct="1"/>
            <a:r>
              <a:rPr lang="en-US" altLang="en-US" sz="1600" dirty="0"/>
              <a:t>See EPD and LPD</a:t>
            </a:r>
          </a:p>
          <a:p>
            <a:pPr eaLnBrk="1" hangingPunct="1"/>
            <a:r>
              <a:rPr lang="en-US" altLang="en-US" sz="2000" dirty="0"/>
              <a:t>So, what exactly is the common LLC?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CEC015-9072-D340-948E-B986E3DEA128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417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62" y="209924"/>
            <a:ext cx="8755926" cy="482772"/>
          </a:xfrm>
        </p:spPr>
        <p:txBody>
          <a:bodyPr/>
          <a:lstStyle/>
          <a:p>
            <a:pPr eaLnBrk="1" hangingPunct="1"/>
            <a:r>
              <a:rPr lang="en-US" altLang="en-US" dirty="0"/>
              <a:t>Link Layer Service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36712"/>
            <a:ext cx="8856384" cy="5832648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Open Systems Interconnection (OSI) specifies seven layers.</a:t>
            </a:r>
          </a:p>
          <a:p>
            <a:pPr eaLnBrk="1" hangingPunct="1"/>
            <a:r>
              <a:rPr lang="en-US" altLang="en-US" sz="2000" dirty="0"/>
              <a:t>ITU-T X.212 (OSI “Data Link Service [DLS] Definition”) describes the service provided by the DLS to the Network Layer, including:</a:t>
            </a:r>
          </a:p>
          <a:p>
            <a:pPr lvl="1" eaLnBrk="1" hangingPunct="1"/>
            <a:r>
              <a:rPr lang="en-US" altLang="en-US" sz="1800" i="1" dirty="0"/>
              <a:t>Provides for the transparent transfer of DLS user-data. It does not restrict the content, format or coding of the information, nor does it ever need to interpret its structure or meaning.</a:t>
            </a:r>
          </a:p>
          <a:p>
            <a:pPr lvl="1" eaLnBrk="1" hangingPunct="1"/>
            <a:r>
              <a:rPr lang="en-US" altLang="en-US" sz="1800" i="1" dirty="0"/>
              <a:t>The DLS relieves the DLS user from loss, insertion, corruption or, if requested, </a:t>
            </a:r>
            <a:r>
              <a:rPr lang="en-US" altLang="en-US" sz="1800" i="1" dirty="0" err="1"/>
              <a:t>misordering</a:t>
            </a:r>
            <a:r>
              <a:rPr lang="en-US" altLang="en-US" sz="1800" i="1" dirty="0"/>
              <a:t> of data which may occur. In some cases of unrecoverable errors in the Data Link Layer, duplication or loss of DLSDUs may occur.</a:t>
            </a:r>
          </a:p>
          <a:p>
            <a:pPr lvl="1" eaLnBrk="1" hangingPunct="1"/>
            <a:r>
              <a:rPr lang="en-US" altLang="en-US" sz="1800" i="1" dirty="0"/>
              <a:t>Data Link addresses have only local significance within a specific Data Link configuration over a single transmission medium (point-to-point or multi-point physical connection) or a group of parallel transmission media (multi-link or splitting function). Therefore it is not appropriate to define a global addressing structure.</a:t>
            </a:r>
          </a:p>
          <a:p>
            <a:pPr lvl="1" eaLnBrk="1" hangingPunct="1"/>
            <a:r>
              <a:rPr lang="en-US" altLang="en-US" sz="1800" dirty="0"/>
              <a:t>and more</a:t>
            </a:r>
          </a:p>
          <a:p>
            <a:pPr eaLnBrk="1" hangingPunct="1"/>
            <a:r>
              <a:rPr lang="en-US" altLang="en-US" sz="2000" dirty="0"/>
              <a:t>Connectionless-mode and Connection-mode services are specified</a:t>
            </a:r>
          </a:p>
          <a:p>
            <a:pPr eaLnBrk="1" hangingPunct="1"/>
            <a:r>
              <a:rPr lang="en-US" altLang="en-US" sz="2000" dirty="0"/>
              <a:t>Does 802 specify the 802 Link Layer Service provided to the network?</a:t>
            </a:r>
          </a:p>
          <a:p>
            <a:pPr lvl="1" eaLnBrk="1" hangingPunct="1"/>
            <a:r>
              <a:rPr lang="en-US" altLang="en-US" sz="1800" dirty="0"/>
              <a:t>No.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CEC015-9072-D340-948E-B986E3DEA128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36007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</TotalTime>
  <Words>1262</Words>
  <Application>Microsoft Macintosh PowerPoint</Application>
  <PresentationFormat>On-screen Show (4:3)</PresentationFormat>
  <Paragraphs>119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Georgia</vt:lpstr>
      <vt:lpstr>Times New Roman</vt:lpstr>
      <vt:lpstr>Trebuchet MS</vt:lpstr>
      <vt:lpstr>Wingdings</vt:lpstr>
      <vt:lpstr>Wingdings 2</vt:lpstr>
      <vt:lpstr>Office Theme</vt:lpstr>
      <vt:lpstr>Urban</vt:lpstr>
      <vt:lpstr>Document</vt:lpstr>
      <vt:lpstr>Evolution Time for the IEEE 802 Architecture</vt:lpstr>
      <vt:lpstr>Abstract</vt:lpstr>
      <vt:lpstr>IEEE Std 802: Overview and Architecture</vt:lpstr>
      <vt:lpstr>Procedural issue require a revision</vt:lpstr>
      <vt:lpstr>Current discussion status</vt:lpstr>
      <vt:lpstr>What is the IEEE 802 Family?</vt:lpstr>
      <vt:lpstr>What is the IEEE 802 Architecture?</vt:lpstr>
      <vt:lpstr>The “Common” LLC</vt:lpstr>
      <vt:lpstr>Link Layer Service</vt:lpstr>
      <vt:lpstr>Do we need an LLC?</vt:lpstr>
      <vt:lpstr>Further Information</vt:lpstr>
    </vt:vector>
  </TitlesOfParts>
  <Manager/>
  <Company>EthAirNet Associates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to Update the IEEE 802 Architecture</dc:title>
  <dc:subject>IEEE 802.11-21-xxxx-00-0arc</dc:subject>
  <dc:creator>Roger Marks</dc:creator>
  <cp:keywords/>
  <dc:description/>
  <cp:lastModifiedBy>Roger Marks</cp:lastModifiedBy>
  <cp:revision>33</cp:revision>
  <cp:lastPrinted>1601-01-01T00:00:00Z</cp:lastPrinted>
  <dcterms:created xsi:type="dcterms:W3CDTF">2014-04-14T10:59:07Z</dcterms:created>
  <dcterms:modified xsi:type="dcterms:W3CDTF">2021-11-10T03:53:54Z</dcterms:modified>
  <cp:category/>
</cp:coreProperties>
</file>