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>
  <p:sldMasterIdLst>
    <p:sldMasterId id="2147483648" r:id="rId1"/>
    <p:sldMasterId id="2147483666" r:id="rId2"/>
  </p:sldMasterIdLst>
  <p:notesMasterIdLst>
    <p:notesMasterId r:id="rId19"/>
  </p:notesMasterIdLst>
  <p:sldIdLst>
    <p:sldId id="270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71" r:id="rId15"/>
    <p:sldId id="272" r:id="rId16"/>
    <p:sldId id="268" r:id="rId17"/>
    <p:sldId id="269" r:id="rId18"/>
  </p:sldIdLst>
  <p:sldSz cx="10058400" cy="7772400"/>
  <p:notesSz cx="10058400" cy="7772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724"/>
    <p:restoredTop sz="94830"/>
  </p:normalViewPr>
  <p:slideViewPr>
    <p:cSldViewPr>
      <p:cViewPr varScale="1">
        <p:scale>
          <a:sx n="103" d="100"/>
          <a:sy n="103" d="100"/>
        </p:scale>
        <p:origin x="1200" y="17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59275" cy="3889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697538" y="0"/>
            <a:ext cx="4359275" cy="3889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BA8969F-E017-E742-ACA4-D3CD31BEC97A}" type="datetimeFigureOut">
              <a:rPr lang="en-US" smtClean="0"/>
              <a:t>11/9/21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332163" y="971550"/>
            <a:ext cx="3394075" cy="2622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1006475" y="3740150"/>
            <a:ext cx="8045450" cy="30607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7383463"/>
            <a:ext cx="4359275" cy="3889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697538" y="7383463"/>
            <a:ext cx="4359275" cy="3889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14C451-23FC-5146-9E43-A59D61C8EB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18229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r" defTabSz="93345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doc.: IEEE 802.11-09/0840r0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l" defTabSz="93345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July 2009</a:t>
            </a:r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72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457200" marR="0" lvl="4" indent="0" algn="r" defTabSz="93345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David Bagby, Calypso Ventures, Inc.</a:t>
            </a:r>
          </a:p>
        </p:txBody>
      </p:sp>
      <p:sp>
        <p:nvSpPr>
          <p:cNvPr id="163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r" defTabSz="93345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Page </a:t>
            </a:r>
            <a:fld id="{399E07E9-C59C-4A08-BC99-C5CF3A83BF24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pPr marL="0" marR="0" lvl="0" indent="0" algn="r" defTabSz="93345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163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22375" y="701675"/>
            <a:ext cx="4489450" cy="3468688"/>
          </a:xfrm>
          <a:ln/>
        </p:spPr>
      </p:sp>
      <p:sp>
        <p:nvSpPr>
          <p:cNvPr id="163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754380" y="2409444"/>
            <a:ext cx="8549640" cy="16322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508760" y="4352544"/>
            <a:ext cx="7040880" cy="19431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C74211-5D85-214A-824B-45B4EAACA203}" type="datetime1">
              <a:rPr lang="en-US" smtClean="0"/>
              <a:t>11/9/21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311256"/>
            <a:ext cx="9052560" cy="12954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2920" y="1739795"/>
            <a:ext cx="4444207" cy="725064"/>
          </a:xfrm>
        </p:spPr>
        <p:txBody>
          <a:bodyPr anchor="b"/>
          <a:lstStyle>
            <a:lvl1pPr marL="0" indent="0">
              <a:buNone/>
              <a:defRPr sz="2640" b="1"/>
            </a:lvl1pPr>
            <a:lvl2pPr marL="502920" indent="0">
              <a:buNone/>
              <a:defRPr sz="2200" b="1"/>
            </a:lvl2pPr>
            <a:lvl3pPr marL="1005840" indent="0">
              <a:buNone/>
              <a:defRPr sz="1980" b="1"/>
            </a:lvl3pPr>
            <a:lvl4pPr marL="1508760" indent="0">
              <a:buNone/>
              <a:defRPr sz="1760" b="1"/>
            </a:lvl4pPr>
            <a:lvl5pPr marL="2011680" indent="0">
              <a:buNone/>
              <a:defRPr sz="1760" b="1"/>
            </a:lvl5pPr>
            <a:lvl6pPr marL="2514600" indent="0">
              <a:buNone/>
              <a:defRPr sz="1760" b="1"/>
            </a:lvl6pPr>
            <a:lvl7pPr marL="3017520" indent="0">
              <a:buNone/>
              <a:defRPr sz="1760" b="1"/>
            </a:lvl7pPr>
            <a:lvl8pPr marL="3520440" indent="0">
              <a:buNone/>
              <a:defRPr sz="1760" b="1"/>
            </a:lvl8pPr>
            <a:lvl9pPr marL="4023360" indent="0">
              <a:buNone/>
              <a:defRPr sz="17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2920" y="2464859"/>
            <a:ext cx="4444207" cy="4478126"/>
          </a:xfrm>
        </p:spPr>
        <p:txBody>
          <a:bodyPr/>
          <a:lstStyle>
            <a:lvl1pPr>
              <a:defRPr sz="2640"/>
            </a:lvl1pPr>
            <a:lvl2pPr>
              <a:defRPr sz="2200"/>
            </a:lvl2pPr>
            <a:lvl3pPr>
              <a:defRPr sz="1980"/>
            </a:lvl3pPr>
            <a:lvl4pPr>
              <a:defRPr sz="1760"/>
            </a:lvl4pPr>
            <a:lvl5pPr>
              <a:defRPr sz="1760"/>
            </a:lvl5pPr>
            <a:lvl6pPr>
              <a:defRPr sz="1760"/>
            </a:lvl6pPr>
            <a:lvl7pPr>
              <a:defRPr sz="1760"/>
            </a:lvl7pPr>
            <a:lvl8pPr>
              <a:defRPr sz="1760"/>
            </a:lvl8pPr>
            <a:lvl9pPr>
              <a:defRPr sz="176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09528" y="1739795"/>
            <a:ext cx="4445953" cy="725064"/>
          </a:xfrm>
        </p:spPr>
        <p:txBody>
          <a:bodyPr anchor="b"/>
          <a:lstStyle>
            <a:lvl1pPr marL="0" indent="0">
              <a:buNone/>
              <a:defRPr sz="2640" b="1"/>
            </a:lvl1pPr>
            <a:lvl2pPr marL="502920" indent="0">
              <a:buNone/>
              <a:defRPr sz="2200" b="1"/>
            </a:lvl2pPr>
            <a:lvl3pPr marL="1005840" indent="0">
              <a:buNone/>
              <a:defRPr sz="1980" b="1"/>
            </a:lvl3pPr>
            <a:lvl4pPr marL="1508760" indent="0">
              <a:buNone/>
              <a:defRPr sz="1760" b="1"/>
            </a:lvl4pPr>
            <a:lvl5pPr marL="2011680" indent="0">
              <a:buNone/>
              <a:defRPr sz="1760" b="1"/>
            </a:lvl5pPr>
            <a:lvl6pPr marL="2514600" indent="0">
              <a:buNone/>
              <a:defRPr sz="1760" b="1"/>
            </a:lvl6pPr>
            <a:lvl7pPr marL="3017520" indent="0">
              <a:buNone/>
              <a:defRPr sz="1760" b="1"/>
            </a:lvl7pPr>
            <a:lvl8pPr marL="3520440" indent="0">
              <a:buNone/>
              <a:defRPr sz="1760" b="1"/>
            </a:lvl8pPr>
            <a:lvl9pPr marL="4023360" indent="0">
              <a:buNone/>
              <a:defRPr sz="17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09528" y="2464859"/>
            <a:ext cx="4445953" cy="4478126"/>
          </a:xfrm>
        </p:spPr>
        <p:txBody>
          <a:bodyPr/>
          <a:lstStyle>
            <a:lvl1pPr>
              <a:defRPr sz="2640"/>
            </a:lvl1pPr>
            <a:lvl2pPr>
              <a:defRPr sz="2200"/>
            </a:lvl2pPr>
            <a:lvl3pPr>
              <a:defRPr sz="1980"/>
            </a:lvl3pPr>
            <a:lvl4pPr>
              <a:defRPr sz="1760"/>
            </a:lvl4pPr>
            <a:lvl5pPr>
              <a:defRPr sz="1760"/>
            </a:lvl5pPr>
            <a:lvl6pPr>
              <a:defRPr sz="1760"/>
            </a:lvl6pPr>
            <a:lvl7pPr>
              <a:defRPr sz="1760"/>
            </a:lvl7pPr>
            <a:lvl8pPr>
              <a:defRPr sz="1760"/>
            </a:lvl8pPr>
            <a:lvl9pPr>
              <a:defRPr sz="176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7065328" y="7338802"/>
            <a:ext cx="2332990" cy="20870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4800442" y="7338802"/>
            <a:ext cx="541338" cy="20870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2E1E8502-BD9A-4B40-8E70-37E5EB2A7797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0778195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7065328" y="7338802"/>
            <a:ext cx="2332990" cy="20870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4800442" y="7338802"/>
            <a:ext cx="541338" cy="20870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C3C733E5-256C-43C9-90B7-08C86BDACB9B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95951592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7065328" y="7338802"/>
            <a:ext cx="2332990" cy="20870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4800442" y="7338802"/>
            <a:ext cx="541338" cy="20870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E004D3B8-2803-48B6-808D-C8C7AC16D9FB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9126331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1" y="309457"/>
            <a:ext cx="3309144" cy="1316990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32555" y="309457"/>
            <a:ext cx="5622925" cy="6633528"/>
          </a:xfrm>
        </p:spPr>
        <p:txBody>
          <a:bodyPr/>
          <a:lstStyle>
            <a:lvl1pPr>
              <a:defRPr sz="3520"/>
            </a:lvl1pPr>
            <a:lvl2pPr>
              <a:defRPr sz="3080"/>
            </a:lvl2pPr>
            <a:lvl3pPr>
              <a:defRPr sz="264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2921" y="1626447"/>
            <a:ext cx="3309144" cy="5316538"/>
          </a:xfrm>
        </p:spPr>
        <p:txBody>
          <a:bodyPr/>
          <a:lstStyle>
            <a:lvl1pPr marL="0" indent="0">
              <a:buNone/>
              <a:defRPr sz="1540"/>
            </a:lvl1pPr>
            <a:lvl2pPr marL="502920" indent="0">
              <a:buNone/>
              <a:defRPr sz="1320"/>
            </a:lvl2pPr>
            <a:lvl3pPr marL="1005840" indent="0">
              <a:buNone/>
              <a:defRPr sz="1100"/>
            </a:lvl3pPr>
            <a:lvl4pPr marL="1508760" indent="0">
              <a:buNone/>
              <a:defRPr sz="990"/>
            </a:lvl4pPr>
            <a:lvl5pPr marL="2011680" indent="0">
              <a:buNone/>
              <a:defRPr sz="990"/>
            </a:lvl5pPr>
            <a:lvl6pPr marL="2514600" indent="0">
              <a:buNone/>
              <a:defRPr sz="990"/>
            </a:lvl6pPr>
            <a:lvl7pPr marL="3017520" indent="0">
              <a:buNone/>
              <a:defRPr sz="990"/>
            </a:lvl7pPr>
            <a:lvl8pPr marL="3520440" indent="0">
              <a:buNone/>
              <a:defRPr sz="990"/>
            </a:lvl8pPr>
            <a:lvl9pPr marL="4023360" indent="0">
              <a:buNone/>
              <a:defRPr sz="99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 sz="quarter" idx="10"/>
          </p:nvPr>
        </p:nvSpPr>
        <p:spPr>
          <a:xfrm>
            <a:off x="7065328" y="7338802"/>
            <a:ext cx="2332990" cy="20870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4800442" y="7338802"/>
            <a:ext cx="541338" cy="20870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CA7509DE-EC26-4BA7-8EF7-6BA2E22E6E31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59692663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1517" y="5440680"/>
            <a:ext cx="6035040" cy="642303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1517" y="694478"/>
            <a:ext cx="6035040" cy="4663440"/>
          </a:xfrm>
        </p:spPr>
        <p:txBody>
          <a:bodyPr/>
          <a:lstStyle>
            <a:lvl1pPr marL="0" indent="0">
              <a:buNone/>
              <a:defRPr sz="3520"/>
            </a:lvl1pPr>
            <a:lvl2pPr marL="502920" indent="0">
              <a:buNone/>
              <a:defRPr sz="3080"/>
            </a:lvl2pPr>
            <a:lvl3pPr marL="1005840" indent="0">
              <a:buNone/>
              <a:defRPr sz="2640"/>
            </a:lvl3pPr>
            <a:lvl4pPr marL="1508760" indent="0">
              <a:buNone/>
              <a:defRPr sz="2200"/>
            </a:lvl4pPr>
            <a:lvl5pPr marL="2011680" indent="0">
              <a:buNone/>
              <a:defRPr sz="2200"/>
            </a:lvl5pPr>
            <a:lvl6pPr marL="2514600" indent="0">
              <a:buNone/>
              <a:defRPr sz="2200"/>
            </a:lvl6pPr>
            <a:lvl7pPr marL="3017520" indent="0">
              <a:buNone/>
              <a:defRPr sz="2200"/>
            </a:lvl7pPr>
            <a:lvl8pPr marL="3520440" indent="0">
              <a:buNone/>
              <a:defRPr sz="2200"/>
            </a:lvl8pPr>
            <a:lvl9pPr marL="4023360" indent="0">
              <a:buNone/>
              <a:defRPr sz="22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1517" y="6082983"/>
            <a:ext cx="6035040" cy="912177"/>
          </a:xfrm>
        </p:spPr>
        <p:txBody>
          <a:bodyPr/>
          <a:lstStyle>
            <a:lvl1pPr marL="0" indent="0">
              <a:buNone/>
              <a:defRPr sz="1540"/>
            </a:lvl1pPr>
            <a:lvl2pPr marL="502920" indent="0">
              <a:buNone/>
              <a:defRPr sz="1320"/>
            </a:lvl2pPr>
            <a:lvl3pPr marL="1005840" indent="0">
              <a:buNone/>
              <a:defRPr sz="1100"/>
            </a:lvl3pPr>
            <a:lvl4pPr marL="1508760" indent="0">
              <a:buNone/>
              <a:defRPr sz="990"/>
            </a:lvl4pPr>
            <a:lvl5pPr marL="2011680" indent="0">
              <a:buNone/>
              <a:defRPr sz="990"/>
            </a:lvl5pPr>
            <a:lvl6pPr marL="2514600" indent="0">
              <a:buNone/>
              <a:defRPr sz="990"/>
            </a:lvl6pPr>
            <a:lvl7pPr marL="3017520" indent="0">
              <a:buNone/>
              <a:defRPr sz="990"/>
            </a:lvl7pPr>
            <a:lvl8pPr marL="3520440" indent="0">
              <a:buNone/>
              <a:defRPr sz="990"/>
            </a:lvl8pPr>
            <a:lvl9pPr marL="4023360" indent="0">
              <a:buNone/>
              <a:defRPr sz="99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 sz="quarter" idx="10"/>
          </p:nvPr>
        </p:nvSpPr>
        <p:spPr>
          <a:xfrm>
            <a:off x="7065328" y="7338802"/>
            <a:ext cx="2332990" cy="20870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4800442" y="7338802"/>
            <a:ext cx="541338" cy="20870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DA74B62C-C6FC-4CCA-AF72-DD4542866AC4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59567644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7065328" y="7338802"/>
            <a:ext cx="2332990" cy="20870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4800442" y="7338802"/>
            <a:ext cx="541338" cy="20870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9121D33C-56E8-4214-A79E-6A77218AABD8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7500108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6610" y="777240"/>
            <a:ext cx="2137410" cy="613156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54380" y="777240"/>
            <a:ext cx="6244590" cy="613156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7065328" y="7338802"/>
            <a:ext cx="2332990" cy="20870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4800442" y="7338802"/>
            <a:ext cx="541338" cy="20870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7ED1D26F-38D5-48DA-A46A-2F15EE610592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570723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05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7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04B5F5-3051-E147-A8B4-BC522F82DC5C}" type="datetime1">
              <a:rPr lang="en-US" smtClean="0"/>
              <a:t>11/9/21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05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02920" y="1787652"/>
            <a:ext cx="4375404" cy="51297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180076" y="1787652"/>
            <a:ext cx="4375404" cy="51297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6D9751-ED52-0E44-9EB6-C5196F5AFFC3}" type="datetime1">
              <a:rPr lang="en-US" smtClean="0"/>
              <a:t>11/9/21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05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95B461-03F3-8E48-99F1-60724AE63DCB}" type="datetime1">
              <a:rPr lang="en-US" smtClean="0"/>
              <a:t>11/9/21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0BB933-C21B-E24E-BC29-A6B825AEC2C5}" type="datetime1">
              <a:rPr lang="en-US" smtClean="0"/>
              <a:t>11/9/21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4380" y="2414482"/>
            <a:ext cx="8549640" cy="1666028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8760" y="4404360"/>
            <a:ext cx="7040880" cy="1986280"/>
          </a:xfrm>
        </p:spPr>
        <p:txBody>
          <a:bodyPr/>
          <a:lstStyle>
            <a:lvl1pPr marL="0" indent="0" algn="ctr">
              <a:buNone/>
              <a:defRPr/>
            </a:lvl1pPr>
            <a:lvl2pPr marL="502920" indent="0" algn="ctr">
              <a:buNone/>
              <a:defRPr/>
            </a:lvl2pPr>
            <a:lvl3pPr marL="1005840" indent="0" algn="ctr">
              <a:buNone/>
              <a:defRPr/>
            </a:lvl3pPr>
            <a:lvl4pPr marL="1508760" indent="0" algn="ctr">
              <a:buNone/>
              <a:defRPr/>
            </a:lvl4pPr>
            <a:lvl5pPr marL="2011680" indent="0" algn="ctr">
              <a:buNone/>
              <a:defRPr/>
            </a:lvl5pPr>
            <a:lvl6pPr marL="2514600" indent="0" algn="ctr">
              <a:buNone/>
              <a:defRPr/>
            </a:lvl6pPr>
            <a:lvl7pPr marL="3017520" indent="0" algn="ctr">
              <a:buNone/>
              <a:defRPr/>
            </a:lvl7pPr>
            <a:lvl8pPr marL="3520440" indent="0" algn="ctr">
              <a:buNone/>
              <a:defRPr/>
            </a:lvl8pPr>
            <a:lvl9pPr marL="402336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7065328" y="7338802"/>
            <a:ext cx="2332990" cy="20870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4800442" y="7338802"/>
            <a:ext cx="541338" cy="20870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7A05AE9D-67FC-45FA-9DF9-8E47B6C22666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1257300" y="604520"/>
            <a:ext cx="1005840" cy="1036320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1563278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4800442" y="7338802"/>
            <a:ext cx="541338" cy="20870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0066106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4544" y="4994487"/>
            <a:ext cx="8549640" cy="1543685"/>
          </a:xfrm>
        </p:spPr>
        <p:txBody>
          <a:bodyPr anchor="t"/>
          <a:lstStyle>
            <a:lvl1pPr algn="l">
              <a:defRPr sz="44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4544" y="3294275"/>
            <a:ext cx="8549640" cy="1700212"/>
          </a:xfrm>
        </p:spPr>
        <p:txBody>
          <a:bodyPr anchor="b"/>
          <a:lstStyle>
            <a:lvl1pPr marL="0" indent="0">
              <a:buNone/>
              <a:defRPr sz="2200"/>
            </a:lvl1pPr>
            <a:lvl2pPr marL="502920" indent="0">
              <a:buNone/>
              <a:defRPr sz="1980"/>
            </a:lvl2pPr>
            <a:lvl3pPr marL="1005840" indent="0">
              <a:buNone/>
              <a:defRPr sz="1760"/>
            </a:lvl3pPr>
            <a:lvl4pPr marL="1508760" indent="0">
              <a:buNone/>
              <a:defRPr sz="1540"/>
            </a:lvl4pPr>
            <a:lvl5pPr marL="2011680" indent="0">
              <a:buNone/>
              <a:defRPr sz="1540"/>
            </a:lvl5pPr>
            <a:lvl6pPr marL="2514600" indent="0">
              <a:buNone/>
              <a:defRPr sz="1540"/>
            </a:lvl6pPr>
            <a:lvl7pPr marL="3017520" indent="0">
              <a:buNone/>
              <a:defRPr sz="1540"/>
            </a:lvl7pPr>
            <a:lvl8pPr marL="3520440" indent="0">
              <a:buNone/>
              <a:defRPr sz="1540"/>
            </a:lvl8pPr>
            <a:lvl9pPr marL="4023360" indent="0">
              <a:buNone/>
              <a:defRPr sz="154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7065328" y="7338802"/>
            <a:ext cx="2332990" cy="20870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4800442" y="7338802"/>
            <a:ext cx="541338" cy="20870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67A2F1DC-ED76-4084-83A0-DDFC6477A0E1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0266095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54380" y="2245360"/>
            <a:ext cx="4191000" cy="4663440"/>
          </a:xfrm>
        </p:spPr>
        <p:txBody>
          <a:bodyPr/>
          <a:lstStyle>
            <a:lvl1pPr>
              <a:defRPr sz="3080"/>
            </a:lvl1pPr>
            <a:lvl2pPr>
              <a:defRPr sz="2640"/>
            </a:lvl2pPr>
            <a:lvl3pPr>
              <a:defRPr sz="2200"/>
            </a:lvl3pPr>
            <a:lvl4pPr>
              <a:defRPr sz="1980"/>
            </a:lvl4pPr>
            <a:lvl5pPr>
              <a:defRPr sz="1980"/>
            </a:lvl5pPr>
            <a:lvl6pPr>
              <a:defRPr sz="1980"/>
            </a:lvl6pPr>
            <a:lvl7pPr>
              <a:defRPr sz="1980"/>
            </a:lvl7pPr>
            <a:lvl8pPr>
              <a:defRPr sz="1980"/>
            </a:lvl8pPr>
            <a:lvl9pPr>
              <a:defRPr sz="198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3020" y="2245360"/>
            <a:ext cx="4191000" cy="4663440"/>
          </a:xfrm>
        </p:spPr>
        <p:txBody>
          <a:bodyPr/>
          <a:lstStyle>
            <a:lvl1pPr>
              <a:defRPr sz="3080"/>
            </a:lvl1pPr>
            <a:lvl2pPr>
              <a:defRPr sz="2640"/>
            </a:lvl2pPr>
            <a:lvl3pPr>
              <a:defRPr sz="2200"/>
            </a:lvl3pPr>
            <a:lvl4pPr>
              <a:defRPr sz="1980"/>
            </a:lvl4pPr>
            <a:lvl5pPr>
              <a:defRPr sz="1980"/>
            </a:lvl5pPr>
            <a:lvl6pPr>
              <a:defRPr sz="1980"/>
            </a:lvl6pPr>
            <a:lvl7pPr>
              <a:defRPr sz="1980"/>
            </a:lvl7pPr>
            <a:lvl8pPr>
              <a:defRPr sz="1980"/>
            </a:lvl8pPr>
            <a:lvl9pPr>
              <a:defRPr sz="198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 sz="quarter" idx="10"/>
          </p:nvPr>
        </p:nvSpPr>
        <p:spPr>
          <a:xfrm>
            <a:off x="7065328" y="7338802"/>
            <a:ext cx="2332990" cy="20870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4800442" y="7338802"/>
            <a:ext cx="541338" cy="20870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EB643AF0-3F47-4E90-97B4-48AB897F943A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316978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3.xml"/><Relationship Id="rId3" Type="http://schemas.openxmlformats.org/officeDocument/2006/relationships/slideLayout" Target="../slideLayouts/slideLayout8.xml"/><Relationship Id="rId7" Type="http://schemas.openxmlformats.org/officeDocument/2006/relationships/slideLayout" Target="../slideLayouts/slideLayout12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slideLayout" Target="../slideLayouts/slideLayout11.xml"/><Relationship Id="rId11" Type="http://schemas.openxmlformats.org/officeDocument/2006/relationships/slideLayout" Target="../slideLayouts/slideLayout16.xml"/><Relationship Id="rId5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15.xml"/><Relationship Id="rId4" Type="http://schemas.openxmlformats.org/officeDocument/2006/relationships/slideLayout" Target="../slideLayouts/slideLayout9.xml"/><Relationship Id="rId9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931325" y="331152"/>
            <a:ext cx="2156460" cy="4889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05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985645" y="3057842"/>
            <a:ext cx="6605905" cy="16205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7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419856" y="7228332"/>
            <a:ext cx="3218688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02920" y="7228332"/>
            <a:ext cx="2313432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8737BC-A320-3F4C-AC5D-3FAD32DB0E91}" type="datetime1">
              <a:rPr lang="en-US" smtClean="0"/>
              <a:t>11/9/21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242048" y="7228332"/>
            <a:ext cx="2313432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hf hdr="0" ftr="0" dt="0"/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54380" y="777240"/>
            <a:ext cx="8549640" cy="12090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54380" y="2245360"/>
            <a:ext cx="8549640" cy="46634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1028" name="Rectangle 7"/>
          <p:cNvSpPr>
            <a:spLocks noChangeArrowheads="1"/>
          </p:cNvSpPr>
          <p:nvPr/>
        </p:nvSpPr>
        <p:spPr bwMode="auto">
          <a:xfrm>
            <a:off x="754380" y="386182"/>
            <a:ext cx="1691360" cy="3046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lvl="4">
              <a:defRPr/>
            </a:pPr>
            <a:r>
              <a:rPr lang="en-US" altLang="en-US" sz="1980" b="1" dirty="0"/>
              <a:t>November 2021</a:t>
            </a:r>
          </a:p>
        </p:txBody>
      </p:sp>
      <p:sp>
        <p:nvSpPr>
          <p:cNvPr id="1029" name="Line 8"/>
          <p:cNvSpPr>
            <a:spLocks noChangeShapeType="1"/>
          </p:cNvSpPr>
          <p:nvPr/>
        </p:nvSpPr>
        <p:spPr bwMode="auto">
          <a:xfrm>
            <a:off x="754380" y="690880"/>
            <a:ext cx="854964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sz="1980" dirty="0"/>
          </a:p>
        </p:txBody>
      </p:sp>
      <p:sp>
        <p:nvSpPr>
          <p:cNvPr id="1030" name="Rectangle 9"/>
          <p:cNvSpPr>
            <a:spLocks noChangeArrowheads="1"/>
          </p:cNvSpPr>
          <p:nvPr/>
        </p:nvSpPr>
        <p:spPr bwMode="auto">
          <a:xfrm>
            <a:off x="754380" y="7338802"/>
            <a:ext cx="790281" cy="2031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altLang="en-US" sz="1320" dirty="0"/>
              <a:t>Submission</a:t>
            </a:r>
          </a:p>
        </p:txBody>
      </p:sp>
      <p:sp>
        <p:nvSpPr>
          <p:cNvPr id="1031" name="Rectangle 7"/>
          <p:cNvSpPr>
            <a:spLocks noChangeArrowheads="1"/>
          </p:cNvSpPr>
          <p:nvPr userDrawn="1"/>
        </p:nvSpPr>
        <p:spPr bwMode="auto">
          <a:xfrm>
            <a:off x="5724522" y="386182"/>
            <a:ext cx="3565528" cy="3046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US" altLang="en-US" sz="1980" b="1" dirty="0"/>
              <a:t>doc.: IEEE 802.11-21/1836r0</a:t>
            </a:r>
          </a:p>
        </p:txBody>
      </p:sp>
      <p:sp>
        <p:nvSpPr>
          <p:cNvPr id="1032" name="Line 10"/>
          <p:cNvSpPr>
            <a:spLocks noChangeShapeType="1"/>
          </p:cNvSpPr>
          <p:nvPr/>
        </p:nvSpPr>
        <p:spPr bwMode="auto">
          <a:xfrm>
            <a:off x="754380" y="7340600"/>
            <a:ext cx="863346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sz="1980" dirty="0"/>
          </a:p>
        </p:txBody>
      </p:sp>
      <p:sp>
        <p:nvSpPr>
          <p:cNvPr id="1033" name="Rectangle 7"/>
          <p:cNvSpPr>
            <a:spLocks noChangeArrowheads="1"/>
          </p:cNvSpPr>
          <p:nvPr userDrawn="1"/>
        </p:nvSpPr>
        <p:spPr bwMode="auto">
          <a:xfrm>
            <a:off x="7255594" y="7346171"/>
            <a:ext cx="2207336" cy="2031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US" altLang="en-US" sz="1320" dirty="0"/>
              <a:t>Roger Marks (</a:t>
            </a:r>
            <a:r>
              <a:rPr lang="en-US" altLang="en-US" sz="1320" dirty="0" err="1"/>
              <a:t>EthAirNet</a:t>
            </a:r>
            <a:r>
              <a:rPr lang="en-US" altLang="en-US" sz="1320" dirty="0"/>
              <a:t>)</a:t>
            </a:r>
          </a:p>
        </p:txBody>
      </p:sp>
      <p:sp>
        <p:nvSpPr>
          <p:cNvPr id="1034" name="Rectangle 7"/>
          <p:cNvSpPr>
            <a:spLocks noChangeArrowheads="1"/>
          </p:cNvSpPr>
          <p:nvPr userDrawn="1"/>
        </p:nvSpPr>
        <p:spPr bwMode="auto">
          <a:xfrm>
            <a:off x="4815305" y="7346171"/>
            <a:ext cx="586699" cy="2031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lvl="4" algn="ctr">
              <a:defRPr/>
            </a:pPr>
            <a:r>
              <a:rPr lang="en-US" altLang="en-US" sz="1320" dirty="0"/>
              <a:t>Slide </a:t>
            </a:r>
            <a:fld id="{1291753C-873D-4DFB-819C-A0C0C7B7499E}" type="slidenum">
              <a:rPr lang="en-US" altLang="en-US" sz="1320" smtClean="0"/>
              <a:pPr marL="0" lvl="4" algn="ctr">
                <a:defRPr/>
              </a:pPr>
              <a:t>‹#›</a:t>
            </a:fld>
            <a:endParaRPr lang="en-US" altLang="en-US" sz="1320" dirty="0"/>
          </a:p>
        </p:txBody>
      </p:sp>
    </p:spTree>
    <p:extLst>
      <p:ext uri="{BB962C8B-B14F-4D97-AF65-F5344CB8AC3E}">
        <p14:creationId xmlns:p14="http://schemas.microsoft.com/office/powerpoint/2010/main" val="30179007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71" r:id="rId5"/>
    <p:sldLayoutId id="2147483672" r:id="rId6"/>
    <p:sldLayoutId id="2147483673" r:id="rId7"/>
    <p:sldLayoutId id="2147483674" r:id="rId8"/>
    <p:sldLayoutId id="2147483675" r:id="rId9"/>
    <p:sldLayoutId id="2147483676" r:id="rId10"/>
    <p:sldLayoutId id="2147483677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52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52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52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52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520" b="1">
          <a:solidFill>
            <a:schemeClr val="tx2"/>
          </a:solidFill>
          <a:latin typeface="Times New Roman" pitchFamily="18" charset="0"/>
        </a:defRPr>
      </a:lvl5pPr>
      <a:lvl6pPr marL="502920" algn="ctr" rtl="0" eaLnBrk="0" fontAlgn="base" hangingPunct="0">
        <a:spcBef>
          <a:spcPct val="0"/>
        </a:spcBef>
        <a:spcAft>
          <a:spcPct val="0"/>
        </a:spcAft>
        <a:defRPr sz="3520" b="1">
          <a:solidFill>
            <a:schemeClr val="tx2"/>
          </a:solidFill>
          <a:latin typeface="Times New Roman" pitchFamily="18" charset="0"/>
        </a:defRPr>
      </a:lvl6pPr>
      <a:lvl7pPr marL="1005840" algn="ctr" rtl="0" eaLnBrk="0" fontAlgn="base" hangingPunct="0">
        <a:spcBef>
          <a:spcPct val="0"/>
        </a:spcBef>
        <a:spcAft>
          <a:spcPct val="0"/>
        </a:spcAft>
        <a:defRPr sz="3520" b="1">
          <a:solidFill>
            <a:schemeClr val="tx2"/>
          </a:solidFill>
          <a:latin typeface="Times New Roman" pitchFamily="18" charset="0"/>
        </a:defRPr>
      </a:lvl7pPr>
      <a:lvl8pPr marL="1508760" algn="ctr" rtl="0" eaLnBrk="0" fontAlgn="base" hangingPunct="0">
        <a:spcBef>
          <a:spcPct val="0"/>
        </a:spcBef>
        <a:spcAft>
          <a:spcPct val="0"/>
        </a:spcAft>
        <a:defRPr sz="3520" b="1">
          <a:solidFill>
            <a:schemeClr val="tx2"/>
          </a:solidFill>
          <a:latin typeface="Times New Roman" pitchFamily="18" charset="0"/>
        </a:defRPr>
      </a:lvl8pPr>
      <a:lvl9pPr marL="2011680" algn="ctr" rtl="0" eaLnBrk="0" fontAlgn="base" hangingPunct="0">
        <a:spcBef>
          <a:spcPct val="0"/>
        </a:spcBef>
        <a:spcAft>
          <a:spcPct val="0"/>
        </a:spcAft>
        <a:defRPr sz="3520" b="1">
          <a:solidFill>
            <a:schemeClr val="tx2"/>
          </a:solidFill>
          <a:latin typeface="Times New Roman" pitchFamily="18" charset="0"/>
        </a:defRPr>
      </a:lvl9pPr>
    </p:titleStyle>
    <p:bodyStyle>
      <a:lvl1pPr marL="377190" indent="-377190" algn="l" rtl="0" eaLnBrk="0" fontAlgn="base" hangingPunct="0">
        <a:spcBef>
          <a:spcPct val="20000"/>
        </a:spcBef>
        <a:spcAft>
          <a:spcPct val="0"/>
        </a:spcAft>
        <a:buChar char="•"/>
        <a:defRPr sz="2640" b="1">
          <a:solidFill>
            <a:schemeClr val="tx1"/>
          </a:solidFill>
          <a:latin typeface="+mn-lt"/>
          <a:ea typeface="+mn-ea"/>
          <a:cs typeface="+mn-cs"/>
        </a:defRPr>
      </a:lvl1pPr>
      <a:lvl2pPr marL="817245" indent="-314325" algn="l" rtl="0" eaLnBrk="0" fontAlgn="base" hangingPunct="0">
        <a:spcBef>
          <a:spcPct val="20000"/>
        </a:spcBef>
        <a:spcAft>
          <a:spcPct val="0"/>
        </a:spcAft>
        <a:buChar char="–"/>
        <a:defRPr sz="2200">
          <a:solidFill>
            <a:schemeClr val="tx1"/>
          </a:solidFill>
          <a:latin typeface="+mn-lt"/>
        </a:defRPr>
      </a:lvl2pPr>
      <a:lvl3pPr marL="1194435" indent="-25146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571625" indent="-251460" algn="l" rtl="0" eaLnBrk="0" fontAlgn="base" hangingPunct="0">
        <a:spcBef>
          <a:spcPct val="20000"/>
        </a:spcBef>
        <a:spcAft>
          <a:spcPct val="0"/>
        </a:spcAft>
        <a:buChar char="–"/>
        <a:defRPr sz="1760">
          <a:solidFill>
            <a:schemeClr val="tx1"/>
          </a:solidFill>
          <a:latin typeface="+mn-lt"/>
        </a:defRPr>
      </a:lvl4pPr>
      <a:lvl5pPr marL="1948815" indent="-251460" algn="l" rtl="0" eaLnBrk="0" fontAlgn="base" hangingPunct="0">
        <a:spcBef>
          <a:spcPct val="20000"/>
        </a:spcBef>
        <a:spcAft>
          <a:spcPct val="0"/>
        </a:spcAft>
        <a:buChar char="•"/>
        <a:defRPr sz="1760">
          <a:solidFill>
            <a:schemeClr val="tx1"/>
          </a:solidFill>
          <a:latin typeface="+mn-lt"/>
        </a:defRPr>
      </a:lvl5pPr>
      <a:lvl6pPr marL="2451735" indent="-251460" algn="l" rtl="0" eaLnBrk="0" fontAlgn="base" hangingPunct="0">
        <a:spcBef>
          <a:spcPct val="20000"/>
        </a:spcBef>
        <a:spcAft>
          <a:spcPct val="0"/>
        </a:spcAft>
        <a:buChar char="•"/>
        <a:defRPr sz="1760">
          <a:solidFill>
            <a:schemeClr val="tx1"/>
          </a:solidFill>
          <a:latin typeface="+mn-lt"/>
        </a:defRPr>
      </a:lvl6pPr>
      <a:lvl7pPr marL="2954655" indent="-251460" algn="l" rtl="0" eaLnBrk="0" fontAlgn="base" hangingPunct="0">
        <a:spcBef>
          <a:spcPct val="20000"/>
        </a:spcBef>
        <a:spcAft>
          <a:spcPct val="0"/>
        </a:spcAft>
        <a:buChar char="•"/>
        <a:defRPr sz="1760">
          <a:solidFill>
            <a:schemeClr val="tx1"/>
          </a:solidFill>
          <a:latin typeface="+mn-lt"/>
        </a:defRPr>
      </a:lvl7pPr>
      <a:lvl8pPr marL="3457575" indent="-251460" algn="l" rtl="0" eaLnBrk="0" fontAlgn="base" hangingPunct="0">
        <a:spcBef>
          <a:spcPct val="20000"/>
        </a:spcBef>
        <a:spcAft>
          <a:spcPct val="0"/>
        </a:spcAft>
        <a:buChar char="•"/>
        <a:defRPr sz="1760">
          <a:solidFill>
            <a:schemeClr val="tx1"/>
          </a:solidFill>
          <a:latin typeface="+mn-lt"/>
        </a:defRPr>
      </a:lvl8pPr>
      <a:lvl9pPr marL="3960495" indent="-251460" algn="l" rtl="0" eaLnBrk="0" fontAlgn="base" hangingPunct="0">
        <a:spcBef>
          <a:spcPct val="20000"/>
        </a:spcBef>
        <a:spcAft>
          <a:spcPct val="0"/>
        </a:spcAft>
        <a:buChar char="•"/>
        <a:defRPr sz="176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3pPr>
      <a:lvl4pPr marL="15087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01168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0175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5204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0233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ieeexplore.ieee.org/document/8016709" TargetMode="External"/><Relationship Id="rId2" Type="http://schemas.openxmlformats.org/officeDocument/2006/relationships/hyperlink" Target="https://1.ieee802.org/tsn/802-1cq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1.ieee802.org/tsn/802-1cq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en-US" dirty="0"/>
              <a:t>Address Block Assignment</a:t>
            </a:r>
            <a:br>
              <a:rPr lang="en-US" altLang="en-US" dirty="0"/>
            </a:br>
            <a:r>
              <a:rPr lang="en-US" altLang="en-US" dirty="0"/>
              <a:t>with P802.1CQ BARC</a:t>
            </a:r>
          </a:p>
        </p:txBody>
      </p:sp>
      <p:sp>
        <p:nvSpPr>
          <p:cNvPr id="15363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754380" y="2095500"/>
            <a:ext cx="8549640" cy="4191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altLang="en-US" sz="2200" dirty="0"/>
              <a:t>Date:</a:t>
            </a:r>
            <a:r>
              <a:rPr lang="en-US" altLang="en-US" sz="2200" b="0" dirty="0"/>
              <a:t> 2021-11-09</a:t>
            </a:r>
          </a:p>
        </p:txBody>
      </p:sp>
      <p:graphicFrame>
        <p:nvGraphicFramePr>
          <p:cNvPr id="15364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1442262"/>
              </p:ext>
            </p:extLst>
          </p:nvPr>
        </p:nvGraphicFramePr>
        <p:xfrm>
          <a:off x="587375" y="3409950"/>
          <a:ext cx="8666163" cy="289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9" name="Document" r:id="rId4" imgW="8597900" imgH="2870200" progId="Word.Document.8">
                  <p:embed/>
                </p:oleObj>
              </mc:Choice>
              <mc:Fallback>
                <p:oleObj name="Document" r:id="rId4" imgW="8597900" imgH="2870200" progId="Word.Document.8">
                  <p:embed/>
                  <p:pic>
                    <p:nvPicPr>
                      <p:cNvPr id="15364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7375" y="3409950"/>
                        <a:ext cx="8666163" cy="2895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365" name="Rectangle 12"/>
          <p:cNvSpPr>
            <a:spLocks noChangeArrowheads="1"/>
          </p:cNvSpPr>
          <p:nvPr/>
        </p:nvSpPr>
        <p:spPr bwMode="auto">
          <a:xfrm>
            <a:off x="586740" y="2779407"/>
            <a:ext cx="1592580" cy="41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1283" tIns="50642" rIns="101283" bIns="50642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377190" indent="-377190" defTabSz="1005840" eaLnBrk="0" fontAlgn="base" hangingPunct="0">
              <a:spcAft>
                <a:spcPct val="0"/>
              </a:spcAft>
              <a:buNone/>
            </a:pPr>
            <a:r>
              <a:rPr lang="en-US" altLang="en-US" sz="2200" dirty="0">
                <a:solidFill>
                  <a:srgbClr val="000000"/>
                </a:solidFill>
              </a:rPr>
              <a:t>Author:</a:t>
            </a:r>
            <a:endParaRPr lang="en-US" altLang="en-US" sz="2200" b="0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04801" y="886142"/>
            <a:ext cx="9048750" cy="6253635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94310" indent="-182245">
              <a:lnSpc>
                <a:spcPct val="100000"/>
              </a:lnSpc>
              <a:spcBef>
                <a:spcPts val="130"/>
              </a:spcBef>
              <a:buFont typeface="Arial"/>
              <a:buChar char="•"/>
              <a:tabLst>
                <a:tab pos="194945" algn="l"/>
              </a:tabLst>
            </a:pPr>
            <a:r>
              <a:rPr sz="2400" spc="10" dirty="0">
                <a:latin typeface="Arial"/>
                <a:cs typeface="Arial"/>
              </a:rPr>
              <a:t>Claimant</a:t>
            </a:r>
            <a:r>
              <a:rPr sz="2400" spc="5" dirty="0">
                <a:latin typeface="Arial"/>
                <a:cs typeface="Arial"/>
              </a:rPr>
              <a:t> </a:t>
            </a:r>
            <a:r>
              <a:rPr sz="2400" spc="15" dirty="0">
                <a:latin typeface="Arial"/>
                <a:cs typeface="Arial"/>
              </a:rPr>
              <a:t>need</a:t>
            </a:r>
            <a:r>
              <a:rPr sz="2400" spc="10" dirty="0">
                <a:latin typeface="Arial"/>
                <a:cs typeface="Arial"/>
              </a:rPr>
              <a:t> not</a:t>
            </a:r>
            <a:r>
              <a:rPr sz="2400" spc="5" dirty="0">
                <a:latin typeface="Arial"/>
                <a:cs typeface="Arial"/>
              </a:rPr>
              <a:t> </a:t>
            </a:r>
            <a:r>
              <a:rPr sz="2400" spc="15" dirty="0">
                <a:latin typeface="Arial"/>
                <a:cs typeface="Arial"/>
              </a:rPr>
              <a:t>be</a:t>
            </a:r>
            <a:r>
              <a:rPr sz="2400" spc="10" dirty="0">
                <a:latin typeface="Arial"/>
                <a:cs typeface="Arial"/>
              </a:rPr>
              <a:t> </a:t>
            </a:r>
            <a:r>
              <a:rPr sz="2400" spc="15" dirty="0">
                <a:latin typeface="Arial"/>
                <a:cs typeface="Arial"/>
              </a:rPr>
              <a:t>aware</a:t>
            </a:r>
            <a:r>
              <a:rPr sz="2400" spc="5" dirty="0">
                <a:latin typeface="Arial"/>
                <a:cs typeface="Arial"/>
              </a:rPr>
              <a:t> </a:t>
            </a:r>
            <a:r>
              <a:rPr sz="2400" spc="10" dirty="0">
                <a:latin typeface="Arial"/>
                <a:cs typeface="Arial"/>
              </a:rPr>
              <a:t>of Registrar</a:t>
            </a:r>
            <a:r>
              <a:rPr sz="2400" spc="5" dirty="0">
                <a:latin typeface="Arial"/>
                <a:cs typeface="Arial"/>
              </a:rPr>
              <a:t> </a:t>
            </a:r>
            <a:r>
              <a:rPr sz="2400" spc="15" dirty="0">
                <a:latin typeface="Arial"/>
                <a:cs typeface="Arial"/>
              </a:rPr>
              <a:t>when</a:t>
            </a:r>
            <a:r>
              <a:rPr sz="2400" spc="10" dirty="0">
                <a:latin typeface="Arial"/>
                <a:cs typeface="Arial"/>
              </a:rPr>
              <a:t> initiating</a:t>
            </a:r>
            <a:r>
              <a:rPr sz="2400" spc="5" dirty="0">
                <a:latin typeface="Arial"/>
                <a:cs typeface="Arial"/>
              </a:rPr>
              <a:t> </a:t>
            </a:r>
            <a:r>
              <a:rPr sz="2400" spc="15" dirty="0">
                <a:latin typeface="Arial"/>
                <a:cs typeface="Arial"/>
              </a:rPr>
              <a:t>a</a:t>
            </a:r>
            <a:r>
              <a:rPr sz="2400" spc="10" dirty="0">
                <a:latin typeface="Arial"/>
                <a:cs typeface="Arial"/>
              </a:rPr>
              <a:t> claim.</a:t>
            </a:r>
            <a:endParaRPr sz="24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2800" dirty="0">
              <a:latin typeface="Arial"/>
              <a:cs typeface="Arial"/>
            </a:endParaRPr>
          </a:p>
          <a:p>
            <a:pPr marL="194310" indent="-182245">
              <a:lnSpc>
                <a:spcPct val="100000"/>
              </a:lnSpc>
              <a:buChar char="•"/>
              <a:tabLst>
                <a:tab pos="194945" algn="l"/>
              </a:tabLst>
            </a:pPr>
            <a:r>
              <a:rPr sz="2400" spc="10" dirty="0">
                <a:latin typeface="Arial"/>
                <a:cs typeface="Arial"/>
              </a:rPr>
              <a:t>Registrar</a:t>
            </a:r>
            <a:r>
              <a:rPr sz="2400" spc="5" dirty="0">
                <a:latin typeface="Arial"/>
                <a:cs typeface="Arial"/>
              </a:rPr>
              <a:t> </a:t>
            </a:r>
            <a:r>
              <a:rPr sz="2400" spc="10" dirty="0">
                <a:latin typeface="Arial"/>
                <a:cs typeface="Arial"/>
              </a:rPr>
              <a:t>maintains </a:t>
            </a:r>
            <a:r>
              <a:rPr sz="2400" spc="15" dirty="0">
                <a:latin typeface="Arial"/>
                <a:cs typeface="Arial"/>
              </a:rPr>
              <a:t>an</a:t>
            </a:r>
            <a:r>
              <a:rPr sz="2400" spc="10" dirty="0">
                <a:latin typeface="Arial"/>
                <a:cs typeface="Arial"/>
              </a:rPr>
              <a:t> inventory of</a:t>
            </a:r>
            <a:r>
              <a:rPr sz="2400" spc="5" dirty="0">
                <a:latin typeface="Arial"/>
                <a:cs typeface="Arial"/>
              </a:rPr>
              <a:t> </a:t>
            </a:r>
            <a:r>
              <a:rPr sz="2400" spc="10" dirty="0">
                <a:latin typeface="Arial"/>
                <a:cs typeface="Arial"/>
              </a:rPr>
              <a:t>RABIs.</a:t>
            </a:r>
            <a:endParaRPr sz="2400" dirty="0">
              <a:latin typeface="Arial"/>
              <a:cs typeface="Arial"/>
            </a:endParaRPr>
          </a:p>
          <a:p>
            <a:pPr marL="591820" lvl="1" indent="-242570">
              <a:lnSpc>
                <a:spcPct val="100000"/>
              </a:lnSpc>
              <a:spcBef>
                <a:spcPts val="55"/>
              </a:spcBef>
              <a:buChar char="–"/>
              <a:tabLst>
                <a:tab pos="592455" algn="l"/>
              </a:tabLst>
            </a:pPr>
            <a:r>
              <a:rPr sz="2400" spc="15" dirty="0">
                <a:latin typeface="Arial"/>
                <a:cs typeface="Arial"/>
              </a:rPr>
              <a:t>a</a:t>
            </a:r>
            <a:r>
              <a:rPr sz="2400" spc="10" dirty="0">
                <a:latin typeface="Arial"/>
                <a:cs typeface="Arial"/>
              </a:rPr>
              <a:t> protocol specifies</a:t>
            </a:r>
            <a:r>
              <a:rPr sz="2400" spc="15" dirty="0">
                <a:latin typeface="Arial"/>
                <a:cs typeface="Arial"/>
              </a:rPr>
              <a:t> how</a:t>
            </a:r>
            <a:r>
              <a:rPr sz="2400" spc="10" dirty="0">
                <a:latin typeface="Arial"/>
                <a:cs typeface="Arial"/>
              </a:rPr>
              <a:t> Registrars acquire</a:t>
            </a:r>
            <a:r>
              <a:rPr sz="2400" spc="15" dirty="0">
                <a:latin typeface="Arial"/>
                <a:cs typeface="Arial"/>
              </a:rPr>
              <a:t> </a:t>
            </a:r>
            <a:r>
              <a:rPr sz="2400" spc="10" dirty="0">
                <a:latin typeface="Arial"/>
                <a:cs typeface="Arial"/>
              </a:rPr>
              <a:t>RABIs.</a:t>
            </a:r>
            <a:endParaRPr sz="2400" dirty="0">
              <a:latin typeface="Arial"/>
              <a:cs typeface="Arial"/>
            </a:endParaRPr>
          </a:p>
          <a:p>
            <a:pPr marL="591820" lvl="1" indent="-242570">
              <a:lnSpc>
                <a:spcPct val="100000"/>
              </a:lnSpc>
              <a:spcBef>
                <a:spcPts val="55"/>
              </a:spcBef>
              <a:buChar char="–"/>
              <a:tabLst>
                <a:tab pos="592455" algn="l"/>
              </a:tabLst>
            </a:pPr>
            <a:r>
              <a:rPr sz="2400" spc="10" dirty="0">
                <a:latin typeface="Arial"/>
                <a:cs typeface="Arial"/>
              </a:rPr>
              <a:t>set</a:t>
            </a:r>
            <a:r>
              <a:rPr sz="2400" spc="5" dirty="0">
                <a:latin typeface="Arial"/>
                <a:cs typeface="Arial"/>
              </a:rPr>
              <a:t> </a:t>
            </a:r>
            <a:r>
              <a:rPr sz="2400" spc="10" dirty="0">
                <a:latin typeface="Arial"/>
                <a:cs typeface="Arial"/>
              </a:rPr>
              <a:t>of</a:t>
            </a:r>
            <a:r>
              <a:rPr sz="2400" spc="5" dirty="0">
                <a:latin typeface="Arial"/>
                <a:cs typeface="Arial"/>
              </a:rPr>
              <a:t> </a:t>
            </a:r>
            <a:r>
              <a:rPr sz="2400" spc="15" dirty="0">
                <a:latin typeface="Arial"/>
                <a:cs typeface="Arial"/>
              </a:rPr>
              <a:t>RABs</a:t>
            </a:r>
            <a:r>
              <a:rPr sz="2400" spc="5" dirty="0">
                <a:latin typeface="Arial"/>
                <a:cs typeface="Arial"/>
              </a:rPr>
              <a:t> </a:t>
            </a:r>
            <a:r>
              <a:rPr sz="2400" spc="10" dirty="0">
                <a:latin typeface="Arial"/>
                <a:cs typeface="Arial"/>
              </a:rPr>
              <a:t>is</a:t>
            </a:r>
            <a:r>
              <a:rPr sz="2400" spc="5" dirty="0">
                <a:latin typeface="Arial"/>
                <a:cs typeface="Arial"/>
              </a:rPr>
              <a:t> </a:t>
            </a:r>
            <a:r>
              <a:rPr sz="2400" spc="10" dirty="0">
                <a:latin typeface="Arial"/>
                <a:cs typeface="Arial"/>
              </a:rPr>
              <a:t>disjoint</a:t>
            </a:r>
            <a:r>
              <a:rPr sz="2400" spc="5" dirty="0">
                <a:latin typeface="Arial"/>
                <a:cs typeface="Arial"/>
              </a:rPr>
              <a:t> </a:t>
            </a:r>
            <a:r>
              <a:rPr sz="2400" spc="10" dirty="0">
                <a:latin typeface="Arial"/>
                <a:cs typeface="Arial"/>
              </a:rPr>
              <a:t>from</a:t>
            </a:r>
            <a:r>
              <a:rPr sz="2400" spc="5" dirty="0">
                <a:latin typeface="Arial"/>
                <a:cs typeface="Arial"/>
              </a:rPr>
              <a:t> </a:t>
            </a:r>
            <a:r>
              <a:rPr sz="2400" spc="10" dirty="0">
                <a:latin typeface="Arial"/>
                <a:cs typeface="Arial"/>
              </a:rPr>
              <a:t>the</a:t>
            </a:r>
            <a:r>
              <a:rPr sz="2400" spc="5" dirty="0">
                <a:latin typeface="Arial"/>
                <a:cs typeface="Arial"/>
              </a:rPr>
              <a:t> </a:t>
            </a:r>
            <a:r>
              <a:rPr sz="2400" spc="10" dirty="0">
                <a:latin typeface="Arial"/>
                <a:cs typeface="Arial"/>
              </a:rPr>
              <a:t>set</a:t>
            </a:r>
            <a:r>
              <a:rPr sz="2400" spc="5" dirty="0">
                <a:latin typeface="Arial"/>
                <a:cs typeface="Arial"/>
              </a:rPr>
              <a:t> </a:t>
            </a:r>
            <a:r>
              <a:rPr sz="2400" spc="10" dirty="0">
                <a:latin typeface="Arial"/>
                <a:cs typeface="Arial"/>
              </a:rPr>
              <a:t>of</a:t>
            </a:r>
            <a:r>
              <a:rPr sz="2400" spc="5" dirty="0">
                <a:latin typeface="Arial"/>
                <a:cs typeface="Arial"/>
              </a:rPr>
              <a:t> </a:t>
            </a:r>
            <a:r>
              <a:rPr sz="2400" spc="15" dirty="0">
                <a:latin typeface="Arial"/>
                <a:cs typeface="Arial"/>
              </a:rPr>
              <a:t>CABs</a:t>
            </a:r>
            <a:endParaRPr sz="2400" dirty="0">
              <a:latin typeface="Arial"/>
              <a:cs typeface="Arial"/>
            </a:endParaRPr>
          </a:p>
          <a:p>
            <a:pPr marL="687705">
              <a:lnSpc>
                <a:spcPct val="100000"/>
              </a:lnSpc>
              <a:spcBef>
                <a:spcPts val="55"/>
              </a:spcBef>
            </a:pPr>
            <a:r>
              <a:rPr sz="2400" spc="15" dirty="0">
                <a:latin typeface="Arial"/>
                <a:cs typeface="Arial"/>
              </a:rPr>
              <a:t>–</a:t>
            </a:r>
            <a:r>
              <a:rPr sz="2400" spc="-120" dirty="0">
                <a:latin typeface="Arial"/>
                <a:cs typeface="Arial"/>
              </a:rPr>
              <a:t> </a:t>
            </a:r>
            <a:r>
              <a:rPr sz="2400" spc="20" dirty="0">
                <a:latin typeface="Arial"/>
                <a:cs typeface="Arial"/>
              </a:rPr>
              <a:t>AB</a:t>
            </a:r>
            <a:r>
              <a:rPr sz="2400" spc="5" dirty="0">
                <a:latin typeface="Arial"/>
                <a:cs typeface="Arial"/>
              </a:rPr>
              <a:t> </a:t>
            </a:r>
            <a:r>
              <a:rPr sz="2400" spc="10" dirty="0">
                <a:latin typeface="Arial"/>
                <a:cs typeface="Arial"/>
              </a:rPr>
              <a:t>is</a:t>
            </a:r>
            <a:r>
              <a:rPr sz="2400" spc="5" dirty="0">
                <a:latin typeface="Arial"/>
                <a:cs typeface="Arial"/>
              </a:rPr>
              <a:t> </a:t>
            </a:r>
            <a:r>
              <a:rPr sz="2400" spc="10" dirty="0">
                <a:latin typeface="Arial"/>
                <a:cs typeface="Arial"/>
              </a:rPr>
              <a:t>either</a:t>
            </a:r>
            <a:r>
              <a:rPr sz="2400" spc="5" dirty="0">
                <a:latin typeface="Arial"/>
                <a:cs typeface="Arial"/>
              </a:rPr>
              <a:t> </a:t>
            </a:r>
            <a:r>
              <a:rPr sz="2400" spc="10" dirty="0">
                <a:latin typeface="Arial"/>
                <a:cs typeface="Arial"/>
              </a:rPr>
              <a:t>claimable </a:t>
            </a:r>
            <a:r>
              <a:rPr sz="2400" spc="15" dirty="0">
                <a:latin typeface="Arial"/>
                <a:cs typeface="Arial"/>
              </a:rPr>
              <a:t>(CAB)</a:t>
            </a:r>
            <a:r>
              <a:rPr sz="2400" spc="5" dirty="0">
                <a:latin typeface="Arial"/>
                <a:cs typeface="Arial"/>
              </a:rPr>
              <a:t> </a:t>
            </a:r>
            <a:r>
              <a:rPr sz="2400" spc="10" dirty="0">
                <a:latin typeface="Arial"/>
                <a:cs typeface="Arial"/>
              </a:rPr>
              <a:t>or</a:t>
            </a:r>
            <a:r>
              <a:rPr sz="2400" spc="5" dirty="0">
                <a:latin typeface="Arial"/>
                <a:cs typeface="Arial"/>
              </a:rPr>
              <a:t> </a:t>
            </a:r>
            <a:r>
              <a:rPr sz="2400" spc="10" dirty="0">
                <a:latin typeface="Arial"/>
                <a:cs typeface="Arial"/>
              </a:rPr>
              <a:t>registrable</a:t>
            </a:r>
            <a:r>
              <a:rPr sz="2400" spc="5" dirty="0">
                <a:latin typeface="Arial"/>
                <a:cs typeface="Arial"/>
              </a:rPr>
              <a:t> </a:t>
            </a:r>
            <a:r>
              <a:rPr sz="2400" spc="15" dirty="0">
                <a:latin typeface="Arial"/>
                <a:cs typeface="Arial"/>
              </a:rPr>
              <a:t>(RAB);</a:t>
            </a:r>
            <a:r>
              <a:rPr sz="2400" spc="10" dirty="0">
                <a:latin typeface="Arial"/>
                <a:cs typeface="Arial"/>
              </a:rPr>
              <a:t> not</a:t>
            </a:r>
            <a:r>
              <a:rPr sz="2400" spc="5" dirty="0">
                <a:latin typeface="Arial"/>
                <a:cs typeface="Arial"/>
              </a:rPr>
              <a:t> </a:t>
            </a:r>
            <a:r>
              <a:rPr sz="2400" spc="10" dirty="0">
                <a:latin typeface="Arial"/>
                <a:cs typeface="Arial"/>
              </a:rPr>
              <a:t>both</a:t>
            </a:r>
            <a:endParaRPr sz="24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2800" dirty="0">
              <a:latin typeface="Arial"/>
              <a:cs typeface="Arial"/>
            </a:endParaRPr>
          </a:p>
          <a:p>
            <a:pPr marL="194310" indent="-182245">
              <a:lnSpc>
                <a:spcPct val="100000"/>
              </a:lnSpc>
              <a:buChar char="•"/>
              <a:tabLst>
                <a:tab pos="194945" algn="l"/>
              </a:tabLst>
            </a:pPr>
            <a:r>
              <a:rPr sz="2400" spc="10" dirty="0">
                <a:latin typeface="Arial"/>
                <a:cs typeface="Arial"/>
              </a:rPr>
              <a:t>Registrar</a:t>
            </a:r>
            <a:r>
              <a:rPr sz="2400" dirty="0">
                <a:latin typeface="Arial"/>
                <a:cs typeface="Arial"/>
              </a:rPr>
              <a:t> </a:t>
            </a:r>
            <a:r>
              <a:rPr sz="2400" spc="10" dirty="0">
                <a:latin typeface="Arial"/>
                <a:cs typeface="Arial"/>
              </a:rPr>
              <a:t>listens</a:t>
            </a:r>
            <a:r>
              <a:rPr sz="2400" dirty="0">
                <a:latin typeface="Arial"/>
                <a:cs typeface="Arial"/>
              </a:rPr>
              <a:t> </a:t>
            </a:r>
            <a:r>
              <a:rPr sz="2400" spc="10" dirty="0">
                <a:latin typeface="Arial"/>
                <a:cs typeface="Arial"/>
              </a:rPr>
              <a:t>for</a:t>
            </a:r>
            <a:r>
              <a:rPr sz="2400" dirty="0">
                <a:latin typeface="Arial"/>
                <a:cs typeface="Arial"/>
              </a:rPr>
              <a:t> </a:t>
            </a:r>
            <a:r>
              <a:rPr sz="2400" spc="10" dirty="0">
                <a:latin typeface="Arial"/>
                <a:cs typeface="Arial"/>
              </a:rPr>
              <a:t>all</a:t>
            </a:r>
            <a:r>
              <a:rPr sz="2400" spc="5" dirty="0">
                <a:latin typeface="Arial"/>
                <a:cs typeface="Arial"/>
              </a:rPr>
              <a:t> </a:t>
            </a:r>
            <a:r>
              <a:rPr sz="2400" spc="15" dirty="0">
                <a:latin typeface="Arial"/>
                <a:cs typeface="Arial"/>
              </a:rPr>
              <a:t>messages</a:t>
            </a:r>
            <a:r>
              <a:rPr sz="2400" dirty="0">
                <a:latin typeface="Arial"/>
                <a:cs typeface="Arial"/>
              </a:rPr>
              <a:t> </a:t>
            </a:r>
            <a:r>
              <a:rPr sz="2400" spc="10" dirty="0">
                <a:latin typeface="Arial"/>
                <a:cs typeface="Arial"/>
              </a:rPr>
              <a:t>to</a:t>
            </a:r>
            <a:r>
              <a:rPr sz="2400" dirty="0">
                <a:latin typeface="Arial"/>
                <a:cs typeface="Arial"/>
              </a:rPr>
              <a:t> </a:t>
            </a:r>
            <a:r>
              <a:rPr sz="2400" spc="15" dirty="0">
                <a:latin typeface="Arial"/>
                <a:cs typeface="Arial"/>
              </a:rPr>
              <a:t>a</a:t>
            </a:r>
            <a:r>
              <a:rPr sz="2400" dirty="0">
                <a:latin typeface="Arial"/>
                <a:cs typeface="Arial"/>
              </a:rPr>
              <a:t> </a:t>
            </a:r>
            <a:r>
              <a:rPr sz="2400" spc="15" dirty="0">
                <a:latin typeface="Arial"/>
                <a:cs typeface="Arial"/>
              </a:rPr>
              <a:t>CABA.</a:t>
            </a:r>
            <a:endParaRPr sz="24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2800" dirty="0">
              <a:latin typeface="Arial"/>
              <a:cs typeface="Arial"/>
            </a:endParaRPr>
          </a:p>
          <a:p>
            <a:pPr marL="12700" marR="5080">
              <a:lnSpc>
                <a:spcPct val="102000"/>
              </a:lnSpc>
              <a:spcBef>
                <a:spcPts val="5"/>
              </a:spcBef>
              <a:buChar char="•"/>
              <a:tabLst>
                <a:tab pos="194945" algn="l"/>
              </a:tabLst>
            </a:pPr>
            <a:r>
              <a:rPr sz="2400" spc="10" dirty="0">
                <a:latin typeface="Arial"/>
                <a:cs typeface="Arial"/>
              </a:rPr>
              <a:t>Registrar </a:t>
            </a:r>
            <a:r>
              <a:rPr sz="2400" spc="15" dirty="0">
                <a:latin typeface="Arial"/>
                <a:cs typeface="Arial"/>
              </a:rPr>
              <a:t>can respond </a:t>
            </a:r>
            <a:r>
              <a:rPr sz="2400" spc="10" dirty="0">
                <a:latin typeface="Arial"/>
                <a:cs typeface="Arial"/>
              </a:rPr>
              <a:t>to </a:t>
            </a:r>
            <a:r>
              <a:rPr sz="2400" spc="15" dirty="0">
                <a:latin typeface="Arial"/>
                <a:cs typeface="Arial"/>
              </a:rPr>
              <a:t>a DISCOVER </a:t>
            </a:r>
            <a:r>
              <a:rPr sz="2400" spc="10" dirty="0">
                <a:latin typeface="Arial"/>
                <a:cs typeface="Arial"/>
              </a:rPr>
              <a:t>with </a:t>
            </a:r>
            <a:r>
              <a:rPr sz="2400" spc="15" dirty="0">
                <a:latin typeface="Arial"/>
                <a:cs typeface="Arial"/>
              </a:rPr>
              <a:t>an </a:t>
            </a:r>
            <a:r>
              <a:rPr sz="2400" dirty="0">
                <a:latin typeface="Arial"/>
                <a:cs typeface="Arial"/>
              </a:rPr>
              <a:t>offer </a:t>
            </a:r>
            <a:r>
              <a:rPr sz="2400" spc="10" dirty="0">
                <a:latin typeface="Arial"/>
                <a:cs typeface="Arial"/>
              </a:rPr>
              <a:t>of </a:t>
            </a:r>
            <a:r>
              <a:rPr sz="2400" spc="15" dirty="0">
                <a:latin typeface="Arial"/>
                <a:cs typeface="Arial"/>
              </a:rPr>
              <a:t>a RABI </a:t>
            </a:r>
            <a:r>
              <a:rPr sz="2400" spc="10" dirty="0">
                <a:latin typeface="Arial"/>
                <a:cs typeface="Arial"/>
              </a:rPr>
              <a:t>in </a:t>
            </a:r>
            <a:r>
              <a:rPr sz="2400" spc="5" dirty="0">
                <a:latin typeface="Arial"/>
                <a:cs typeface="Arial"/>
              </a:rPr>
              <a:t>its </a:t>
            </a:r>
            <a:r>
              <a:rPr sz="2400" spc="-61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inventory.</a:t>
            </a:r>
            <a:endParaRPr sz="2400" dirty="0">
              <a:latin typeface="Arial"/>
              <a:cs typeface="Arial"/>
            </a:endParaRPr>
          </a:p>
          <a:p>
            <a:pPr marL="586740" lvl="1" indent="-237490">
              <a:lnSpc>
                <a:spcPct val="100000"/>
              </a:lnSpc>
              <a:spcBef>
                <a:spcPts val="55"/>
              </a:spcBef>
              <a:buChar char="–"/>
              <a:tabLst>
                <a:tab pos="587375" algn="l"/>
              </a:tabLst>
            </a:pPr>
            <a:r>
              <a:rPr sz="2400" spc="15" dirty="0">
                <a:latin typeface="Arial"/>
                <a:cs typeface="Arial"/>
              </a:rPr>
              <a:t>The</a:t>
            </a:r>
            <a:r>
              <a:rPr sz="2400" spc="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offer</a:t>
            </a:r>
            <a:r>
              <a:rPr sz="2400" spc="5" dirty="0">
                <a:latin typeface="Arial"/>
                <a:cs typeface="Arial"/>
              </a:rPr>
              <a:t> </a:t>
            </a:r>
            <a:r>
              <a:rPr sz="2400" spc="15" dirty="0">
                <a:latin typeface="Arial"/>
                <a:cs typeface="Arial"/>
              </a:rPr>
              <a:t>can</a:t>
            </a:r>
            <a:r>
              <a:rPr sz="2400" spc="5" dirty="0">
                <a:latin typeface="Arial"/>
                <a:cs typeface="Arial"/>
              </a:rPr>
              <a:t> </a:t>
            </a:r>
            <a:r>
              <a:rPr sz="2400" spc="10" dirty="0">
                <a:latin typeface="Arial"/>
                <a:cs typeface="Arial"/>
              </a:rPr>
              <a:t>also</a:t>
            </a:r>
            <a:r>
              <a:rPr sz="2400" spc="5" dirty="0">
                <a:latin typeface="Arial"/>
                <a:cs typeface="Arial"/>
              </a:rPr>
              <a:t> </a:t>
            </a:r>
            <a:r>
              <a:rPr sz="2400" spc="10" dirty="0">
                <a:latin typeface="Arial"/>
                <a:cs typeface="Arial"/>
              </a:rPr>
              <a:t>defend</a:t>
            </a:r>
            <a:r>
              <a:rPr sz="2400" spc="5" dirty="0">
                <a:latin typeface="Arial"/>
                <a:cs typeface="Arial"/>
              </a:rPr>
              <a:t> </a:t>
            </a:r>
            <a:r>
              <a:rPr sz="2400" spc="10" dirty="0">
                <a:latin typeface="Arial"/>
                <a:cs typeface="Arial"/>
              </a:rPr>
              <a:t>the DISCOVER’s</a:t>
            </a:r>
            <a:r>
              <a:rPr sz="2400" spc="5" dirty="0">
                <a:latin typeface="Arial"/>
                <a:cs typeface="Arial"/>
              </a:rPr>
              <a:t> </a:t>
            </a:r>
            <a:r>
              <a:rPr sz="2400" spc="15" dirty="0">
                <a:latin typeface="Arial"/>
                <a:cs typeface="Arial"/>
              </a:rPr>
              <a:t>CABA.</a:t>
            </a:r>
            <a:endParaRPr sz="2400" dirty="0">
              <a:latin typeface="Arial"/>
              <a:cs typeface="Arial"/>
            </a:endParaRPr>
          </a:p>
          <a:p>
            <a:pPr marL="591820" lvl="1" indent="-242570">
              <a:lnSpc>
                <a:spcPct val="100000"/>
              </a:lnSpc>
              <a:spcBef>
                <a:spcPts val="55"/>
              </a:spcBef>
              <a:buChar char="–"/>
              <a:tabLst>
                <a:tab pos="592455" algn="l"/>
              </a:tabLst>
            </a:pPr>
            <a:r>
              <a:rPr sz="2400" spc="10" dirty="0">
                <a:latin typeface="Arial"/>
                <a:cs typeface="Arial"/>
              </a:rPr>
              <a:t>Registrar confirms registration of request</a:t>
            </a:r>
            <a:r>
              <a:rPr sz="2400" spc="15" dirty="0">
                <a:latin typeface="Arial"/>
                <a:cs typeface="Arial"/>
              </a:rPr>
              <a:t> </a:t>
            </a:r>
            <a:r>
              <a:rPr sz="2400" spc="10" dirty="0">
                <a:latin typeface="Arial"/>
                <a:cs typeface="Arial"/>
              </a:rPr>
              <a:t>for </a:t>
            </a:r>
            <a:r>
              <a:rPr sz="2400" spc="5" dirty="0">
                <a:latin typeface="Arial"/>
                <a:cs typeface="Arial"/>
              </a:rPr>
              <a:t>offered</a:t>
            </a:r>
            <a:r>
              <a:rPr sz="2400" spc="10" dirty="0">
                <a:latin typeface="Arial"/>
                <a:cs typeface="Arial"/>
              </a:rPr>
              <a:t> RABI.</a:t>
            </a:r>
            <a:endParaRPr lang="en-US" sz="2400" spc="10" dirty="0">
              <a:latin typeface="Arial"/>
              <a:cs typeface="Arial"/>
            </a:endParaRPr>
          </a:p>
          <a:p>
            <a:pPr marL="591820" lvl="1" indent="-242570">
              <a:lnSpc>
                <a:spcPct val="100000"/>
              </a:lnSpc>
              <a:spcBef>
                <a:spcPts val="55"/>
              </a:spcBef>
              <a:buChar char="–"/>
              <a:tabLst>
                <a:tab pos="592455" algn="l"/>
              </a:tabLst>
            </a:pPr>
            <a:endParaRPr lang="en-US" sz="2400" spc="10" dirty="0">
              <a:latin typeface="Arial"/>
              <a:cs typeface="Arial"/>
            </a:endParaRPr>
          </a:p>
          <a:p>
            <a:pPr marL="194310" indent="-182245">
              <a:lnSpc>
                <a:spcPct val="100000"/>
              </a:lnSpc>
              <a:spcBef>
                <a:spcPts val="130"/>
              </a:spcBef>
              <a:buChar char="•"/>
              <a:tabLst>
                <a:tab pos="194945" algn="l"/>
              </a:tabLst>
            </a:pPr>
            <a:r>
              <a:rPr lang="en-US" sz="2400" spc="10" dirty="0">
                <a:latin typeface="Arial"/>
                <a:cs typeface="Arial"/>
              </a:rPr>
              <a:t>Pre-claim Inquiry lets Claimant </a:t>
            </a:r>
            <a:r>
              <a:rPr lang="en-US" sz="2400" spc="15" dirty="0">
                <a:latin typeface="Arial"/>
                <a:cs typeface="Arial"/>
              </a:rPr>
              <a:t>reach </a:t>
            </a:r>
            <a:r>
              <a:rPr lang="en-US" sz="2400" spc="10" dirty="0">
                <a:latin typeface="Arial"/>
                <a:cs typeface="Arial"/>
              </a:rPr>
              <a:t>Registrar or</a:t>
            </a:r>
            <a:r>
              <a:rPr lang="en-US" sz="2400" spc="-114" dirty="0">
                <a:latin typeface="Arial"/>
                <a:cs typeface="Arial"/>
              </a:rPr>
              <a:t> </a:t>
            </a:r>
            <a:r>
              <a:rPr lang="en-US" sz="2400" spc="-5" dirty="0">
                <a:latin typeface="Arial"/>
                <a:cs typeface="Arial"/>
              </a:rPr>
              <a:t>Advisor.</a:t>
            </a:r>
            <a:endParaRPr lang="en-US" sz="2400" dirty="0">
              <a:latin typeface="Arial"/>
              <a:cs typeface="Arial"/>
            </a:endParaRPr>
          </a:p>
          <a:p>
            <a:pPr marL="349885">
              <a:lnSpc>
                <a:spcPct val="100000"/>
              </a:lnSpc>
              <a:spcBef>
                <a:spcPts val="55"/>
              </a:spcBef>
            </a:pPr>
            <a:r>
              <a:rPr lang="en-US" sz="2400" spc="15" dirty="0">
                <a:latin typeface="Arial"/>
                <a:cs typeface="Arial"/>
              </a:rPr>
              <a:t>–</a:t>
            </a:r>
            <a:r>
              <a:rPr lang="en-US" sz="2400" spc="10" dirty="0">
                <a:latin typeface="Arial"/>
                <a:cs typeface="Arial"/>
              </a:rPr>
              <a:t> Client </a:t>
            </a:r>
            <a:r>
              <a:rPr lang="en-US" sz="2400" spc="15" dirty="0">
                <a:latin typeface="Arial"/>
                <a:cs typeface="Arial"/>
              </a:rPr>
              <a:t>can</a:t>
            </a:r>
            <a:r>
              <a:rPr lang="en-US" sz="2400" spc="10" dirty="0">
                <a:latin typeface="Arial"/>
                <a:cs typeface="Arial"/>
              </a:rPr>
              <a:t> learn of Registrars </a:t>
            </a:r>
            <a:r>
              <a:rPr lang="en-US" sz="2400" spc="15" dirty="0">
                <a:latin typeface="Arial"/>
                <a:cs typeface="Arial"/>
              </a:rPr>
              <a:t>and </a:t>
            </a:r>
            <a:r>
              <a:rPr lang="en-US" sz="2400" spc="10" dirty="0">
                <a:latin typeface="Arial"/>
                <a:cs typeface="Arial"/>
              </a:rPr>
              <a:t>received </a:t>
            </a:r>
            <a:r>
              <a:rPr lang="en-US" sz="2400" spc="15" dirty="0">
                <a:latin typeface="Arial"/>
                <a:cs typeface="Arial"/>
              </a:rPr>
              <a:t>Claim</a:t>
            </a:r>
            <a:r>
              <a:rPr lang="en-US" sz="2400" spc="10" dirty="0">
                <a:latin typeface="Arial"/>
                <a:cs typeface="Arial"/>
              </a:rPr>
              <a:t> proposals.</a:t>
            </a:r>
            <a:endParaRPr lang="en-US" sz="2400" dirty="0">
              <a:latin typeface="Arial"/>
              <a:cs typeface="Arial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3858259" y="222567"/>
            <a:ext cx="1583690" cy="48895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pc="-15" dirty="0"/>
              <a:t>Registrar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0F1F7D1B-F00E-014A-9239-376744BEE4DA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10</a:t>
            </a:fld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04800" y="76200"/>
            <a:ext cx="9144000" cy="480901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90"/>
              </a:spcBef>
            </a:pPr>
            <a:r>
              <a:rPr lang="en-US" spc="-15" dirty="0"/>
              <a:t>BARC </a:t>
            </a:r>
            <a:r>
              <a:rPr spc="-15" dirty="0"/>
              <a:t>Registrar</a:t>
            </a:r>
            <a:r>
              <a:rPr lang="en-US" spc="-15" dirty="0"/>
              <a:t> </a:t>
            </a:r>
            <a:r>
              <a:rPr lang="en-US" spc="-20" dirty="0"/>
              <a:t>Process (not intended for WLAN)</a:t>
            </a:r>
            <a:endParaRPr spc="-15" dirty="0"/>
          </a:p>
        </p:txBody>
      </p:sp>
      <p:sp>
        <p:nvSpPr>
          <p:cNvPr id="103" name="Slide Number Placeholder 102">
            <a:extLst>
              <a:ext uri="{FF2B5EF4-FFF2-40B4-BE49-F238E27FC236}">
                <a16:creationId xmlns:a16="http://schemas.microsoft.com/office/drawing/2014/main" id="{2EA25B73-6210-1E44-897B-4D2A58E17E70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11</a:t>
            </a:fld>
            <a:endParaRPr lang="en-US"/>
          </a:p>
        </p:txBody>
      </p:sp>
      <p:pic>
        <p:nvPicPr>
          <p:cNvPr id="104" name="Picture 103">
            <a:extLst>
              <a:ext uri="{FF2B5EF4-FFF2-40B4-BE49-F238E27FC236}">
                <a16:creationId xmlns:a16="http://schemas.microsoft.com/office/drawing/2014/main" id="{96F5B1B1-0CC4-B941-9F1D-85A626B7684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" y="711517"/>
            <a:ext cx="9523730" cy="6595213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object 93"/>
          <p:cNvSpPr txBox="1">
            <a:spLocks noGrp="1"/>
          </p:cNvSpPr>
          <p:nvPr>
            <p:ph type="title"/>
          </p:nvPr>
        </p:nvSpPr>
        <p:spPr>
          <a:xfrm>
            <a:off x="198120" y="222567"/>
            <a:ext cx="9631680" cy="480901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90"/>
              </a:spcBef>
            </a:pPr>
            <a:r>
              <a:rPr lang="en-US" spc="5" dirty="0"/>
              <a:t>potential use: </a:t>
            </a:r>
            <a:r>
              <a:rPr spc="5" dirty="0"/>
              <a:t>Semantic</a:t>
            </a:r>
            <a:r>
              <a:rPr spc="-5" dirty="0"/>
              <a:t> </a:t>
            </a:r>
            <a:r>
              <a:rPr dirty="0"/>
              <a:t>Address</a:t>
            </a:r>
            <a:r>
              <a:rPr spc="-5" dirty="0"/>
              <a:t> </a:t>
            </a:r>
            <a:r>
              <a:rPr spc="50" dirty="0"/>
              <a:t>Block</a:t>
            </a:r>
            <a:r>
              <a:rPr spc="-5" dirty="0"/>
              <a:t> </a:t>
            </a:r>
            <a:r>
              <a:rPr dirty="0"/>
              <a:t>Assignments</a:t>
            </a:r>
          </a:p>
        </p:txBody>
      </p:sp>
      <p:sp>
        <p:nvSpPr>
          <p:cNvPr id="96" name="Slide Number Placeholder 95">
            <a:extLst>
              <a:ext uri="{FF2B5EF4-FFF2-40B4-BE49-F238E27FC236}">
                <a16:creationId xmlns:a16="http://schemas.microsoft.com/office/drawing/2014/main" id="{A23527F5-28DA-F849-93C9-55B7CD742242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12</a:t>
            </a:fld>
            <a:endParaRPr lang="en-US"/>
          </a:p>
        </p:txBody>
      </p:sp>
      <p:pic>
        <p:nvPicPr>
          <p:cNvPr id="97" name="Picture 96">
            <a:extLst>
              <a:ext uri="{FF2B5EF4-FFF2-40B4-BE49-F238E27FC236}">
                <a16:creationId xmlns:a16="http://schemas.microsoft.com/office/drawing/2014/main" id="{550876FE-C1DE-434C-BE7E-A9551662DC9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2920" y="1112711"/>
            <a:ext cx="8534400" cy="6309931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object 93"/>
          <p:cNvSpPr txBox="1">
            <a:spLocks noGrp="1"/>
          </p:cNvSpPr>
          <p:nvPr>
            <p:ph type="title"/>
          </p:nvPr>
        </p:nvSpPr>
        <p:spPr>
          <a:xfrm>
            <a:off x="685800" y="222567"/>
            <a:ext cx="8229600" cy="480901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90"/>
              </a:spcBef>
            </a:pPr>
            <a:r>
              <a:rPr lang="en-US" spc="5" dirty="0"/>
              <a:t>Pre-association Address Block Assignment</a:t>
            </a:r>
            <a:endParaRPr dirty="0"/>
          </a:p>
        </p:txBody>
      </p:sp>
      <p:sp>
        <p:nvSpPr>
          <p:cNvPr id="96" name="Slide Number Placeholder 95">
            <a:extLst>
              <a:ext uri="{FF2B5EF4-FFF2-40B4-BE49-F238E27FC236}">
                <a16:creationId xmlns:a16="http://schemas.microsoft.com/office/drawing/2014/main" id="{A23527F5-28DA-F849-93C9-55B7CD742242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13</a:t>
            </a:fld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132F115B-035D-3747-A3B7-0041EF2DB64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968383"/>
            <a:ext cx="8942630" cy="6581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404871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3A84FAC4-E8B1-1D42-A386-1027DF9779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331152"/>
            <a:ext cx="8534399" cy="469359"/>
          </a:xfrm>
        </p:spPr>
        <p:txBody>
          <a:bodyPr/>
          <a:lstStyle/>
          <a:p>
            <a:pPr algn="ctr"/>
            <a:r>
              <a:rPr lang="en-US" dirty="0"/>
              <a:t>BARC </a:t>
            </a:r>
            <a:r>
              <a:rPr lang="en-ES"/>
              <a:t>over </a:t>
            </a:r>
            <a:r>
              <a:rPr lang="en-US" dirty="0"/>
              <a:t>WLAN</a:t>
            </a:r>
            <a:endParaRPr lang="en-E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8CA2757A-4425-9247-B932-BA911DB568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28600" y="1143000"/>
            <a:ext cx="9326880" cy="6278642"/>
          </a:xfrm>
        </p:spPr>
        <p:txBody>
          <a:bodyPr/>
          <a:lstStyle/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400" dirty="0"/>
              <a:t>BARC Claimant exchanges messages on the LAN for address block assignment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400" dirty="0"/>
              <a:t>a</a:t>
            </a:r>
            <a:r>
              <a:rPr lang="en-ES" sz="2400"/>
              <a:t>ssociation</a:t>
            </a:r>
            <a:r>
              <a:rPr lang="en-US" sz="2400" dirty="0"/>
              <a:t> is bound to one address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400" dirty="0"/>
              <a:t>inefficient to associate, run BARC, and rebuild association</a:t>
            </a:r>
            <a:endParaRPr lang="en-ES" sz="2400" dirty="0"/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400" dirty="0"/>
              <a:t>address block could be assigned with </a:t>
            </a:r>
            <a:r>
              <a:rPr lang="en-ES" sz="2400"/>
              <a:t>802.11</a:t>
            </a:r>
            <a:r>
              <a:rPr lang="en-US" sz="2400" dirty="0"/>
              <a:t> p</a:t>
            </a:r>
            <a:r>
              <a:rPr lang="en-ES" sz="2400"/>
              <a:t>re-association</a:t>
            </a:r>
            <a:r>
              <a:rPr lang="en-US" sz="2400" dirty="0"/>
              <a:t> communication</a:t>
            </a:r>
            <a:endParaRPr lang="en-ES" sz="2400" dirty="0"/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ES" sz="2400" dirty="0"/>
              <a:t>Current lines of thought are:</a:t>
            </a:r>
          </a:p>
          <a:p>
            <a:pPr marL="742950" lvl="1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ES" sz="2400"/>
              <a:t>Modify </a:t>
            </a:r>
            <a:r>
              <a:rPr lang="en-ES" sz="2400" i="1"/>
              <a:t>Local </a:t>
            </a:r>
            <a:r>
              <a:rPr lang="en-ES" sz="2400" i="1" dirty="0"/>
              <a:t>MAC Address Policy ANQP-element </a:t>
            </a:r>
            <a:r>
              <a:rPr lang="en-ES" sz="2400" dirty="0"/>
              <a:t>to </a:t>
            </a:r>
            <a:r>
              <a:rPr lang="en-ES" sz="2400"/>
              <a:t>include </a:t>
            </a:r>
            <a:r>
              <a:rPr lang="en-US" sz="2400" dirty="0"/>
              <a:t>an</a:t>
            </a:r>
            <a:r>
              <a:rPr lang="en-ES" sz="2400"/>
              <a:t> </a:t>
            </a:r>
            <a:r>
              <a:rPr lang="en-US" sz="2400" dirty="0"/>
              <a:t>address block assignment</a:t>
            </a:r>
            <a:endParaRPr lang="en-ES" sz="2400" dirty="0"/>
          </a:p>
          <a:p>
            <a:pPr marL="742950" lvl="1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ES" sz="2400" dirty="0"/>
              <a:t>Develop within IEEE 802.1CQ a new protocol payload to be included in the Service Information Request/</a:t>
            </a:r>
            <a:r>
              <a:rPr lang="en-ES" sz="2400"/>
              <a:t>Response ANQP-elements</a:t>
            </a:r>
            <a:endParaRPr lang="en-US" sz="2400" dirty="0"/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300" dirty="0"/>
              <a:t>Assigned multicast addresses could be used for stream Das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300" dirty="0"/>
              <a:t>How to use multiple unicast addresses assigned to STA?</a:t>
            </a:r>
          </a:p>
          <a:p>
            <a:pPr marL="742950" lvl="1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400" dirty="0"/>
              <a:t>Multiple associations?</a:t>
            </a:r>
          </a:p>
          <a:p>
            <a:pPr marL="742950" lvl="1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400" dirty="0"/>
              <a:t>Single association enabled to carry all assigned addresses?</a:t>
            </a:r>
            <a:endParaRPr lang="en-ES" sz="2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823D5FE-6642-2E43-BFA8-D51BAD1D517F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en-ES" smtClean="0"/>
              <a:t>14</a:t>
            </a:fld>
            <a:endParaRPr lang="en-ES"/>
          </a:p>
        </p:txBody>
      </p:sp>
    </p:spTree>
    <p:extLst>
      <p:ext uri="{BB962C8B-B14F-4D97-AF65-F5344CB8AC3E}">
        <p14:creationId xmlns:p14="http://schemas.microsoft.com/office/powerpoint/2010/main" val="86432393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971800" y="228600"/>
            <a:ext cx="4487585" cy="480901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90"/>
              </a:spcBef>
            </a:pPr>
            <a:r>
              <a:rPr lang="en-US" spc="25" dirty="0"/>
              <a:t>BARC </a:t>
            </a:r>
            <a:r>
              <a:rPr spc="25" dirty="0"/>
              <a:t>Applications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04800" y="709501"/>
            <a:ext cx="9601200" cy="70301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General address assignment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400" dirty="0"/>
              <a:t>eliminates need for global addresses</a:t>
            </a:r>
          </a:p>
          <a:p>
            <a:pPr marL="1257300" lvl="2" indent="-342900">
              <a:buFont typeface="Wingdings" pitchFamily="2" charset="2"/>
              <a:buChar char="§"/>
            </a:pPr>
            <a:r>
              <a:rPr lang="en-US" sz="2400" dirty="0"/>
              <a:t>reducing consumption</a:t>
            </a:r>
          </a:p>
          <a:p>
            <a:pPr marL="1257300" lvl="2" indent="-342900">
              <a:buFont typeface="Wingdings" pitchFamily="2" charset="2"/>
              <a:buChar char="§"/>
            </a:pPr>
            <a:r>
              <a:rPr lang="en-US" sz="2400" dirty="0"/>
              <a:t>may simplify manufacturing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400" dirty="0"/>
              <a:t>maintains uniqueness within the LAN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400" dirty="0"/>
              <a:t>backward-compatible with IEEE 802 addressing and bridging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400" dirty="0"/>
              <a:t>could be useful to address privacy concerns in global addressing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400" dirty="0"/>
              <a:t>provides contiguous unicast and multicast blocks (identical but 1 bit)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Apply address blocks to structure semantic addresses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400" dirty="0"/>
              <a:t>addressing to reflect topology and hierarchy</a:t>
            </a:r>
          </a:p>
          <a:p>
            <a:pPr marL="1257300" lvl="2" indent="-342900">
              <a:buFont typeface="Courier New" panose="02070309020205020404" pitchFamily="49" charset="0"/>
              <a:buChar char="o"/>
            </a:pPr>
            <a:r>
              <a:rPr lang="en-US" sz="2400" dirty="0"/>
              <a:t>simplified forwarding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400" dirty="0"/>
              <a:t>add flow identification to address</a:t>
            </a:r>
          </a:p>
          <a:p>
            <a:pPr marL="1257300" lvl="2" indent="-342900">
              <a:buFont typeface="Courier New" panose="02070309020205020404" pitchFamily="49" charset="0"/>
              <a:buChar char="o"/>
            </a:pPr>
            <a:r>
              <a:rPr lang="en-US" sz="2400" dirty="0"/>
              <a:t>useful in forwarding and for other purposes</a:t>
            </a:r>
          </a:p>
          <a:p>
            <a:pPr marL="1257300" lvl="2" indent="-342900">
              <a:buFont typeface="Courier New" panose="02070309020205020404" pitchFamily="49" charset="0"/>
              <a:buChar char="o"/>
            </a:pPr>
            <a:r>
              <a:rPr lang="en-US" sz="2400" dirty="0"/>
              <a:t>e.g., to multiplex within a single end station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400" dirty="0"/>
              <a:t>alternative to completely random assignment; e.g., in WLAN</a:t>
            </a:r>
          </a:p>
          <a:p>
            <a:pPr marL="1257300" lvl="2" indent="-342900">
              <a:buFont typeface="Courier New" panose="02070309020205020404" pitchFamily="49" charset="0"/>
              <a:buChar char="o"/>
            </a:pPr>
            <a:r>
              <a:rPr lang="en-US" sz="2400" dirty="0"/>
              <a:t>dynamic assignment provides MAC address privacy</a:t>
            </a:r>
          </a:p>
          <a:p>
            <a:pPr marL="1257300" lvl="2" indent="-342900">
              <a:buFont typeface="Courier New" panose="02070309020205020404" pitchFamily="49" charset="0"/>
              <a:buChar char="o"/>
            </a:pPr>
            <a:r>
              <a:rPr lang="en-US" sz="2400" dirty="0"/>
              <a:t>protocol protects against duplication</a:t>
            </a:r>
          </a:p>
          <a:p>
            <a:pPr marL="1257300" lvl="2" indent="-342900">
              <a:buFont typeface="Courier New" panose="02070309020205020404" pitchFamily="49" charset="0"/>
              <a:buChar char="o"/>
            </a:pPr>
            <a:r>
              <a:rPr lang="en-US" sz="2400" dirty="0"/>
              <a:t>address blocks can code frames for location, flow, stream, etc.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400" dirty="0"/>
              <a:t>bridging of 64-bit addressing in a 48-bit bridged LAN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4ABC3378-907D-4F46-B8A3-8DE841E9A28C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15</a:t>
            </a:fld>
            <a:endParaRPr lang="en-US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024371" y="331152"/>
            <a:ext cx="1970405" cy="48895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pc="-45" dirty="0"/>
              <a:t>Refe</a:t>
            </a:r>
            <a:r>
              <a:rPr spc="-85" dirty="0"/>
              <a:t>r</a:t>
            </a:r>
            <a:r>
              <a:rPr spc="-10" dirty="0"/>
              <a:t>ences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28600" y="1006792"/>
            <a:ext cx="9330689" cy="3971087"/>
          </a:xfrm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12700" marR="1103630">
              <a:lnSpc>
                <a:spcPct val="150000"/>
              </a:lnSpc>
              <a:spcBef>
                <a:spcPts val="1200"/>
              </a:spcBef>
              <a:tabLst>
                <a:tab pos="314325" algn="l"/>
              </a:tabLst>
            </a:pPr>
            <a:r>
              <a:rPr lang="en-US" sz="2400" dirty="0">
                <a:latin typeface="Arial"/>
                <a:cs typeface="Arial"/>
              </a:rPr>
              <a:t>[1] </a:t>
            </a:r>
            <a:r>
              <a:rPr sz="2400" dirty="0">
                <a:latin typeface="Arial"/>
                <a:cs typeface="Arial"/>
              </a:rPr>
              <a:t>IEEE</a:t>
            </a:r>
            <a:r>
              <a:rPr sz="2400" spc="1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Standards</a:t>
            </a:r>
            <a:r>
              <a:rPr sz="2400" spc="1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Project</a:t>
            </a:r>
            <a:r>
              <a:rPr sz="2400" spc="20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P802.1CQ,</a:t>
            </a:r>
            <a:r>
              <a:rPr sz="2400" spc="1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“Multicast</a:t>
            </a:r>
            <a:r>
              <a:rPr sz="2400" spc="15" dirty="0">
                <a:latin typeface="Arial"/>
                <a:cs typeface="Arial"/>
              </a:rPr>
              <a:t> </a:t>
            </a:r>
            <a:r>
              <a:rPr sz="2400" spc="5" dirty="0">
                <a:latin typeface="Arial"/>
                <a:cs typeface="Arial"/>
              </a:rPr>
              <a:t>and</a:t>
            </a:r>
            <a:r>
              <a:rPr sz="2400" spc="20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local</a:t>
            </a:r>
            <a:r>
              <a:rPr sz="2400" spc="15" dirty="0">
                <a:latin typeface="Arial"/>
                <a:cs typeface="Arial"/>
              </a:rPr>
              <a:t> </a:t>
            </a:r>
            <a:r>
              <a:rPr sz="2400" spc="5" dirty="0">
                <a:latin typeface="Arial"/>
                <a:cs typeface="Arial"/>
              </a:rPr>
              <a:t>address</a:t>
            </a:r>
            <a:r>
              <a:rPr sz="2400" spc="1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assignment.” </a:t>
            </a:r>
            <a:r>
              <a:rPr sz="2400" dirty="0">
                <a:latin typeface="Arial"/>
                <a:cs typeface="Arial"/>
                <a:hlinkClick r:id="rId2"/>
              </a:rPr>
              <a:t>https://1.ieee802.org/tsn/802-1cq</a:t>
            </a:r>
            <a:endParaRPr lang="en-US" sz="2400" dirty="0">
              <a:latin typeface="Arial"/>
              <a:cs typeface="Arial"/>
            </a:endParaRPr>
          </a:p>
          <a:p>
            <a:pPr marL="12700" marR="137160">
              <a:lnSpc>
                <a:spcPct val="150000"/>
              </a:lnSpc>
              <a:spcBef>
                <a:spcPts val="1200"/>
              </a:spcBef>
              <a:tabLst>
                <a:tab pos="314325" algn="l"/>
              </a:tabLst>
            </a:pPr>
            <a:r>
              <a:rPr lang="en-US" sz="2400" dirty="0">
                <a:latin typeface="Arial"/>
                <a:cs typeface="Arial"/>
              </a:rPr>
              <a:t>[2] </a:t>
            </a:r>
            <a:r>
              <a:rPr sz="2400" dirty="0">
                <a:latin typeface="Arial"/>
                <a:cs typeface="Arial"/>
              </a:rPr>
              <a:t>IEEE Standards Association, “IEEE Standard for Local </a:t>
            </a:r>
            <a:r>
              <a:rPr sz="2400" spc="5" dirty="0">
                <a:latin typeface="Arial"/>
                <a:cs typeface="Arial"/>
              </a:rPr>
              <a:t>and </a:t>
            </a:r>
            <a:r>
              <a:rPr sz="2400" dirty="0">
                <a:latin typeface="Arial"/>
                <a:cs typeface="Arial"/>
              </a:rPr>
              <a:t>Metropolitan </a:t>
            </a:r>
            <a:r>
              <a:rPr sz="2400" spc="5" dirty="0">
                <a:latin typeface="Arial"/>
                <a:cs typeface="Arial"/>
              </a:rPr>
              <a:t>Area </a:t>
            </a:r>
            <a:r>
              <a:rPr sz="2400" dirty="0">
                <a:latin typeface="Arial"/>
                <a:cs typeface="Arial"/>
              </a:rPr>
              <a:t>Networks: </a:t>
            </a:r>
            <a:r>
              <a:rPr sz="2400" spc="-459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Overview </a:t>
            </a:r>
            <a:r>
              <a:rPr sz="2400" spc="5" dirty="0">
                <a:latin typeface="Arial"/>
                <a:cs typeface="Arial"/>
              </a:rPr>
              <a:t>and</a:t>
            </a:r>
            <a:r>
              <a:rPr sz="2400" spc="-90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Architecture </a:t>
            </a:r>
            <a:r>
              <a:rPr sz="2400" spc="5" dirty="0">
                <a:latin typeface="Arial"/>
                <a:cs typeface="Arial"/>
              </a:rPr>
              <a:t>–</a:t>
            </a:r>
            <a:r>
              <a:rPr sz="2400" spc="-90" dirty="0">
                <a:latin typeface="Arial"/>
                <a:cs typeface="Arial"/>
              </a:rPr>
              <a:t> </a:t>
            </a:r>
            <a:r>
              <a:rPr sz="2400" spc="5" dirty="0">
                <a:latin typeface="Arial"/>
                <a:cs typeface="Arial"/>
              </a:rPr>
              <a:t>Amendment</a:t>
            </a:r>
            <a:r>
              <a:rPr sz="2400" dirty="0">
                <a:latin typeface="Arial"/>
                <a:cs typeface="Arial"/>
              </a:rPr>
              <a:t> 2:</a:t>
            </a:r>
            <a:r>
              <a:rPr sz="2400" spc="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Local</a:t>
            </a:r>
            <a:r>
              <a:rPr sz="2400" spc="5" dirty="0">
                <a:latin typeface="Arial"/>
                <a:cs typeface="Arial"/>
              </a:rPr>
              <a:t> Medium</a:t>
            </a:r>
            <a:r>
              <a:rPr sz="2400" spc="-95" dirty="0">
                <a:latin typeface="Arial"/>
                <a:cs typeface="Arial"/>
              </a:rPr>
              <a:t> </a:t>
            </a:r>
            <a:r>
              <a:rPr sz="2400" spc="5" dirty="0">
                <a:latin typeface="Arial"/>
                <a:cs typeface="Arial"/>
              </a:rPr>
              <a:t>Access </a:t>
            </a:r>
            <a:r>
              <a:rPr sz="2400" dirty="0">
                <a:latin typeface="Arial"/>
                <a:cs typeface="Arial"/>
              </a:rPr>
              <a:t>Control </a:t>
            </a:r>
            <a:r>
              <a:rPr sz="2400" spc="5" dirty="0">
                <a:latin typeface="Arial"/>
                <a:cs typeface="Arial"/>
              </a:rPr>
              <a:t>(MAC)</a:t>
            </a:r>
            <a:r>
              <a:rPr lang="en-US" sz="2400" spc="5" dirty="0">
                <a:latin typeface="Arial"/>
                <a:cs typeface="Arial"/>
              </a:rPr>
              <a:t> </a:t>
            </a:r>
            <a:r>
              <a:rPr sz="2400" spc="5" dirty="0">
                <a:latin typeface="Arial"/>
                <a:cs typeface="Arial"/>
              </a:rPr>
              <a:t>Address</a:t>
            </a:r>
            <a:r>
              <a:rPr sz="2400" spc="1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Usage,”</a:t>
            </a:r>
            <a:r>
              <a:rPr sz="2400" spc="20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IEEE</a:t>
            </a:r>
            <a:r>
              <a:rPr sz="2400" spc="1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Std</a:t>
            </a:r>
            <a:r>
              <a:rPr sz="2400" spc="20" dirty="0">
                <a:latin typeface="Arial"/>
                <a:cs typeface="Arial"/>
              </a:rPr>
              <a:t> </a:t>
            </a:r>
            <a:r>
              <a:rPr sz="2400" spc="5" dirty="0">
                <a:latin typeface="Arial"/>
                <a:cs typeface="Arial"/>
              </a:rPr>
              <a:t>802c-2017</a:t>
            </a:r>
            <a:r>
              <a:rPr lang="en-US" sz="2400" spc="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  <a:hlinkClick r:id="rId3"/>
              </a:rPr>
              <a:t>https://ieeexplore.ieee.org/document/8016709</a:t>
            </a:r>
            <a:endParaRPr lang="en-US" sz="2400" dirty="0">
              <a:latin typeface="Arial"/>
              <a:cs typeface="Arial"/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637DEFF-A47E-E547-B765-1F124CBB2B4D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16</a:t>
            </a:fld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233679" y="331152"/>
            <a:ext cx="3551554" cy="48895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pc="-25" dirty="0"/>
              <a:t>P802.1CQ</a:t>
            </a:r>
            <a:r>
              <a:rPr spc="-20" dirty="0"/>
              <a:t> </a:t>
            </a:r>
            <a:r>
              <a:rPr spc="10" dirty="0"/>
              <a:t>Status</a:t>
            </a:r>
            <a:r>
              <a:rPr spc="-20" dirty="0"/>
              <a:t> </a:t>
            </a:r>
            <a:r>
              <a:rPr spc="-45" dirty="0"/>
              <a:t>[1]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28600" y="994727"/>
            <a:ext cx="9601200" cy="5578450"/>
          </a:xfrm>
          <a:prstGeom prst="rect">
            <a:avLst/>
          </a:prstGeom>
        </p:spPr>
        <p:txBody>
          <a:bodyPr vert="horz" wrap="square" lIns="0" tIns="157480" rIns="0" bIns="0" rtlCol="0">
            <a:spAutoFit/>
          </a:bodyPr>
          <a:lstStyle/>
          <a:p>
            <a:pPr marL="314325" indent="-301625">
              <a:lnSpc>
                <a:spcPct val="100000"/>
              </a:lnSpc>
              <a:spcBef>
                <a:spcPts val="1240"/>
              </a:spcBef>
              <a:buChar char="•"/>
              <a:tabLst>
                <a:tab pos="313690" algn="l"/>
                <a:tab pos="314325" algn="l"/>
              </a:tabLst>
            </a:pPr>
            <a:r>
              <a:rPr sz="2400" spc="-5" dirty="0">
                <a:latin typeface="Arial"/>
                <a:cs typeface="Arial"/>
              </a:rPr>
              <a:t>IEEE</a:t>
            </a:r>
            <a:r>
              <a:rPr sz="2400" dirty="0">
                <a:latin typeface="Arial"/>
                <a:cs typeface="Arial"/>
              </a:rPr>
              <a:t> SA</a:t>
            </a:r>
            <a:r>
              <a:rPr sz="2400" spc="-10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Project</a:t>
            </a:r>
            <a:r>
              <a:rPr sz="2400" spc="-10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Authorization</a:t>
            </a:r>
            <a:r>
              <a:rPr sz="2400" dirty="0">
                <a:latin typeface="Arial"/>
                <a:cs typeface="Arial"/>
              </a:rPr>
              <a:t> </a:t>
            </a:r>
            <a:r>
              <a:rPr sz="2400" spc="-30" dirty="0">
                <a:latin typeface="Arial"/>
                <a:cs typeface="Arial"/>
              </a:rPr>
              <a:t>(PAR)</a:t>
            </a:r>
            <a:r>
              <a:rPr sz="240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P802.1CQ</a:t>
            </a:r>
            <a:endParaRPr sz="2400" dirty="0">
              <a:latin typeface="Arial"/>
              <a:cs typeface="Arial"/>
            </a:endParaRPr>
          </a:p>
          <a:p>
            <a:pPr marL="446405">
              <a:lnSpc>
                <a:spcPct val="100000"/>
              </a:lnSpc>
              <a:spcBef>
                <a:spcPts val="1140"/>
              </a:spcBef>
              <a:tabLst>
                <a:tab pos="748030" algn="l"/>
              </a:tabLst>
            </a:pPr>
            <a:r>
              <a:rPr sz="2400" dirty="0">
                <a:latin typeface="Arial"/>
                <a:cs typeface="Arial"/>
              </a:rPr>
              <a:t>-	</a:t>
            </a:r>
            <a:r>
              <a:rPr sz="2400" spc="-5" dirty="0">
                <a:latin typeface="Arial"/>
                <a:cs typeface="Arial"/>
              </a:rPr>
              <a:t>Initiated:</a:t>
            </a:r>
            <a:r>
              <a:rPr sz="2400" spc="-10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2016-02-05;</a:t>
            </a:r>
            <a:r>
              <a:rPr sz="2400" spc="-1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Extended </a:t>
            </a:r>
            <a:r>
              <a:rPr sz="2400" dirty="0">
                <a:latin typeface="Arial"/>
                <a:cs typeface="Arial"/>
              </a:rPr>
              <a:t>2020-06-03;</a:t>
            </a:r>
            <a:r>
              <a:rPr sz="2400" spc="-10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Expires:</a:t>
            </a:r>
            <a:r>
              <a:rPr sz="2400" spc="-10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2022-12-31</a:t>
            </a:r>
          </a:p>
          <a:p>
            <a:pPr marL="314325" marR="471170" indent="-301625">
              <a:lnSpc>
                <a:spcPct val="150000"/>
              </a:lnSpc>
              <a:buFont typeface="Arial"/>
              <a:buChar char="•"/>
              <a:tabLst>
                <a:tab pos="313690" algn="l"/>
                <a:tab pos="314325" algn="l"/>
              </a:tabLst>
            </a:pPr>
            <a:r>
              <a:rPr sz="2400" i="1" spc="-5" dirty="0">
                <a:latin typeface="Arial"/>
                <a:cs typeface="Arial"/>
              </a:rPr>
              <a:t>Draft Standard for </a:t>
            </a:r>
            <a:r>
              <a:rPr sz="2400" i="1" dirty="0">
                <a:latin typeface="Arial"/>
                <a:cs typeface="Arial"/>
              </a:rPr>
              <a:t>Local and </a:t>
            </a:r>
            <a:r>
              <a:rPr sz="2400" i="1" spc="-5" dirty="0">
                <a:latin typeface="Arial"/>
                <a:cs typeface="Arial"/>
              </a:rPr>
              <a:t>Metropolitan </a:t>
            </a:r>
            <a:r>
              <a:rPr sz="2400" i="1" dirty="0">
                <a:latin typeface="Arial"/>
                <a:cs typeface="Arial"/>
              </a:rPr>
              <a:t>Area </a:t>
            </a:r>
            <a:r>
              <a:rPr sz="2400" i="1" spc="-5" dirty="0">
                <a:latin typeface="Arial"/>
                <a:cs typeface="Arial"/>
              </a:rPr>
              <a:t>Networks: Multicast </a:t>
            </a:r>
            <a:r>
              <a:rPr sz="2400" i="1" dirty="0">
                <a:latin typeface="Arial"/>
                <a:cs typeface="Arial"/>
              </a:rPr>
              <a:t>and Local </a:t>
            </a:r>
            <a:r>
              <a:rPr sz="2400" i="1" spc="-515" dirty="0">
                <a:latin typeface="Arial"/>
                <a:cs typeface="Arial"/>
              </a:rPr>
              <a:t> </a:t>
            </a:r>
            <a:r>
              <a:rPr sz="2400" i="1" dirty="0">
                <a:latin typeface="Arial"/>
                <a:cs typeface="Arial"/>
              </a:rPr>
              <a:t>Address</a:t>
            </a:r>
            <a:r>
              <a:rPr sz="2400" i="1" spc="-110" dirty="0">
                <a:latin typeface="Arial"/>
                <a:cs typeface="Arial"/>
              </a:rPr>
              <a:t> </a:t>
            </a:r>
            <a:r>
              <a:rPr sz="2400" i="1" dirty="0">
                <a:latin typeface="Arial"/>
                <a:cs typeface="Arial"/>
              </a:rPr>
              <a:t>Assignment</a:t>
            </a:r>
            <a:endParaRPr sz="2400" dirty="0">
              <a:latin typeface="Arial"/>
              <a:cs typeface="Arial"/>
            </a:endParaRPr>
          </a:p>
          <a:p>
            <a:pPr marL="314325" indent="-301625">
              <a:lnSpc>
                <a:spcPct val="100000"/>
              </a:lnSpc>
              <a:spcBef>
                <a:spcPts val="1140"/>
              </a:spcBef>
              <a:buChar char="•"/>
              <a:tabLst>
                <a:tab pos="313690" algn="l"/>
                <a:tab pos="314325" algn="l"/>
              </a:tabLst>
            </a:pPr>
            <a:r>
              <a:rPr sz="2400" spc="-5" dirty="0">
                <a:latin typeface="Arial"/>
                <a:cs typeface="Arial"/>
              </a:rPr>
              <a:t>In</a:t>
            </a:r>
            <a:r>
              <a:rPr sz="2400" spc="1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802.1</a:t>
            </a:r>
            <a:r>
              <a:rPr sz="2400" spc="1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Working</a:t>
            </a:r>
            <a:r>
              <a:rPr sz="2400" spc="1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Group,</a:t>
            </a:r>
            <a:r>
              <a:rPr sz="2400" spc="-20" dirty="0">
                <a:latin typeface="Arial"/>
                <a:cs typeface="Arial"/>
              </a:rPr>
              <a:t> </a:t>
            </a:r>
            <a:r>
              <a:rPr sz="2400" spc="-10" dirty="0">
                <a:latin typeface="Arial"/>
                <a:cs typeface="Arial"/>
              </a:rPr>
              <a:t>Time-Sensitive</a:t>
            </a:r>
            <a:r>
              <a:rPr sz="2400" spc="1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Networking</a:t>
            </a:r>
            <a:r>
              <a:rPr sz="2400" spc="1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(TSN)</a:t>
            </a:r>
            <a:r>
              <a:rPr sz="2400" spc="-25" dirty="0">
                <a:latin typeface="Arial"/>
                <a:cs typeface="Arial"/>
              </a:rPr>
              <a:t> </a:t>
            </a:r>
            <a:r>
              <a:rPr sz="2400" spc="-55" dirty="0">
                <a:latin typeface="Arial"/>
                <a:cs typeface="Arial"/>
              </a:rPr>
              <a:t>Task</a:t>
            </a:r>
            <a:r>
              <a:rPr sz="2400" spc="1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Group</a:t>
            </a:r>
            <a:endParaRPr sz="2400" dirty="0">
              <a:latin typeface="Arial"/>
              <a:cs typeface="Arial"/>
            </a:endParaRPr>
          </a:p>
          <a:p>
            <a:pPr marL="748665" lvl="1" indent="-302260">
              <a:lnSpc>
                <a:spcPct val="100000"/>
              </a:lnSpc>
              <a:spcBef>
                <a:spcPts val="1140"/>
              </a:spcBef>
              <a:buChar char="-"/>
              <a:tabLst>
                <a:tab pos="748030" algn="l"/>
                <a:tab pos="748665" algn="l"/>
              </a:tabLst>
            </a:pPr>
            <a:r>
              <a:rPr sz="2400" spc="-5" dirty="0">
                <a:latin typeface="Arial"/>
                <a:cs typeface="Arial"/>
                <a:hlinkClick r:id="rId2"/>
              </a:rPr>
              <a:t>https://1.ieee802.org/tsn/802-1cq/</a:t>
            </a:r>
            <a:endParaRPr sz="2400" dirty="0">
              <a:latin typeface="Arial"/>
              <a:cs typeface="Arial"/>
            </a:endParaRPr>
          </a:p>
          <a:p>
            <a:pPr marL="314325" indent="-301625">
              <a:lnSpc>
                <a:spcPct val="100000"/>
              </a:lnSpc>
              <a:spcBef>
                <a:spcPts val="1140"/>
              </a:spcBef>
              <a:buChar char="•"/>
              <a:tabLst>
                <a:tab pos="313690" algn="l"/>
                <a:tab pos="314325" algn="l"/>
              </a:tabLst>
            </a:pPr>
            <a:r>
              <a:rPr sz="2400" dirty="0">
                <a:latin typeface="Arial"/>
                <a:cs typeface="Arial"/>
              </a:rPr>
              <a:t>Current</a:t>
            </a:r>
            <a:r>
              <a:rPr sz="2400" spc="-2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draft:</a:t>
            </a:r>
            <a:r>
              <a:rPr sz="2400" spc="-1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P802.1CQ/D0.7</a:t>
            </a:r>
            <a:endParaRPr sz="2400" dirty="0">
              <a:latin typeface="Arial"/>
              <a:cs typeface="Arial"/>
            </a:endParaRPr>
          </a:p>
          <a:p>
            <a:pPr marL="748665" lvl="1" indent="-302260">
              <a:lnSpc>
                <a:spcPct val="100000"/>
              </a:lnSpc>
              <a:spcBef>
                <a:spcPts val="1140"/>
              </a:spcBef>
              <a:buChar char="-"/>
              <a:tabLst>
                <a:tab pos="748030" algn="l"/>
                <a:tab pos="748665" algn="l"/>
              </a:tabLst>
            </a:pPr>
            <a:r>
              <a:rPr sz="2400" dirty="0">
                <a:latin typeface="Arial"/>
                <a:cs typeface="Arial"/>
              </a:rPr>
              <a:t>reviewed</a:t>
            </a:r>
            <a:r>
              <a:rPr sz="2400" spc="-1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in</a:t>
            </a:r>
            <a:r>
              <a:rPr sz="2400" spc="-50" dirty="0">
                <a:latin typeface="Arial"/>
                <a:cs typeface="Arial"/>
              </a:rPr>
              <a:t> </a:t>
            </a:r>
            <a:r>
              <a:rPr sz="2400" spc="-55" dirty="0">
                <a:latin typeface="Arial"/>
                <a:cs typeface="Arial"/>
              </a:rPr>
              <a:t>Task</a:t>
            </a:r>
            <a:r>
              <a:rPr sz="2400" spc="-2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Group</a:t>
            </a:r>
            <a:r>
              <a:rPr sz="2400" spc="-1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Ballot</a:t>
            </a:r>
          </a:p>
          <a:p>
            <a:pPr marL="748665" lvl="1" indent="-302260">
              <a:lnSpc>
                <a:spcPct val="100000"/>
              </a:lnSpc>
              <a:spcBef>
                <a:spcPts val="1140"/>
              </a:spcBef>
              <a:buChar char="-"/>
              <a:tabLst>
                <a:tab pos="748030" algn="l"/>
                <a:tab pos="748665" algn="l"/>
              </a:tabLst>
            </a:pPr>
            <a:r>
              <a:rPr sz="2400" dirty="0">
                <a:latin typeface="Arial"/>
                <a:cs typeface="Arial"/>
              </a:rPr>
              <a:t>comment</a:t>
            </a:r>
            <a:r>
              <a:rPr sz="2400" spc="-5" dirty="0">
                <a:latin typeface="Arial"/>
                <a:cs typeface="Arial"/>
              </a:rPr>
              <a:t> resolution</a:t>
            </a:r>
            <a:r>
              <a:rPr sz="2400" spc="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completed</a:t>
            </a:r>
            <a:r>
              <a:rPr sz="2400" spc="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in</a:t>
            </a:r>
            <a:r>
              <a:rPr sz="2400" spc="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September</a:t>
            </a:r>
            <a:endParaRPr sz="2400" dirty="0">
              <a:latin typeface="Arial"/>
              <a:cs typeface="Arial"/>
            </a:endParaRPr>
          </a:p>
          <a:p>
            <a:pPr marL="314325" indent="-301625">
              <a:lnSpc>
                <a:spcPct val="100000"/>
              </a:lnSpc>
              <a:spcBef>
                <a:spcPts val="1140"/>
              </a:spcBef>
              <a:buChar char="•"/>
              <a:tabLst>
                <a:tab pos="313690" algn="l"/>
                <a:tab pos="314325" algn="l"/>
              </a:tabLst>
            </a:pPr>
            <a:r>
              <a:rPr sz="2400" spc="-5" dirty="0">
                <a:latin typeface="Arial"/>
                <a:cs typeface="Arial"/>
              </a:rPr>
              <a:t>Awaiting</a:t>
            </a:r>
            <a:r>
              <a:rPr sz="2400" dirty="0">
                <a:latin typeface="Arial"/>
                <a:cs typeface="Arial"/>
              </a:rPr>
              <a:t> editor’s</a:t>
            </a:r>
            <a:r>
              <a:rPr sz="2400" spc="-5" dirty="0">
                <a:latin typeface="Arial"/>
                <a:cs typeface="Arial"/>
              </a:rPr>
              <a:t> implementation</a:t>
            </a:r>
            <a:r>
              <a:rPr sz="2400" dirty="0">
                <a:latin typeface="Arial"/>
                <a:cs typeface="Arial"/>
              </a:rPr>
              <a:t> of new </a:t>
            </a:r>
            <a:r>
              <a:rPr sz="2400" spc="-5" dirty="0">
                <a:latin typeface="Arial"/>
                <a:cs typeface="Arial"/>
              </a:rPr>
              <a:t>draft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B220EC0E-82AA-1740-B93E-6BD65120D325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2</a:t>
            </a:fld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040832" y="331152"/>
            <a:ext cx="3937635" cy="48895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pc="-25" dirty="0"/>
              <a:t>P802.1CQ </a:t>
            </a:r>
            <a:r>
              <a:rPr spc="-160" dirty="0"/>
              <a:t>PAR</a:t>
            </a:r>
            <a:r>
              <a:rPr spc="-25" dirty="0"/>
              <a:t> </a:t>
            </a:r>
            <a:r>
              <a:rPr spc="-15" dirty="0"/>
              <a:t>Details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465850" y="1129547"/>
            <a:ext cx="8881110" cy="609878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14325" marR="5080" indent="-301625">
              <a:lnSpc>
                <a:spcPct val="150000"/>
              </a:lnSpc>
              <a:spcBef>
                <a:spcPts val="100"/>
              </a:spcBef>
              <a:buFont typeface="Arial"/>
              <a:buChar char="•"/>
              <a:tabLst>
                <a:tab pos="313690" algn="l"/>
                <a:tab pos="314325" algn="l"/>
              </a:tabLst>
            </a:pPr>
            <a:r>
              <a:rPr sz="1900" b="1" spc="-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Sco</a:t>
            </a:r>
            <a:r>
              <a:rPr lang="en-US" sz="1900" b="1" spc="-5" dirty="0">
                <a:latin typeface="Arial"/>
                <a:cs typeface="Arial"/>
              </a:rPr>
              <a:t>pe</a:t>
            </a:r>
            <a:r>
              <a:rPr lang="en-US" sz="1900" spc="-5" dirty="0">
                <a:latin typeface="Arial"/>
                <a:cs typeface="Arial"/>
              </a:rPr>
              <a:t>:</a:t>
            </a:r>
            <a:r>
              <a:rPr sz="1900" spc="-5" dirty="0">
                <a:latin typeface="Arial"/>
                <a:cs typeface="Arial"/>
              </a:rPr>
              <a:t> This standard </a:t>
            </a:r>
            <a:r>
              <a:rPr sz="1900" dirty="0">
                <a:latin typeface="Arial"/>
                <a:cs typeface="Arial"/>
              </a:rPr>
              <a:t>specifies </a:t>
            </a:r>
            <a:r>
              <a:rPr sz="1900" spc="-5" dirty="0">
                <a:latin typeface="Arial"/>
                <a:cs typeface="Arial"/>
              </a:rPr>
              <a:t>protocols, </a:t>
            </a:r>
            <a:r>
              <a:rPr sz="1900" dirty="0">
                <a:latin typeface="Arial"/>
                <a:cs typeface="Arial"/>
              </a:rPr>
              <a:t>procedures, and management </a:t>
            </a:r>
            <a:r>
              <a:rPr sz="1900" spc="-5" dirty="0">
                <a:latin typeface="Arial"/>
                <a:cs typeface="Arial"/>
              </a:rPr>
              <a:t>objects </a:t>
            </a:r>
            <a:r>
              <a:rPr sz="1900" spc="-515" dirty="0">
                <a:latin typeface="Arial"/>
                <a:cs typeface="Arial"/>
              </a:rPr>
              <a:t> </a:t>
            </a:r>
            <a:r>
              <a:rPr sz="1900" spc="-5" dirty="0">
                <a:latin typeface="Arial"/>
                <a:cs typeface="Arial"/>
              </a:rPr>
              <a:t>for </a:t>
            </a:r>
            <a:r>
              <a:rPr sz="1900" b="1" spc="-5" dirty="0">
                <a:latin typeface="Arial"/>
                <a:cs typeface="Arial"/>
              </a:rPr>
              <a:t>locally-unique assignment </a:t>
            </a:r>
            <a:r>
              <a:rPr sz="1900" dirty="0">
                <a:latin typeface="Arial"/>
                <a:cs typeface="Arial"/>
              </a:rPr>
              <a:t>of 48-bit and 64-bit addresses in </a:t>
            </a:r>
            <a:r>
              <a:rPr sz="1900" spc="-5" dirty="0">
                <a:latin typeface="Arial"/>
                <a:cs typeface="Arial"/>
              </a:rPr>
              <a:t>IEEE </a:t>
            </a:r>
            <a:r>
              <a:rPr sz="1900" dirty="0">
                <a:latin typeface="Arial"/>
                <a:cs typeface="Arial"/>
              </a:rPr>
              <a:t>802 </a:t>
            </a:r>
            <a:r>
              <a:rPr sz="1900" spc="5" dirty="0">
                <a:latin typeface="Arial"/>
                <a:cs typeface="Arial"/>
              </a:rPr>
              <a:t> </a:t>
            </a:r>
            <a:r>
              <a:rPr sz="1900" spc="-5" dirty="0">
                <a:latin typeface="Arial"/>
                <a:cs typeface="Arial"/>
              </a:rPr>
              <a:t>networks.</a:t>
            </a:r>
            <a:r>
              <a:rPr sz="1900" spc="5" dirty="0">
                <a:latin typeface="Arial"/>
                <a:cs typeface="Arial"/>
              </a:rPr>
              <a:t> </a:t>
            </a:r>
            <a:r>
              <a:rPr sz="1900" b="1" spc="-5" dirty="0">
                <a:latin typeface="Arial"/>
                <a:cs typeface="Arial"/>
              </a:rPr>
              <a:t>Peer-to-peer</a:t>
            </a:r>
            <a:r>
              <a:rPr sz="1900" b="1" spc="15" dirty="0">
                <a:latin typeface="Arial"/>
                <a:cs typeface="Arial"/>
              </a:rPr>
              <a:t> </a:t>
            </a:r>
            <a:r>
              <a:rPr sz="1900" b="1" spc="-5" dirty="0">
                <a:latin typeface="Arial"/>
                <a:cs typeface="Arial"/>
              </a:rPr>
              <a:t>address</a:t>
            </a:r>
            <a:r>
              <a:rPr sz="1900" b="1" spc="15" dirty="0">
                <a:latin typeface="Arial"/>
                <a:cs typeface="Arial"/>
              </a:rPr>
              <a:t> </a:t>
            </a:r>
            <a:r>
              <a:rPr sz="1900" b="1" spc="-5" dirty="0">
                <a:latin typeface="Arial"/>
                <a:cs typeface="Arial"/>
              </a:rPr>
              <a:t>claiming</a:t>
            </a:r>
            <a:r>
              <a:rPr sz="1900" b="1" spc="10" dirty="0">
                <a:latin typeface="Arial"/>
                <a:cs typeface="Arial"/>
              </a:rPr>
              <a:t> </a:t>
            </a:r>
            <a:r>
              <a:rPr sz="1900" b="1" spc="-5" dirty="0">
                <a:latin typeface="Arial"/>
                <a:cs typeface="Arial"/>
              </a:rPr>
              <a:t>and</a:t>
            </a:r>
            <a:r>
              <a:rPr sz="1900" b="1" spc="10" dirty="0">
                <a:latin typeface="Arial"/>
                <a:cs typeface="Arial"/>
              </a:rPr>
              <a:t> </a:t>
            </a:r>
            <a:r>
              <a:rPr sz="1900" b="1" spc="-5" dirty="0">
                <a:latin typeface="Arial"/>
                <a:cs typeface="Arial"/>
              </a:rPr>
              <a:t>address</a:t>
            </a:r>
            <a:r>
              <a:rPr sz="1900" b="1" spc="15" dirty="0">
                <a:latin typeface="Arial"/>
                <a:cs typeface="Arial"/>
              </a:rPr>
              <a:t> </a:t>
            </a:r>
            <a:r>
              <a:rPr sz="1900" b="1" dirty="0">
                <a:latin typeface="Arial"/>
                <a:cs typeface="Arial"/>
              </a:rPr>
              <a:t>server</a:t>
            </a:r>
            <a:r>
              <a:rPr sz="1900" b="1" spc="10" dirty="0">
                <a:latin typeface="Arial"/>
                <a:cs typeface="Arial"/>
              </a:rPr>
              <a:t> </a:t>
            </a:r>
            <a:r>
              <a:rPr sz="1900" b="1" spc="-5" dirty="0">
                <a:latin typeface="Arial"/>
                <a:cs typeface="Arial"/>
              </a:rPr>
              <a:t>capabilities </a:t>
            </a:r>
            <a:r>
              <a:rPr sz="1900" b="1" dirty="0">
                <a:latin typeface="Arial"/>
                <a:cs typeface="Arial"/>
              </a:rPr>
              <a:t> </a:t>
            </a:r>
            <a:r>
              <a:rPr sz="1900" b="1" spc="-5" dirty="0">
                <a:latin typeface="Arial"/>
                <a:cs typeface="Arial"/>
              </a:rPr>
              <a:t>are specified</a:t>
            </a:r>
            <a:r>
              <a:rPr sz="1900" spc="-5" dirty="0">
                <a:latin typeface="Arial"/>
                <a:cs typeface="Arial"/>
              </a:rPr>
              <a:t>.</a:t>
            </a:r>
            <a:endParaRPr sz="1900" dirty="0">
              <a:latin typeface="Arial"/>
              <a:cs typeface="Arial"/>
            </a:endParaRPr>
          </a:p>
          <a:p>
            <a:pPr marL="314325" marR="123825" indent="-301625">
              <a:lnSpc>
                <a:spcPct val="150000"/>
              </a:lnSpc>
              <a:buFont typeface="Arial"/>
              <a:buChar char="•"/>
              <a:tabLst>
                <a:tab pos="313690" algn="l"/>
                <a:tab pos="314325" algn="l"/>
              </a:tabLst>
            </a:pPr>
            <a:r>
              <a:rPr sz="1900" b="1" spc="-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Need</a:t>
            </a:r>
            <a:r>
              <a:rPr sz="1900" spc="-5" dirty="0">
                <a:latin typeface="Arial"/>
                <a:cs typeface="Arial"/>
              </a:rPr>
              <a:t>: </a:t>
            </a:r>
            <a:r>
              <a:rPr sz="1900" spc="-15" dirty="0">
                <a:latin typeface="Arial"/>
                <a:cs typeface="Arial"/>
              </a:rPr>
              <a:t>Currently, </a:t>
            </a:r>
            <a:r>
              <a:rPr sz="1900" dirty="0">
                <a:latin typeface="Arial"/>
                <a:cs typeface="Arial"/>
              </a:rPr>
              <a:t>global addresses are assigned </a:t>
            </a:r>
            <a:r>
              <a:rPr sz="1900" spc="-5" dirty="0">
                <a:latin typeface="Arial"/>
                <a:cs typeface="Arial"/>
              </a:rPr>
              <a:t>to </a:t>
            </a:r>
            <a:r>
              <a:rPr sz="1900" dirty="0">
                <a:latin typeface="Arial"/>
                <a:cs typeface="Arial"/>
              </a:rPr>
              <a:t>most </a:t>
            </a:r>
            <a:r>
              <a:rPr sz="1900" spc="-5" dirty="0">
                <a:latin typeface="Arial"/>
                <a:cs typeface="Arial"/>
              </a:rPr>
              <a:t>IEEE </a:t>
            </a:r>
            <a:r>
              <a:rPr sz="1900" dirty="0">
                <a:latin typeface="Arial"/>
                <a:cs typeface="Arial"/>
              </a:rPr>
              <a:t>802 end </a:t>
            </a:r>
            <a:r>
              <a:rPr sz="1900" spc="-5" dirty="0">
                <a:latin typeface="Arial"/>
                <a:cs typeface="Arial"/>
              </a:rPr>
              <a:t>station </a:t>
            </a:r>
            <a:r>
              <a:rPr sz="1900" dirty="0">
                <a:latin typeface="Arial"/>
                <a:cs typeface="Arial"/>
              </a:rPr>
              <a:t> and</a:t>
            </a:r>
            <a:r>
              <a:rPr sz="1900" spc="5" dirty="0">
                <a:latin typeface="Arial"/>
                <a:cs typeface="Arial"/>
              </a:rPr>
              <a:t> </a:t>
            </a:r>
            <a:r>
              <a:rPr sz="1900" dirty="0">
                <a:latin typeface="Arial"/>
                <a:cs typeface="Arial"/>
              </a:rPr>
              <a:t>bridge</a:t>
            </a:r>
            <a:r>
              <a:rPr sz="1900" spc="5" dirty="0">
                <a:latin typeface="Arial"/>
                <a:cs typeface="Arial"/>
              </a:rPr>
              <a:t> </a:t>
            </a:r>
            <a:r>
              <a:rPr sz="1900" spc="-5" dirty="0">
                <a:latin typeface="Arial"/>
                <a:cs typeface="Arial"/>
              </a:rPr>
              <a:t>ports.</a:t>
            </a:r>
            <a:r>
              <a:rPr sz="1900" dirty="0">
                <a:latin typeface="Arial"/>
                <a:cs typeface="Arial"/>
              </a:rPr>
              <a:t> </a:t>
            </a:r>
            <a:r>
              <a:rPr sz="1900" b="1" spc="-5" dirty="0">
                <a:latin typeface="Arial"/>
                <a:cs typeface="Arial"/>
              </a:rPr>
              <a:t>Increasing</a:t>
            </a:r>
            <a:r>
              <a:rPr sz="1900" b="1" dirty="0">
                <a:latin typeface="Arial"/>
                <a:cs typeface="Arial"/>
              </a:rPr>
              <a:t> </a:t>
            </a:r>
            <a:r>
              <a:rPr sz="1900" b="1" spc="-5" dirty="0">
                <a:latin typeface="Arial"/>
                <a:cs typeface="Arial"/>
              </a:rPr>
              <a:t>use</a:t>
            </a:r>
            <a:r>
              <a:rPr sz="1900" b="1" spc="5" dirty="0">
                <a:latin typeface="Arial"/>
                <a:cs typeface="Arial"/>
              </a:rPr>
              <a:t> </a:t>
            </a:r>
            <a:r>
              <a:rPr sz="1900" b="1" spc="-5" dirty="0">
                <a:latin typeface="Arial"/>
                <a:cs typeface="Arial"/>
              </a:rPr>
              <a:t>of</a:t>
            </a:r>
            <a:r>
              <a:rPr sz="1900" b="1" dirty="0">
                <a:latin typeface="Arial"/>
                <a:cs typeface="Arial"/>
              </a:rPr>
              <a:t> </a:t>
            </a:r>
            <a:r>
              <a:rPr sz="1900" b="1" spc="-5" dirty="0">
                <a:latin typeface="Arial"/>
                <a:cs typeface="Arial"/>
              </a:rPr>
              <a:t>virtual</a:t>
            </a:r>
            <a:r>
              <a:rPr sz="1900" b="1" spc="5" dirty="0">
                <a:latin typeface="Arial"/>
                <a:cs typeface="Arial"/>
              </a:rPr>
              <a:t> </a:t>
            </a:r>
            <a:r>
              <a:rPr sz="1900" b="1" spc="-5" dirty="0">
                <a:latin typeface="Arial"/>
                <a:cs typeface="Arial"/>
              </a:rPr>
              <a:t>machines</a:t>
            </a:r>
            <a:r>
              <a:rPr sz="1900" b="1" spc="5" dirty="0">
                <a:latin typeface="Arial"/>
                <a:cs typeface="Arial"/>
              </a:rPr>
              <a:t> </a:t>
            </a:r>
            <a:r>
              <a:rPr sz="1900" b="1" spc="-5" dirty="0">
                <a:latin typeface="Arial"/>
                <a:cs typeface="Arial"/>
              </a:rPr>
              <a:t>and</a:t>
            </a:r>
            <a:r>
              <a:rPr sz="1900" b="1" dirty="0">
                <a:latin typeface="Arial"/>
                <a:cs typeface="Arial"/>
              </a:rPr>
              <a:t> </a:t>
            </a:r>
            <a:r>
              <a:rPr sz="1900" b="1" spc="-5" dirty="0">
                <a:latin typeface="Arial"/>
                <a:cs typeface="Arial"/>
              </a:rPr>
              <a:t>Internet</a:t>
            </a:r>
            <a:r>
              <a:rPr sz="1900" b="1" dirty="0">
                <a:latin typeface="Arial"/>
                <a:cs typeface="Arial"/>
              </a:rPr>
              <a:t> </a:t>
            </a:r>
            <a:r>
              <a:rPr sz="1900" b="1" spc="-5" dirty="0">
                <a:latin typeface="Arial"/>
                <a:cs typeface="Arial"/>
              </a:rPr>
              <a:t>of</a:t>
            </a:r>
            <a:r>
              <a:rPr sz="1900" b="1" dirty="0">
                <a:latin typeface="Arial"/>
                <a:cs typeface="Arial"/>
              </a:rPr>
              <a:t> </a:t>
            </a:r>
            <a:r>
              <a:rPr sz="1900" b="1" spc="-5" dirty="0">
                <a:latin typeface="Arial"/>
                <a:cs typeface="Arial"/>
              </a:rPr>
              <a:t>Things </a:t>
            </a:r>
            <a:r>
              <a:rPr sz="1900" b="1" spc="-509" dirty="0">
                <a:latin typeface="Arial"/>
                <a:cs typeface="Arial"/>
              </a:rPr>
              <a:t> </a:t>
            </a:r>
            <a:r>
              <a:rPr sz="1900" b="1" spc="-5" dirty="0">
                <a:latin typeface="Arial"/>
                <a:cs typeface="Arial"/>
              </a:rPr>
              <a:t>(IoT) devices</a:t>
            </a:r>
            <a:r>
              <a:rPr sz="1900" b="1" spc="5" dirty="0">
                <a:latin typeface="Arial"/>
                <a:cs typeface="Arial"/>
              </a:rPr>
              <a:t> </a:t>
            </a:r>
            <a:r>
              <a:rPr sz="1900" b="1" spc="-5" dirty="0">
                <a:latin typeface="Arial"/>
                <a:cs typeface="Arial"/>
              </a:rPr>
              <a:t>could</a:t>
            </a:r>
            <a:r>
              <a:rPr sz="1900" b="1" dirty="0">
                <a:latin typeface="Arial"/>
                <a:cs typeface="Arial"/>
              </a:rPr>
              <a:t> </a:t>
            </a:r>
            <a:r>
              <a:rPr sz="1900" b="1" spc="-5" dirty="0">
                <a:latin typeface="Arial"/>
                <a:cs typeface="Arial"/>
              </a:rPr>
              <a:t>exhaust the</a:t>
            </a:r>
            <a:r>
              <a:rPr sz="1900" b="1" spc="5" dirty="0">
                <a:latin typeface="Arial"/>
                <a:cs typeface="Arial"/>
              </a:rPr>
              <a:t> </a:t>
            </a:r>
            <a:r>
              <a:rPr sz="1900" b="1" spc="-5" dirty="0">
                <a:latin typeface="Arial"/>
                <a:cs typeface="Arial"/>
              </a:rPr>
              <a:t>global</a:t>
            </a:r>
            <a:r>
              <a:rPr sz="1900" b="1" dirty="0">
                <a:latin typeface="Arial"/>
                <a:cs typeface="Arial"/>
              </a:rPr>
              <a:t> </a:t>
            </a:r>
            <a:r>
              <a:rPr sz="1900" b="1" spc="-5" dirty="0">
                <a:latin typeface="Arial"/>
                <a:cs typeface="Arial"/>
              </a:rPr>
              <a:t>address</a:t>
            </a:r>
            <a:r>
              <a:rPr sz="1900" b="1" dirty="0">
                <a:latin typeface="Arial"/>
                <a:cs typeface="Arial"/>
              </a:rPr>
              <a:t> </a:t>
            </a:r>
            <a:r>
              <a:rPr sz="1900" b="1" spc="-5" dirty="0">
                <a:latin typeface="Arial"/>
                <a:cs typeface="Arial"/>
              </a:rPr>
              <a:t>space</a:t>
            </a:r>
            <a:r>
              <a:rPr sz="1900" spc="-5" dirty="0">
                <a:latin typeface="Arial"/>
                <a:cs typeface="Arial"/>
              </a:rPr>
              <a:t>.</a:t>
            </a:r>
            <a:r>
              <a:rPr sz="1900" spc="-30" dirty="0">
                <a:latin typeface="Arial"/>
                <a:cs typeface="Arial"/>
              </a:rPr>
              <a:t> </a:t>
            </a:r>
            <a:r>
              <a:rPr sz="1900" spc="-110" dirty="0">
                <a:latin typeface="Arial"/>
                <a:cs typeface="Arial"/>
              </a:rPr>
              <a:t>To</a:t>
            </a:r>
            <a:r>
              <a:rPr sz="1900" spc="5" dirty="0">
                <a:latin typeface="Arial"/>
                <a:cs typeface="Arial"/>
              </a:rPr>
              <a:t> </a:t>
            </a:r>
            <a:r>
              <a:rPr sz="1900" dirty="0">
                <a:latin typeface="Arial"/>
                <a:cs typeface="Arial"/>
              </a:rPr>
              <a:t>provide</a:t>
            </a:r>
            <a:r>
              <a:rPr sz="1900" spc="5" dirty="0">
                <a:latin typeface="Arial"/>
                <a:cs typeface="Arial"/>
              </a:rPr>
              <a:t> </a:t>
            </a:r>
            <a:r>
              <a:rPr sz="1900" dirty="0">
                <a:latin typeface="Arial"/>
                <a:cs typeface="Arial"/>
              </a:rPr>
              <a:t>a usable </a:t>
            </a:r>
            <a:r>
              <a:rPr sz="1900" spc="5" dirty="0">
                <a:latin typeface="Arial"/>
                <a:cs typeface="Arial"/>
              </a:rPr>
              <a:t> </a:t>
            </a:r>
            <a:r>
              <a:rPr sz="1900" spc="-5" dirty="0">
                <a:latin typeface="Arial"/>
                <a:cs typeface="Arial"/>
              </a:rPr>
              <a:t>alternative to </a:t>
            </a:r>
            <a:r>
              <a:rPr sz="1900" dirty="0">
                <a:latin typeface="Arial"/>
                <a:cs typeface="Arial"/>
              </a:rPr>
              <a:t>global addresses </a:t>
            </a:r>
            <a:r>
              <a:rPr sz="1900" spc="-5" dirty="0">
                <a:latin typeface="Arial"/>
                <a:cs typeface="Arial"/>
              </a:rPr>
              <a:t>for </a:t>
            </a:r>
            <a:r>
              <a:rPr sz="1900" dirty="0">
                <a:latin typeface="Arial"/>
                <a:cs typeface="Arial"/>
              </a:rPr>
              <a:t>such devices, </a:t>
            </a:r>
            <a:r>
              <a:rPr sz="1900" spc="-5" dirty="0">
                <a:latin typeface="Arial"/>
                <a:cs typeface="Arial"/>
              </a:rPr>
              <a:t>this </a:t>
            </a:r>
            <a:r>
              <a:rPr sz="1900" dirty="0">
                <a:latin typeface="Arial"/>
                <a:cs typeface="Arial"/>
              </a:rPr>
              <a:t>project will define a set of </a:t>
            </a:r>
            <a:r>
              <a:rPr sz="1900" spc="5" dirty="0">
                <a:latin typeface="Arial"/>
                <a:cs typeface="Arial"/>
              </a:rPr>
              <a:t> </a:t>
            </a:r>
            <a:r>
              <a:rPr sz="1900" b="1" spc="-5" dirty="0">
                <a:latin typeface="Arial"/>
                <a:cs typeface="Arial"/>
              </a:rPr>
              <a:t>protocols</a:t>
            </a:r>
            <a:r>
              <a:rPr sz="1900" b="1" dirty="0">
                <a:latin typeface="Arial"/>
                <a:cs typeface="Arial"/>
              </a:rPr>
              <a:t> </a:t>
            </a:r>
            <a:r>
              <a:rPr sz="1900" b="1" spc="-5" dirty="0">
                <a:latin typeface="Arial"/>
                <a:cs typeface="Arial"/>
              </a:rPr>
              <a:t>that</a:t>
            </a:r>
            <a:r>
              <a:rPr sz="1900" b="1" dirty="0">
                <a:latin typeface="Arial"/>
                <a:cs typeface="Arial"/>
              </a:rPr>
              <a:t> </a:t>
            </a:r>
            <a:r>
              <a:rPr sz="1900" b="1" spc="-5" dirty="0">
                <a:latin typeface="Arial"/>
                <a:cs typeface="Arial"/>
              </a:rPr>
              <a:t>will allow</a:t>
            </a:r>
            <a:r>
              <a:rPr sz="1900" b="1" dirty="0">
                <a:latin typeface="Arial"/>
                <a:cs typeface="Arial"/>
              </a:rPr>
              <a:t> </a:t>
            </a:r>
            <a:r>
              <a:rPr sz="1900" b="1" spc="-5" dirty="0">
                <a:latin typeface="Arial"/>
                <a:cs typeface="Arial"/>
              </a:rPr>
              <a:t>ports</a:t>
            </a:r>
            <a:r>
              <a:rPr sz="1900" b="1" dirty="0">
                <a:latin typeface="Arial"/>
                <a:cs typeface="Arial"/>
              </a:rPr>
              <a:t> to </a:t>
            </a:r>
            <a:r>
              <a:rPr sz="1900" b="1" spc="-5" dirty="0">
                <a:latin typeface="Arial"/>
                <a:cs typeface="Arial"/>
              </a:rPr>
              <a:t>automatically</a:t>
            </a:r>
            <a:r>
              <a:rPr sz="1900" b="1" dirty="0">
                <a:latin typeface="Arial"/>
                <a:cs typeface="Arial"/>
              </a:rPr>
              <a:t> </a:t>
            </a:r>
            <a:r>
              <a:rPr sz="1900" b="1" spc="-5" dirty="0">
                <a:latin typeface="Arial"/>
                <a:cs typeface="Arial"/>
              </a:rPr>
              <a:t>obtain</a:t>
            </a:r>
            <a:r>
              <a:rPr sz="1900" b="1" dirty="0">
                <a:latin typeface="Arial"/>
                <a:cs typeface="Arial"/>
              </a:rPr>
              <a:t> a</a:t>
            </a:r>
            <a:r>
              <a:rPr sz="1900" b="1" spc="5" dirty="0">
                <a:latin typeface="Arial"/>
                <a:cs typeface="Arial"/>
              </a:rPr>
              <a:t> </a:t>
            </a:r>
            <a:r>
              <a:rPr sz="1900" b="1" spc="-5" dirty="0">
                <a:latin typeface="Arial"/>
                <a:cs typeface="Arial"/>
              </a:rPr>
              <a:t>locally-unique </a:t>
            </a:r>
            <a:r>
              <a:rPr sz="1900" b="1" dirty="0">
                <a:latin typeface="Arial"/>
                <a:cs typeface="Arial"/>
              </a:rPr>
              <a:t> </a:t>
            </a:r>
            <a:r>
              <a:rPr sz="1900" b="1" spc="-5" dirty="0">
                <a:latin typeface="Arial"/>
                <a:cs typeface="Arial"/>
              </a:rPr>
              <a:t>address</a:t>
            </a:r>
            <a:r>
              <a:rPr sz="1900" b="1" dirty="0">
                <a:latin typeface="Arial"/>
                <a:cs typeface="Arial"/>
              </a:rPr>
              <a:t> </a:t>
            </a:r>
            <a:r>
              <a:rPr sz="1900" b="1" spc="-5" dirty="0">
                <a:latin typeface="Arial"/>
                <a:cs typeface="Arial"/>
              </a:rPr>
              <a:t>in</a:t>
            </a:r>
            <a:r>
              <a:rPr sz="1900" b="1" dirty="0">
                <a:latin typeface="Arial"/>
                <a:cs typeface="Arial"/>
              </a:rPr>
              <a:t> a</a:t>
            </a:r>
            <a:r>
              <a:rPr sz="1900" b="1" spc="5" dirty="0">
                <a:latin typeface="Arial"/>
                <a:cs typeface="Arial"/>
              </a:rPr>
              <a:t> </a:t>
            </a:r>
            <a:r>
              <a:rPr sz="1900" b="1" spc="-5" dirty="0">
                <a:latin typeface="Arial"/>
                <a:cs typeface="Arial"/>
              </a:rPr>
              <a:t>range</a:t>
            </a:r>
            <a:r>
              <a:rPr sz="1900" b="1" spc="5" dirty="0">
                <a:latin typeface="Arial"/>
                <a:cs typeface="Arial"/>
              </a:rPr>
              <a:t> </a:t>
            </a:r>
            <a:r>
              <a:rPr sz="1900" b="1" spc="-5" dirty="0">
                <a:latin typeface="Arial"/>
                <a:cs typeface="Arial"/>
              </a:rPr>
              <a:t>from</a:t>
            </a:r>
            <a:r>
              <a:rPr sz="1900" b="1" spc="5" dirty="0">
                <a:latin typeface="Arial"/>
                <a:cs typeface="Arial"/>
              </a:rPr>
              <a:t> </a:t>
            </a:r>
            <a:r>
              <a:rPr sz="1900" b="1" dirty="0">
                <a:latin typeface="Arial"/>
                <a:cs typeface="Arial"/>
              </a:rPr>
              <a:t>a</a:t>
            </a:r>
            <a:r>
              <a:rPr sz="1900" b="1" spc="5" dirty="0">
                <a:latin typeface="Arial"/>
                <a:cs typeface="Arial"/>
              </a:rPr>
              <a:t> </a:t>
            </a:r>
            <a:r>
              <a:rPr sz="1900" b="1" spc="-5" dirty="0">
                <a:latin typeface="Arial"/>
                <a:cs typeface="Arial"/>
              </a:rPr>
              <a:t>portion</a:t>
            </a:r>
            <a:r>
              <a:rPr sz="1900" b="1" dirty="0">
                <a:latin typeface="Arial"/>
                <a:cs typeface="Arial"/>
              </a:rPr>
              <a:t> </a:t>
            </a:r>
            <a:r>
              <a:rPr sz="1900" b="1" spc="-5" dirty="0">
                <a:latin typeface="Arial"/>
                <a:cs typeface="Arial"/>
              </a:rPr>
              <a:t>of</a:t>
            </a:r>
            <a:r>
              <a:rPr sz="1900" b="1" dirty="0">
                <a:latin typeface="Arial"/>
                <a:cs typeface="Arial"/>
              </a:rPr>
              <a:t> </a:t>
            </a:r>
            <a:r>
              <a:rPr sz="1900" b="1" spc="-5" dirty="0">
                <a:latin typeface="Arial"/>
                <a:cs typeface="Arial"/>
              </a:rPr>
              <a:t>the</a:t>
            </a:r>
            <a:r>
              <a:rPr sz="1900" b="1" spc="5" dirty="0">
                <a:latin typeface="Arial"/>
                <a:cs typeface="Arial"/>
              </a:rPr>
              <a:t> </a:t>
            </a:r>
            <a:r>
              <a:rPr sz="1900" b="1" spc="-5" dirty="0">
                <a:latin typeface="Arial"/>
                <a:cs typeface="Arial"/>
              </a:rPr>
              <a:t>local</a:t>
            </a:r>
            <a:r>
              <a:rPr sz="1900" b="1" dirty="0">
                <a:latin typeface="Arial"/>
                <a:cs typeface="Arial"/>
              </a:rPr>
              <a:t> </a:t>
            </a:r>
            <a:r>
              <a:rPr sz="1900" b="1" spc="-5" dirty="0">
                <a:latin typeface="Arial"/>
                <a:cs typeface="Arial"/>
              </a:rPr>
              <a:t>address</a:t>
            </a:r>
            <a:r>
              <a:rPr sz="1900" b="1" spc="5" dirty="0">
                <a:latin typeface="Arial"/>
                <a:cs typeface="Arial"/>
              </a:rPr>
              <a:t> </a:t>
            </a:r>
            <a:r>
              <a:rPr sz="1900" b="1" spc="-5" dirty="0">
                <a:latin typeface="Arial"/>
                <a:cs typeface="Arial"/>
              </a:rPr>
              <a:t>space</a:t>
            </a:r>
            <a:r>
              <a:rPr sz="1900" spc="-5" dirty="0">
                <a:latin typeface="Arial"/>
                <a:cs typeface="Arial"/>
              </a:rPr>
              <a:t>.</a:t>
            </a:r>
            <a:r>
              <a:rPr sz="1900" spc="5" dirty="0">
                <a:latin typeface="Arial"/>
                <a:cs typeface="Arial"/>
              </a:rPr>
              <a:t> </a:t>
            </a:r>
            <a:r>
              <a:rPr sz="1900" b="1" spc="-5" dirty="0">
                <a:latin typeface="Arial"/>
                <a:cs typeface="Arial"/>
              </a:rPr>
              <a:t>Multicast </a:t>
            </a:r>
            <a:r>
              <a:rPr sz="1900" b="1" dirty="0">
                <a:latin typeface="Arial"/>
                <a:cs typeface="Arial"/>
              </a:rPr>
              <a:t> </a:t>
            </a:r>
            <a:r>
              <a:rPr sz="1900" b="1" spc="-5" dirty="0">
                <a:latin typeface="Arial"/>
                <a:cs typeface="Arial"/>
              </a:rPr>
              <a:t>flows</a:t>
            </a:r>
            <a:r>
              <a:rPr sz="1900" b="1" dirty="0">
                <a:latin typeface="Arial"/>
                <a:cs typeface="Arial"/>
              </a:rPr>
              <a:t> </a:t>
            </a:r>
            <a:r>
              <a:rPr sz="1900" b="1" spc="-5" dirty="0">
                <a:latin typeface="Arial"/>
                <a:cs typeface="Arial"/>
              </a:rPr>
              <a:t>also</a:t>
            </a:r>
            <a:r>
              <a:rPr sz="1900" b="1" dirty="0">
                <a:latin typeface="Arial"/>
                <a:cs typeface="Arial"/>
              </a:rPr>
              <a:t> </a:t>
            </a:r>
            <a:r>
              <a:rPr sz="1900" b="1" spc="-5" dirty="0">
                <a:latin typeface="Arial"/>
                <a:cs typeface="Arial"/>
              </a:rPr>
              <a:t>need</a:t>
            </a:r>
            <a:r>
              <a:rPr sz="1900" b="1" dirty="0">
                <a:latin typeface="Arial"/>
                <a:cs typeface="Arial"/>
              </a:rPr>
              <a:t> </a:t>
            </a:r>
            <a:r>
              <a:rPr sz="1900" b="1" spc="-5" dirty="0">
                <a:latin typeface="Arial"/>
                <a:cs typeface="Arial"/>
              </a:rPr>
              <a:t>addresses</a:t>
            </a:r>
            <a:r>
              <a:rPr sz="1900" b="1" dirty="0">
                <a:latin typeface="Arial"/>
                <a:cs typeface="Arial"/>
              </a:rPr>
              <a:t> to </a:t>
            </a:r>
            <a:r>
              <a:rPr sz="1900" b="1" spc="-5" dirty="0">
                <a:latin typeface="Arial"/>
                <a:cs typeface="Arial"/>
              </a:rPr>
              <a:t>identify</a:t>
            </a:r>
            <a:r>
              <a:rPr sz="1900" b="1" spc="5" dirty="0">
                <a:latin typeface="Arial"/>
                <a:cs typeface="Arial"/>
              </a:rPr>
              <a:t> </a:t>
            </a:r>
            <a:r>
              <a:rPr sz="1900" b="1" spc="-5" dirty="0">
                <a:latin typeface="Arial"/>
                <a:cs typeface="Arial"/>
              </a:rPr>
              <a:t>the</a:t>
            </a:r>
            <a:r>
              <a:rPr sz="1900" b="1" spc="5" dirty="0">
                <a:latin typeface="Arial"/>
                <a:cs typeface="Arial"/>
              </a:rPr>
              <a:t> </a:t>
            </a:r>
            <a:r>
              <a:rPr sz="1900" b="1" spc="-5" dirty="0">
                <a:latin typeface="Arial"/>
                <a:cs typeface="Arial"/>
              </a:rPr>
              <a:t>flows</a:t>
            </a:r>
            <a:r>
              <a:rPr sz="1900" spc="-5" dirty="0">
                <a:latin typeface="Arial"/>
                <a:cs typeface="Arial"/>
              </a:rPr>
              <a:t>.</a:t>
            </a:r>
            <a:r>
              <a:rPr sz="1900" spc="-35" dirty="0">
                <a:latin typeface="Arial"/>
                <a:cs typeface="Arial"/>
              </a:rPr>
              <a:t> </a:t>
            </a:r>
            <a:r>
              <a:rPr sz="1900" spc="-5" dirty="0">
                <a:latin typeface="Arial"/>
                <a:cs typeface="Arial"/>
              </a:rPr>
              <a:t>They</a:t>
            </a:r>
            <a:r>
              <a:rPr sz="1900" dirty="0">
                <a:latin typeface="Arial"/>
                <a:cs typeface="Arial"/>
              </a:rPr>
              <a:t> will</a:t>
            </a:r>
            <a:r>
              <a:rPr sz="1900" spc="5" dirty="0">
                <a:latin typeface="Arial"/>
                <a:cs typeface="Arial"/>
              </a:rPr>
              <a:t> </a:t>
            </a:r>
            <a:r>
              <a:rPr sz="1900" dirty="0">
                <a:latin typeface="Arial"/>
                <a:cs typeface="Arial"/>
              </a:rPr>
              <a:t>benefit</a:t>
            </a:r>
            <a:r>
              <a:rPr sz="1900" spc="-5" dirty="0">
                <a:latin typeface="Arial"/>
                <a:cs typeface="Arial"/>
              </a:rPr>
              <a:t> from</a:t>
            </a:r>
            <a:r>
              <a:rPr sz="1900" dirty="0">
                <a:latin typeface="Arial"/>
                <a:cs typeface="Arial"/>
              </a:rPr>
              <a:t> a</a:t>
            </a:r>
            <a:r>
              <a:rPr sz="1900" spc="5" dirty="0">
                <a:latin typeface="Arial"/>
                <a:cs typeface="Arial"/>
              </a:rPr>
              <a:t> </a:t>
            </a:r>
            <a:r>
              <a:rPr sz="1900" dirty="0">
                <a:latin typeface="Arial"/>
                <a:cs typeface="Arial"/>
              </a:rPr>
              <a:t>set </a:t>
            </a:r>
            <a:r>
              <a:rPr sz="1900" spc="-515" dirty="0">
                <a:latin typeface="Arial"/>
                <a:cs typeface="Arial"/>
              </a:rPr>
              <a:t> </a:t>
            </a:r>
            <a:r>
              <a:rPr sz="1900" dirty="0">
                <a:latin typeface="Arial"/>
                <a:cs typeface="Arial"/>
              </a:rPr>
              <a:t>of </a:t>
            </a:r>
            <a:r>
              <a:rPr sz="1900" spc="-5" dirty="0">
                <a:latin typeface="Arial"/>
                <a:cs typeface="Arial"/>
              </a:rPr>
              <a:t>protocols</a:t>
            </a:r>
            <a:r>
              <a:rPr sz="1900" dirty="0">
                <a:latin typeface="Arial"/>
                <a:cs typeface="Arial"/>
              </a:rPr>
              <a:t> </a:t>
            </a:r>
            <a:r>
              <a:rPr sz="1900" spc="-5" dirty="0">
                <a:latin typeface="Arial"/>
                <a:cs typeface="Arial"/>
              </a:rPr>
              <a:t>to</a:t>
            </a:r>
            <a:r>
              <a:rPr sz="1900" spc="5" dirty="0">
                <a:latin typeface="Arial"/>
                <a:cs typeface="Arial"/>
              </a:rPr>
              <a:t> </a:t>
            </a:r>
            <a:r>
              <a:rPr sz="1900" spc="-5" dirty="0">
                <a:latin typeface="Arial"/>
                <a:cs typeface="Arial"/>
              </a:rPr>
              <a:t>distribute</a:t>
            </a:r>
            <a:r>
              <a:rPr sz="1900" spc="10" dirty="0">
                <a:latin typeface="Arial"/>
                <a:cs typeface="Arial"/>
              </a:rPr>
              <a:t> </a:t>
            </a:r>
            <a:r>
              <a:rPr sz="1900" spc="-5" dirty="0">
                <a:latin typeface="Arial"/>
                <a:cs typeface="Arial"/>
              </a:rPr>
              <a:t>multicast</a:t>
            </a:r>
            <a:r>
              <a:rPr sz="1900" dirty="0">
                <a:latin typeface="Arial"/>
                <a:cs typeface="Arial"/>
              </a:rPr>
              <a:t> addresses. </a:t>
            </a:r>
            <a:r>
              <a:rPr sz="1900" spc="-5" dirty="0">
                <a:latin typeface="Arial"/>
                <a:cs typeface="Arial"/>
              </a:rPr>
              <a:t>Peer-to-peer</a:t>
            </a:r>
            <a:r>
              <a:rPr sz="1900" dirty="0">
                <a:latin typeface="Arial"/>
                <a:cs typeface="Arial"/>
              </a:rPr>
              <a:t> address</a:t>
            </a:r>
            <a:r>
              <a:rPr sz="1900" spc="5" dirty="0">
                <a:latin typeface="Arial"/>
                <a:cs typeface="Arial"/>
              </a:rPr>
              <a:t> </a:t>
            </a:r>
            <a:r>
              <a:rPr sz="1900" dirty="0">
                <a:latin typeface="Arial"/>
                <a:cs typeface="Arial"/>
              </a:rPr>
              <a:t>claiming </a:t>
            </a:r>
            <a:r>
              <a:rPr sz="1900" spc="5" dirty="0">
                <a:latin typeface="Arial"/>
                <a:cs typeface="Arial"/>
              </a:rPr>
              <a:t> </a:t>
            </a:r>
            <a:r>
              <a:rPr sz="1900" dirty="0">
                <a:latin typeface="Arial"/>
                <a:cs typeface="Arial"/>
              </a:rPr>
              <a:t>and</a:t>
            </a:r>
            <a:r>
              <a:rPr sz="1900" spc="-5" dirty="0">
                <a:latin typeface="Arial"/>
                <a:cs typeface="Arial"/>
              </a:rPr>
              <a:t> </a:t>
            </a:r>
            <a:r>
              <a:rPr sz="1900" dirty="0">
                <a:latin typeface="Arial"/>
                <a:cs typeface="Arial"/>
              </a:rPr>
              <a:t>address</a:t>
            </a:r>
            <a:r>
              <a:rPr sz="1900" spc="-5" dirty="0">
                <a:latin typeface="Arial"/>
                <a:cs typeface="Arial"/>
              </a:rPr>
              <a:t> </a:t>
            </a:r>
            <a:r>
              <a:rPr sz="1900" dirty="0">
                <a:latin typeface="Arial"/>
                <a:cs typeface="Arial"/>
              </a:rPr>
              <a:t>server</a:t>
            </a:r>
            <a:r>
              <a:rPr sz="1900" spc="-10" dirty="0">
                <a:latin typeface="Arial"/>
                <a:cs typeface="Arial"/>
              </a:rPr>
              <a:t> </a:t>
            </a:r>
            <a:r>
              <a:rPr sz="1900" spc="-5" dirty="0">
                <a:latin typeface="Arial"/>
                <a:cs typeface="Arial"/>
              </a:rPr>
              <a:t>capabilities </a:t>
            </a:r>
            <a:r>
              <a:rPr sz="1900" dirty="0">
                <a:latin typeface="Arial"/>
                <a:cs typeface="Arial"/>
              </a:rPr>
              <a:t>will be</a:t>
            </a:r>
            <a:r>
              <a:rPr sz="1900" spc="-5" dirty="0">
                <a:latin typeface="Arial"/>
                <a:cs typeface="Arial"/>
              </a:rPr>
              <a:t> </a:t>
            </a:r>
            <a:r>
              <a:rPr sz="1900" dirty="0">
                <a:latin typeface="Arial"/>
                <a:cs typeface="Arial"/>
              </a:rPr>
              <a:t>included </a:t>
            </a:r>
            <a:r>
              <a:rPr sz="1900" spc="-5" dirty="0">
                <a:latin typeface="Arial"/>
                <a:cs typeface="Arial"/>
              </a:rPr>
              <a:t>to </a:t>
            </a:r>
            <a:r>
              <a:rPr sz="1900" dirty="0">
                <a:latin typeface="Arial"/>
                <a:cs typeface="Arial"/>
              </a:rPr>
              <a:t>serve </a:t>
            </a:r>
            <a:r>
              <a:rPr sz="1900" spc="-5" dirty="0">
                <a:latin typeface="Arial"/>
                <a:cs typeface="Arial"/>
              </a:rPr>
              <a:t>the</a:t>
            </a:r>
            <a:r>
              <a:rPr sz="1900" dirty="0">
                <a:latin typeface="Arial"/>
                <a:cs typeface="Arial"/>
              </a:rPr>
              <a:t> needs</a:t>
            </a:r>
            <a:r>
              <a:rPr sz="1900" spc="-10" dirty="0">
                <a:latin typeface="Arial"/>
                <a:cs typeface="Arial"/>
              </a:rPr>
              <a:t> </a:t>
            </a:r>
            <a:r>
              <a:rPr sz="1900" dirty="0">
                <a:latin typeface="Arial"/>
                <a:cs typeface="Arial"/>
              </a:rPr>
              <a:t>of</a:t>
            </a:r>
            <a:r>
              <a:rPr sz="1900" spc="-5" dirty="0">
                <a:latin typeface="Arial"/>
                <a:cs typeface="Arial"/>
              </a:rPr>
              <a:t> </a:t>
            </a:r>
            <a:r>
              <a:rPr sz="1900" dirty="0">
                <a:latin typeface="Arial"/>
                <a:cs typeface="Arial"/>
              </a:rPr>
              <a:t>smaller</a:t>
            </a:r>
            <a:r>
              <a:rPr lang="en-US" sz="1900" dirty="0">
                <a:latin typeface="Arial"/>
                <a:cs typeface="Arial"/>
              </a:rPr>
              <a:t> </a:t>
            </a:r>
            <a:r>
              <a:rPr lang="en-US" sz="1900" spc="-5" dirty="0">
                <a:latin typeface="Arial"/>
                <a:cs typeface="Arial"/>
              </a:rPr>
              <a:t>(e.g.,</a:t>
            </a:r>
            <a:r>
              <a:rPr lang="en-US" sz="1900" dirty="0">
                <a:latin typeface="Arial"/>
                <a:cs typeface="Arial"/>
              </a:rPr>
              <a:t> home)</a:t>
            </a:r>
            <a:r>
              <a:rPr lang="en-US" sz="1900" spc="5" dirty="0">
                <a:latin typeface="Arial"/>
                <a:cs typeface="Arial"/>
              </a:rPr>
              <a:t> </a:t>
            </a:r>
            <a:r>
              <a:rPr lang="en-US" sz="1900" dirty="0">
                <a:latin typeface="Arial"/>
                <a:cs typeface="Arial"/>
              </a:rPr>
              <a:t>and</a:t>
            </a:r>
            <a:r>
              <a:rPr lang="en-US" sz="1900" spc="5" dirty="0">
                <a:latin typeface="Arial"/>
                <a:cs typeface="Arial"/>
              </a:rPr>
              <a:t> </a:t>
            </a:r>
            <a:r>
              <a:rPr lang="en-US" sz="1900" dirty="0">
                <a:latin typeface="Arial"/>
                <a:cs typeface="Arial"/>
              </a:rPr>
              <a:t>larger</a:t>
            </a:r>
            <a:r>
              <a:rPr lang="en-US" sz="1900" spc="5" dirty="0">
                <a:latin typeface="Arial"/>
                <a:cs typeface="Arial"/>
              </a:rPr>
              <a:t> </a:t>
            </a:r>
            <a:r>
              <a:rPr lang="en-US" sz="1900" spc="-5" dirty="0">
                <a:latin typeface="Arial"/>
                <a:cs typeface="Arial"/>
              </a:rPr>
              <a:t>(e.g.,</a:t>
            </a:r>
            <a:r>
              <a:rPr lang="en-US" sz="1900" spc="5" dirty="0">
                <a:latin typeface="Arial"/>
                <a:cs typeface="Arial"/>
              </a:rPr>
              <a:t> </a:t>
            </a:r>
            <a:r>
              <a:rPr lang="en-US" sz="1900" spc="-5" dirty="0">
                <a:latin typeface="Arial"/>
                <a:cs typeface="Arial"/>
              </a:rPr>
              <a:t>industrial</a:t>
            </a:r>
            <a:r>
              <a:rPr lang="en-US" sz="1900" spc="5" dirty="0">
                <a:latin typeface="Arial"/>
                <a:cs typeface="Arial"/>
              </a:rPr>
              <a:t> </a:t>
            </a:r>
            <a:r>
              <a:rPr lang="en-US" sz="1900" spc="-5" dirty="0">
                <a:latin typeface="Arial"/>
                <a:cs typeface="Arial"/>
              </a:rPr>
              <a:t>plants</a:t>
            </a:r>
            <a:r>
              <a:rPr lang="en-US" sz="1900" spc="5" dirty="0">
                <a:latin typeface="Arial"/>
                <a:cs typeface="Arial"/>
              </a:rPr>
              <a:t> </a:t>
            </a:r>
            <a:r>
              <a:rPr lang="en-US" sz="1900" dirty="0">
                <a:latin typeface="Arial"/>
                <a:cs typeface="Arial"/>
              </a:rPr>
              <a:t>and</a:t>
            </a:r>
            <a:r>
              <a:rPr lang="en-US" sz="1900" spc="10" dirty="0">
                <a:latin typeface="Arial"/>
                <a:cs typeface="Arial"/>
              </a:rPr>
              <a:t> </a:t>
            </a:r>
            <a:r>
              <a:rPr lang="en-US" sz="1900" dirty="0">
                <a:latin typeface="Arial"/>
                <a:cs typeface="Arial"/>
              </a:rPr>
              <a:t>building</a:t>
            </a:r>
            <a:r>
              <a:rPr lang="en-US" sz="1900" spc="5" dirty="0">
                <a:latin typeface="Arial"/>
                <a:cs typeface="Arial"/>
              </a:rPr>
              <a:t> </a:t>
            </a:r>
            <a:r>
              <a:rPr lang="en-US" sz="1900" spc="-5" dirty="0">
                <a:latin typeface="Arial"/>
                <a:cs typeface="Arial"/>
              </a:rPr>
              <a:t>control)</a:t>
            </a:r>
            <a:r>
              <a:rPr lang="en-US" sz="1900" spc="5" dirty="0">
                <a:latin typeface="Arial"/>
                <a:cs typeface="Arial"/>
              </a:rPr>
              <a:t> </a:t>
            </a:r>
            <a:r>
              <a:rPr lang="en-US" sz="1900" spc="-5" dirty="0">
                <a:latin typeface="Arial"/>
                <a:cs typeface="Arial"/>
              </a:rPr>
              <a:t>networks.</a:t>
            </a:r>
            <a:endParaRPr lang="en-US" sz="1900" dirty="0">
              <a:latin typeface="Arial"/>
              <a:cs typeface="Arial"/>
            </a:endParaRP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8718B5C-AA30-6741-B4B5-4700F4F64152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3</a:t>
            </a:fld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395220" y="304800"/>
            <a:ext cx="5267960" cy="48895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pc="35" dirty="0"/>
              <a:t>Multicast</a:t>
            </a:r>
            <a:r>
              <a:rPr spc="-25" dirty="0"/>
              <a:t> </a:t>
            </a:r>
            <a:r>
              <a:rPr dirty="0"/>
              <a:t>Address</a:t>
            </a:r>
            <a:r>
              <a:rPr spc="-20" dirty="0"/>
              <a:t> </a:t>
            </a:r>
            <a:r>
              <a:rPr spc="5" dirty="0"/>
              <a:t>Assignment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02920" y="899729"/>
            <a:ext cx="9095740" cy="6717223"/>
          </a:xfrm>
          <a:prstGeom prst="rect">
            <a:avLst/>
          </a:prstGeom>
        </p:spPr>
        <p:txBody>
          <a:bodyPr vert="horz" wrap="square" lIns="0" tIns="157480" rIns="0" bIns="0" rtlCol="0">
            <a:spAutoFit/>
          </a:bodyPr>
          <a:lstStyle/>
          <a:p>
            <a:pPr marL="314325" indent="-301625">
              <a:lnSpc>
                <a:spcPct val="100000"/>
              </a:lnSpc>
              <a:spcBef>
                <a:spcPts val="1240"/>
              </a:spcBef>
              <a:buChar char="•"/>
              <a:tabLst>
                <a:tab pos="313690" algn="l"/>
                <a:tab pos="314325" algn="l"/>
              </a:tabLst>
            </a:pPr>
            <a:r>
              <a:rPr sz="2400" spc="-5" dirty="0">
                <a:latin typeface="Arial"/>
                <a:cs typeface="Arial"/>
              </a:rPr>
              <a:t>In</a:t>
            </a:r>
            <a:r>
              <a:rPr sz="240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P802.1CQ, multicast</a:t>
            </a:r>
            <a:r>
              <a:rPr sz="2400" dirty="0">
                <a:latin typeface="Arial"/>
                <a:cs typeface="Arial"/>
              </a:rPr>
              <a:t> addresses</a:t>
            </a:r>
            <a:r>
              <a:rPr sz="2400" spc="-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are</a:t>
            </a:r>
            <a:r>
              <a:rPr sz="2400" spc="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assigned </a:t>
            </a:r>
            <a:r>
              <a:rPr sz="2400" spc="-5" dirty="0">
                <a:latin typeface="Arial"/>
                <a:cs typeface="Arial"/>
              </a:rPr>
              <a:t>to</a:t>
            </a:r>
            <a:r>
              <a:rPr sz="2400" spc="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end </a:t>
            </a:r>
            <a:r>
              <a:rPr sz="2400" spc="-5" dirty="0">
                <a:latin typeface="Arial"/>
                <a:cs typeface="Arial"/>
              </a:rPr>
              <a:t>stations.</a:t>
            </a:r>
            <a:endParaRPr sz="2400" dirty="0">
              <a:latin typeface="Arial"/>
              <a:cs typeface="Arial"/>
            </a:endParaRPr>
          </a:p>
          <a:p>
            <a:pPr marL="446405">
              <a:lnSpc>
                <a:spcPct val="100000"/>
              </a:lnSpc>
              <a:spcBef>
                <a:spcPts val="1140"/>
              </a:spcBef>
              <a:tabLst>
                <a:tab pos="748030" algn="l"/>
              </a:tabLst>
            </a:pPr>
            <a:r>
              <a:rPr sz="2400" dirty="0">
                <a:latin typeface="Arial"/>
                <a:cs typeface="Arial"/>
              </a:rPr>
              <a:t>-	</a:t>
            </a:r>
            <a:r>
              <a:rPr sz="2400" spc="-5" dirty="0">
                <a:latin typeface="Arial"/>
                <a:cs typeface="Arial"/>
              </a:rPr>
              <a:t>In</a:t>
            </a:r>
            <a:r>
              <a:rPr sz="240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other </a:t>
            </a:r>
            <a:r>
              <a:rPr sz="2400" dirty="0">
                <a:latin typeface="Arial"/>
                <a:cs typeface="Arial"/>
              </a:rPr>
              <a:t>scenarios,</a:t>
            </a:r>
            <a:r>
              <a:rPr sz="2400" spc="-5" dirty="0">
                <a:latin typeface="Arial"/>
                <a:cs typeface="Arial"/>
              </a:rPr>
              <a:t> multicast</a:t>
            </a:r>
            <a:r>
              <a:rPr sz="2400" dirty="0">
                <a:latin typeface="Arial"/>
                <a:cs typeface="Arial"/>
              </a:rPr>
              <a:t> addresses</a:t>
            </a:r>
            <a:r>
              <a:rPr sz="2400" spc="-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are assigned</a:t>
            </a:r>
            <a:r>
              <a:rPr sz="2400" spc="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to</a:t>
            </a:r>
            <a:r>
              <a:rPr sz="240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protocols.</a:t>
            </a:r>
            <a:endParaRPr sz="2400" dirty="0">
              <a:latin typeface="Arial"/>
              <a:cs typeface="Arial"/>
            </a:endParaRPr>
          </a:p>
          <a:p>
            <a:pPr marL="314325" marR="22225" indent="-301625">
              <a:lnSpc>
                <a:spcPct val="150000"/>
              </a:lnSpc>
              <a:buChar char="•"/>
              <a:tabLst>
                <a:tab pos="313690" algn="l"/>
                <a:tab pos="314325" algn="l"/>
              </a:tabLst>
            </a:pPr>
            <a:r>
              <a:rPr sz="2400" spc="-5" dirty="0">
                <a:latin typeface="Arial"/>
                <a:cs typeface="Arial"/>
              </a:rPr>
              <a:t>In</a:t>
            </a:r>
            <a:r>
              <a:rPr sz="2400" dirty="0">
                <a:latin typeface="Arial"/>
                <a:cs typeface="Arial"/>
              </a:rPr>
              <a:t> some</a:t>
            </a:r>
            <a:r>
              <a:rPr sz="2400" spc="-3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TSN</a:t>
            </a:r>
            <a:r>
              <a:rPr sz="240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networks,</a:t>
            </a:r>
            <a:r>
              <a:rPr sz="240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streams </a:t>
            </a:r>
            <a:r>
              <a:rPr sz="2400" dirty="0">
                <a:latin typeface="Arial"/>
                <a:cs typeface="Arial"/>
              </a:rPr>
              <a:t>are</a:t>
            </a:r>
            <a:r>
              <a:rPr sz="2400" spc="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addressed</a:t>
            </a:r>
            <a:r>
              <a:rPr sz="2400" spc="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to</a:t>
            </a:r>
            <a:r>
              <a:rPr sz="240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multicast</a:t>
            </a:r>
            <a:r>
              <a:rPr sz="2400" dirty="0">
                <a:latin typeface="Arial"/>
                <a:cs typeface="Arial"/>
              </a:rPr>
              <a:t> addresses</a:t>
            </a:r>
            <a:r>
              <a:rPr sz="2400" spc="-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assigned </a:t>
            </a:r>
            <a:r>
              <a:rPr sz="2400" spc="-509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by</a:t>
            </a:r>
            <a:r>
              <a:rPr sz="2400" spc="-1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the</a:t>
            </a:r>
            <a:r>
              <a:rPr sz="2400" dirty="0">
                <a:latin typeface="Arial"/>
                <a:cs typeface="Arial"/>
              </a:rPr>
              <a:t> sender</a:t>
            </a:r>
            <a:r>
              <a:rPr sz="2400" spc="-5" dirty="0">
                <a:latin typeface="Arial"/>
                <a:cs typeface="Arial"/>
              </a:rPr>
              <a:t> (the</a:t>
            </a:r>
            <a:r>
              <a:rPr sz="240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“talker”).</a:t>
            </a:r>
            <a:endParaRPr sz="2400" dirty="0">
              <a:latin typeface="Arial"/>
              <a:cs typeface="Arial"/>
            </a:endParaRPr>
          </a:p>
          <a:p>
            <a:pPr marL="314325" marR="5080" indent="-301625">
              <a:lnSpc>
                <a:spcPct val="150000"/>
              </a:lnSpc>
              <a:buChar char="•"/>
              <a:tabLst>
                <a:tab pos="313690" algn="l"/>
                <a:tab pos="314325" algn="l"/>
              </a:tabLst>
            </a:pPr>
            <a:r>
              <a:rPr sz="2400" dirty="0">
                <a:latin typeface="Arial"/>
                <a:cs typeface="Arial"/>
              </a:rPr>
              <a:t>A </a:t>
            </a:r>
            <a:r>
              <a:rPr sz="2400" spc="-5" dirty="0">
                <a:latin typeface="Arial"/>
                <a:cs typeface="Arial"/>
              </a:rPr>
              <a:t>peer-to-peer protocol </a:t>
            </a:r>
            <a:r>
              <a:rPr sz="2400" dirty="0">
                <a:latin typeface="Arial"/>
                <a:cs typeface="Arial"/>
              </a:rPr>
              <a:t>(MAAP) </a:t>
            </a:r>
            <a:r>
              <a:rPr sz="2400" spc="-5" dirty="0">
                <a:latin typeface="Arial"/>
                <a:cs typeface="Arial"/>
              </a:rPr>
              <a:t>for </a:t>
            </a:r>
            <a:r>
              <a:rPr sz="2400" dirty="0">
                <a:latin typeface="Arial"/>
                <a:cs typeface="Arial"/>
              </a:rPr>
              <a:t>a </a:t>
            </a:r>
            <a:r>
              <a:rPr sz="2400" spc="-5" dirty="0">
                <a:latin typeface="Arial"/>
                <a:cs typeface="Arial"/>
              </a:rPr>
              <a:t>talker to </a:t>
            </a:r>
            <a:r>
              <a:rPr sz="2400" dirty="0">
                <a:latin typeface="Arial"/>
                <a:cs typeface="Arial"/>
              </a:rPr>
              <a:t>claim a </a:t>
            </a:r>
            <a:r>
              <a:rPr sz="2400" spc="-5" dirty="0">
                <a:latin typeface="Arial"/>
                <a:cs typeface="Arial"/>
              </a:rPr>
              <a:t>multicast </a:t>
            </a:r>
            <a:r>
              <a:rPr sz="2400" dirty="0">
                <a:latin typeface="Arial"/>
                <a:cs typeface="Arial"/>
              </a:rPr>
              <a:t>address range is </a:t>
            </a:r>
            <a:r>
              <a:rPr sz="2400" spc="-51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specified</a:t>
            </a:r>
            <a:r>
              <a:rPr sz="2400" spc="60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in</a:t>
            </a:r>
            <a:r>
              <a:rPr sz="2400" spc="6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IEEE</a:t>
            </a:r>
            <a:r>
              <a:rPr sz="2400" spc="6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Std</a:t>
            </a:r>
            <a:r>
              <a:rPr sz="2400" spc="6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1722</a:t>
            </a:r>
            <a:r>
              <a:rPr sz="2400" spc="60" dirty="0">
                <a:latin typeface="Arial"/>
                <a:cs typeface="Arial"/>
              </a:rPr>
              <a:t> </a:t>
            </a:r>
            <a:r>
              <a:rPr sz="2400" spc="-10" dirty="0">
                <a:latin typeface="Arial"/>
                <a:cs typeface="Arial"/>
              </a:rPr>
              <a:t>(</a:t>
            </a:r>
            <a:r>
              <a:rPr lang="en-US" sz="2400" spc="-10" dirty="0">
                <a:latin typeface="Arial"/>
                <a:cs typeface="Arial"/>
              </a:rPr>
              <a:t>"</a:t>
            </a:r>
            <a:r>
              <a:rPr sz="2400" spc="-10" dirty="0">
                <a:latin typeface="Arial"/>
                <a:cs typeface="Arial"/>
              </a:rPr>
              <a:t>Transport</a:t>
            </a:r>
            <a:r>
              <a:rPr sz="2400" spc="5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Protocol</a:t>
            </a:r>
            <a:r>
              <a:rPr sz="2400" spc="6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for</a:t>
            </a:r>
            <a:r>
              <a:rPr sz="2400" spc="25" dirty="0">
                <a:latin typeface="Arial"/>
                <a:cs typeface="Arial"/>
              </a:rPr>
              <a:t> </a:t>
            </a:r>
            <a:r>
              <a:rPr sz="2400" spc="-10" dirty="0">
                <a:latin typeface="Arial"/>
                <a:cs typeface="Arial"/>
              </a:rPr>
              <a:t>Time-Sensitive</a:t>
            </a:r>
            <a:r>
              <a:rPr sz="2400" spc="-4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Applications </a:t>
            </a:r>
            <a:r>
              <a:rPr sz="2400" dirty="0">
                <a:latin typeface="Arial"/>
                <a:cs typeface="Arial"/>
              </a:rPr>
              <a:t> in</a:t>
            </a:r>
            <a:r>
              <a:rPr sz="2400" spc="-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Bridged LANs</a:t>
            </a:r>
            <a:r>
              <a:rPr lang="en-US" sz="2400" dirty="0">
                <a:latin typeface="Arial"/>
                <a:cs typeface="Arial"/>
              </a:rPr>
              <a:t>"</a:t>
            </a:r>
            <a:r>
              <a:rPr sz="2400" dirty="0">
                <a:latin typeface="Arial"/>
                <a:cs typeface="Arial"/>
              </a:rPr>
              <a:t>).</a:t>
            </a:r>
          </a:p>
          <a:p>
            <a:pPr marL="314325" indent="-301625">
              <a:lnSpc>
                <a:spcPct val="100000"/>
              </a:lnSpc>
              <a:spcBef>
                <a:spcPts val="950"/>
              </a:spcBef>
              <a:buChar char="•"/>
              <a:tabLst>
                <a:tab pos="313690" algn="l"/>
                <a:tab pos="314325" algn="l"/>
              </a:tabLst>
            </a:pPr>
            <a:r>
              <a:rPr sz="2400" spc="-5" dirty="0">
                <a:latin typeface="Arial"/>
                <a:cs typeface="Arial"/>
              </a:rPr>
              <a:t>P802.1CQ </a:t>
            </a:r>
            <a:r>
              <a:rPr sz="2400" dirty="0">
                <a:latin typeface="Arial"/>
                <a:cs typeface="Arial"/>
              </a:rPr>
              <a:t>provides</a:t>
            </a:r>
            <a:r>
              <a:rPr sz="2400" spc="-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backward </a:t>
            </a:r>
            <a:r>
              <a:rPr sz="2400" spc="-5" dirty="0">
                <a:latin typeface="Arial"/>
                <a:cs typeface="Arial"/>
              </a:rPr>
              <a:t>compatibility</a:t>
            </a:r>
            <a:r>
              <a:rPr sz="240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with</a:t>
            </a:r>
            <a:r>
              <a:rPr sz="2400" dirty="0">
                <a:latin typeface="Arial"/>
                <a:cs typeface="Arial"/>
              </a:rPr>
              <a:t> </a:t>
            </a:r>
            <a:r>
              <a:rPr sz="2400" spc="-50" dirty="0">
                <a:latin typeface="Arial"/>
                <a:cs typeface="Arial"/>
              </a:rPr>
              <a:t>MAAP.</a:t>
            </a:r>
            <a:endParaRPr sz="2400" dirty="0">
              <a:latin typeface="Arial"/>
              <a:cs typeface="Arial"/>
            </a:endParaRPr>
          </a:p>
          <a:p>
            <a:pPr marL="748665" lvl="1" indent="-302260">
              <a:lnSpc>
                <a:spcPct val="100000"/>
              </a:lnSpc>
              <a:spcBef>
                <a:spcPts val="1060"/>
              </a:spcBef>
              <a:buFont typeface="Microsoft Sans Serif"/>
              <a:buChar char="-"/>
              <a:tabLst>
                <a:tab pos="748030" algn="l"/>
                <a:tab pos="748665" algn="l"/>
              </a:tabLst>
            </a:pPr>
            <a:r>
              <a:rPr sz="2400" dirty="0">
                <a:latin typeface="Arial"/>
                <a:cs typeface="Arial"/>
              </a:rPr>
              <a:t>new</a:t>
            </a:r>
            <a:r>
              <a:rPr sz="2400" spc="-2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functionality:</a:t>
            </a:r>
            <a:endParaRPr sz="2400" dirty="0">
              <a:latin typeface="Arial"/>
              <a:cs typeface="Arial"/>
            </a:endParaRPr>
          </a:p>
          <a:p>
            <a:pPr marL="1183005" lvl="2" indent="-302260">
              <a:lnSpc>
                <a:spcPct val="100000"/>
              </a:lnSpc>
              <a:spcBef>
                <a:spcPts val="1060"/>
              </a:spcBef>
              <a:buFont typeface="Microsoft Sans Serif"/>
              <a:buChar char="-"/>
              <a:tabLst>
                <a:tab pos="1182370" algn="l"/>
                <a:tab pos="1183005" algn="l"/>
              </a:tabLst>
            </a:pPr>
            <a:r>
              <a:rPr sz="2400" dirty="0">
                <a:latin typeface="Arial"/>
                <a:cs typeface="Arial"/>
              </a:rPr>
              <a:t>address</a:t>
            </a:r>
            <a:r>
              <a:rPr sz="2400" spc="-5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blocks</a:t>
            </a:r>
          </a:p>
          <a:p>
            <a:pPr marL="1183005" lvl="2" indent="-302260">
              <a:lnSpc>
                <a:spcPct val="100000"/>
              </a:lnSpc>
              <a:spcBef>
                <a:spcPts val="1055"/>
              </a:spcBef>
              <a:buFont typeface="Microsoft Sans Serif"/>
              <a:buChar char="-"/>
              <a:tabLst>
                <a:tab pos="1182370" algn="l"/>
                <a:tab pos="1183005" algn="l"/>
              </a:tabLst>
            </a:pPr>
            <a:r>
              <a:rPr sz="2400" spc="-5" dirty="0">
                <a:latin typeface="Arial"/>
                <a:cs typeface="Arial"/>
              </a:rPr>
              <a:t>Registrars</a:t>
            </a:r>
            <a:r>
              <a:rPr sz="2400" spc="-2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(address</a:t>
            </a:r>
            <a:r>
              <a:rPr sz="2400" spc="-20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servers)</a:t>
            </a:r>
          </a:p>
          <a:p>
            <a:pPr marL="1183005" lvl="2" indent="-302260">
              <a:lnSpc>
                <a:spcPct val="100000"/>
              </a:lnSpc>
              <a:spcBef>
                <a:spcPts val="1060"/>
              </a:spcBef>
              <a:buFont typeface="Microsoft Sans Serif"/>
              <a:buChar char="-"/>
              <a:tabLst>
                <a:tab pos="1182370" algn="l"/>
                <a:tab pos="1183005" algn="l"/>
              </a:tabLst>
            </a:pPr>
            <a:r>
              <a:rPr sz="2400" spc="-5" dirty="0">
                <a:latin typeface="Arial"/>
                <a:cs typeface="Arial"/>
              </a:rPr>
              <a:t>operation</a:t>
            </a:r>
            <a:r>
              <a:rPr sz="2400" spc="-1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without</a:t>
            </a:r>
            <a:r>
              <a:rPr sz="2400" spc="-10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a</a:t>
            </a:r>
            <a:r>
              <a:rPr sz="2400" spc="-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global</a:t>
            </a:r>
            <a:r>
              <a:rPr sz="2400" spc="-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address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91634A2-1515-4F49-80DE-462FE4FF8C78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4</a:t>
            </a:fld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28400" y="331152"/>
            <a:ext cx="8362315" cy="48895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/>
              <a:t>Power</a:t>
            </a:r>
            <a:r>
              <a:rPr spc="-15" dirty="0"/>
              <a:t> </a:t>
            </a:r>
            <a:r>
              <a:rPr spc="50" dirty="0"/>
              <a:t>of</a:t>
            </a:r>
            <a:r>
              <a:rPr spc="-10" dirty="0"/>
              <a:t> </a:t>
            </a:r>
            <a:r>
              <a:rPr dirty="0"/>
              <a:t>Dynamic</a:t>
            </a:r>
            <a:r>
              <a:rPr spc="-10" dirty="0"/>
              <a:t> </a:t>
            </a:r>
            <a:r>
              <a:rPr spc="10" dirty="0"/>
              <a:t>Software-Defined</a:t>
            </a:r>
            <a:r>
              <a:rPr spc="-10" dirty="0"/>
              <a:t> </a:t>
            </a:r>
            <a:r>
              <a:rPr spc="5" dirty="0"/>
              <a:t>Addressing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16254" y="994727"/>
            <a:ext cx="9313546" cy="4980851"/>
          </a:xfrm>
          <a:prstGeom prst="rect">
            <a:avLst/>
          </a:prstGeom>
        </p:spPr>
        <p:txBody>
          <a:bodyPr vert="horz" wrap="square" lIns="0" tIns="157480" rIns="0" bIns="0" rtlCol="0">
            <a:spAutoFit/>
          </a:bodyPr>
          <a:lstStyle/>
          <a:p>
            <a:pPr marL="314325" indent="-301625">
              <a:lnSpc>
                <a:spcPct val="100000"/>
              </a:lnSpc>
              <a:spcBef>
                <a:spcPts val="1240"/>
              </a:spcBef>
              <a:buChar char="•"/>
              <a:tabLst>
                <a:tab pos="313690" algn="l"/>
                <a:tab pos="314325" algn="l"/>
              </a:tabLst>
            </a:pPr>
            <a:r>
              <a:rPr sz="2400" dirty="0">
                <a:latin typeface="Arial"/>
                <a:cs typeface="Arial"/>
              </a:rPr>
              <a:t>Half</a:t>
            </a:r>
            <a:r>
              <a:rPr sz="2400" spc="-20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of</a:t>
            </a:r>
            <a:r>
              <a:rPr sz="2400" spc="-1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IEEE</a:t>
            </a:r>
            <a:r>
              <a:rPr sz="2400" spc="-1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802</a:t>
            </a:r>
            <a:r>
              <a:rPr sz="2400" spc="-10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addresses</a:t>
            </a:r>
            <a:r>
              <a:rPr sz="2400" spc="-1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are</a:t>
            </a:r>
            <a:r>
              <a:rPr sz="2400" spc="-1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global</a:t>
            </a:r>
          </a:p>
          <a:p>
            <a:pPr marL="748665" lvl="1" indent="-302260">
              <a:lnSpc>
                <a:spcPct val="100000"/>
              </a:lnSpc>
              <a:spcBef>
                <a:spcPts val="1140"/>
              </a:spcBef>
              <a:buChar char="-"/>
              <a:tabLst>
                <a:tab pos="748030" algn="l"/>
                <a:tab pos="748665" algn="l"/>
              </a:tabLst>
            </a:pPr>
            <a:r>
              <a:rPr sz="2400" dirty="0">
                <a:latin typeface="Arial"/>
                <a:cs typeface="Arial"/>
              </a:rPr>
              <a:t>unique</a:t>
            </a:r>
            <a:r>
              <a:rPr sz="2400" spc="-10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among</a:t>
            </a:r>
            <a:r>
              <a:rPr sz="2400" spc="-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all</a:t>
            </a:r>
            <a:r>
              <a:rPr sz="2400" spc="-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devices</a:t>
            </a:r>
            <a:r>
              <a:rPr sz="2400" spc="-10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over</a:t>
            </a:r>
            <a:r>
              <a:rPr sz="2400" spc="-10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an</a:t>
            </a:r>
            <a:r>
              <a:rPr sz="2400" spc="-5" dirty="0">
                <a:latin typeface="Arial"/>
                <a:cs typeface="Arial"/>
              </a:rPr>
              <a:t> intended</a:t>
            </a:r>
            <a:r>
              <a:rPr sz="2400" spc="-10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span</a:t>
            </a:r>
            <a:r>
              <a:rPr sz="2400" spc="-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of</a:t>
            </a:r>
            <a:r>
              <a:rPr sz="2400" spc="-10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100</a:t>
            </a:r>
            <a:r>
              <a:rPr sz="2400" spc="-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years</a:t>
            </a:r>
          </a:p>
          <a:p>
            <a:pPr marL="748665" lvl="1" indent="-302260">
              <a:lnSpc>
                <a:spcPct val="100000"/>
              </a:lnSpc>
              <a:spcBef>
                <a:spcPts val="1140"/>
              </a:spcBef>
              <a:buChar char="-"/>
              <a:tabLst>
                <a:tab pos="748030" algn="l"/>
                <a:tab pos="748665" algn="l"/>
              </a:tabLst>
            </a:pPr>
            <a:r>
              <a:rPr sz="2400" dirty="0">
                <a:latin typeface="Arial"/>
                <a:cs typeface="Arial"/>
              </a:rPr>
              <a:t>generally</a:t>
            </a:r>
            <a:r>
              <a:rPr sz="2400" spc="-20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burned-in</a:t>
            </a:r>
            <a:r>
              <a:rPr sz="2400" spc="-10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by</a:t>
            </a:r>
            <a:r>
              <a:rPr sz="2400" spc="-1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the</a:t>
            </a:r>
            <a:r>
              <a:rPr sz="2400" spc="-10" dirty="0">
                <a:latin typeface="Arial"/>
                <a:cs typeface="Arial"/>
              </a:rPr>
              <a:t> </a:t>
            </a:r>
            <a:r>
              <a:rPr sz="2400" spc="-20" dirty="0">
                <a:latin typeface="Arial"/>
                <a:cs typeface="Arial"/>
              </a:rPr>
              <a:t>factory, </a:t>
            </a:r>
            <a:r>
              <a:rPr sz="2400" dirty="0">
                <a:latin typeface="Arial"/>
                <a:cs typeface="Arial"/>
              </a:rPr>
              <a:t>so</a:t>
            </a:r>
            <a:r>
              <a:rPr sz="2400" spc="-10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flat</a:t>
            </a:r>
          </a:p>
          <a:p>
            <a:pPr marL="314325" indent="-301625">
              <a:lnSpc>
                <a:spcPct val="100000"/>
              </a:lnSpc>
              <a:spcBef>
                <a:spcPts val="1140"/>
              </a:spcBef>
              <a:buChar char="•"/>
              <a:tabLst>
                <a:tab pos="313690" algn="l"/>
                <a:tab pos="314325" algn="l"/>
              </a:tabLst>
            </a:pPr>
            <a:r>
              <a:rPr sz="2400" dirty="0">
                <a:latin typeface="Arial"/>
                <a:cs typeface="Arial"/>
              </a:rPr>
              <a:t>Half</a:t>
            </a:r>
            <a:r>
              <a:rPr sz="2400" spc="-20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of</a:t>
            </a:r>
            <a:r>
              <a:rPr sz="2400" spc="-1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IEEE</a:t>
            </a:r>
            <a:r>
              <a:rPr sz="2400" spc="-1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802</a:t>
            </a:r>
            <a:r>
              <a:rPr sz="2400" spc="-10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addresses</a:t>
            </a:r>
            <a:r>
              <a:rPr sz="2400" spc="-1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are</a:t>
            </a:r>
            <a:r>
              <a:rPr sz="2400" spc="-1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local</a:t>
            </a:r>
          </a:p>
          <a:p>
            <a:pPr marL="748665" lvl="1" indent="-302260">
              <a:lnSpc>
                <a:spcPct val="100000"/>
              </a:lnSpc>
              <a:spcBef>
                <a:spcPts val="1140"/>
              </a:spcBef>
              <a:buChar char="-"/>
              <a:tabLst>
                <a:tab pos="748030" algn="l"/>
                <a:tab pos="748665" algn="l"/>
              </a:tabLst>
            </a:pPr>
            <a:r>
              <a:rPr sz="2400" dirty="0">
                <a:latin typeface="Arial"/>
                <a:cs typeface="Arial"/>
              </a:rPr>
              <a:t>assignable</a:t>
            </a:r>
            <a:r>
              <a:rPr sz="2400" spc="-50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dynamically</a:t>
            </a:r>
          </a:p>
          <a:p>
            <a:pPr marL="748665" lvl="1" indent="-302260">
              <a:lnSpc>
                <a:spcPct val="100000"/>
              </a:lnSpc>
              <a:spcBef>
                <a:spcPts val="1140"/>
              </a:spcBef>
              <a:buChar char="-"/>
              <a:tabLst>
                <a:tab pos="748030" algn="l"/>
                <a:tab pos="748665" algn="l"/>
              </a:tabLst>
            </a:pPr>
            <a:r>
              <a:rPr sz="2400" dirty="0">
                <a:latin typeface="Arial"/>
                <a:cs typeface="Arial"/>
              </a:rPr>
              <a:t>vast</a:t>
            </a:r>
            <a:r>
              <a:rPr sz="2400" spc="-5" dirty="0">
                <a:latin typeface="Arial"/>
                <a:cs typeface="Arial"/>
              </a:rPr>
              <a:t> quantity </a:t>
            </a:r>
            <a:r>
              <a:rPr sz="2400" dirty="0">
                <a:latin typeface="Arial"/>
                <a:cs typeface="Arial"/>
              </a:rPr>
              <a:t>available, since uniqueness </a:t>
            </a:r>
            <a:r>
              <a:rPr sz="2400" spc="-5" dirty="0">
                <a:latin typeface="Arial"/>
                <a:cs typeface="Arial"/>
              </a:rPr>
              <a:t>restriction</a:t>
            </a:r>
            <a:r>
              <a:rPr sz="240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limited</a:t>
            </a:r>
            <a:r>
              <a:rPr sz="2400" spc="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to</a:t>
            </a:r>
            <a:r>
              <a:rPr sz="240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the</a:t>
            </a:r>
            <a:r>
              <a:rPr sz="2400" dirty="0">
                <a:latin typeface="Arial"/>
                <a:cs typeface="Arial"/>
              </a:rPr>
              <a:t> LAN</a:t>
            </a:r>
          </a:p>
          <a:p>
            <a:pPr marL="748665" lvl="1" indent="-302260">
              <a:lnSpc>
                <a:spcPct val="100000"/>
              </a:lnSpc>
              <a:spcBef>
                <a:spcPts val="1140"/>
              </a:spcBef>
              <a:buChar char="-"/>
              <a:tabLst>
                <a:tab pos="748030" algn="l"/>
                <a:tab pos="748665" algn="l"/>
              </a:tabLst>
            </a:pPr>
            <a:r>
              <a:rPr sz="2400" dirty="0">
                <a:latin typeface="Arial"/>
                <a:cs typeface="Arial"/>
              </a:rPr>
              <a:t>can</a:t>
            </a:r>
            <a:r>
              <a:rPr sz="2400" spc="-2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be</a:t>
            </a:r>
            <a:r>
              <a:rPr sz="2400" spc="-2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liberally</a:t>
            </a:r>
            <a:r>
              <a:rPr sz="2400" spc="-30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assigned</a:t>
            </a:r>
          </a:p>
          <a:p>
            <a:pPr marL="748665" lvl="1" indent="-302260">
              <a:lnSpc>
                <a:spcPct val="100000"/>
              </a:lnSpc>
              <a:spcBef>
                <a:spcPts val="1140"/>
              </a:spcBef>
              <a:buChar char="-"/>
              <a:tabLst>
                <a:tab pos="748030" algn="l"/>
                <a:tab pos="748665" algn="l"/>
              </a:tabLst>
            </a:pPr>
            <a:r>
              <a:rPr sz="2400" dirty="0">
                <a:latin typeface="Arial"/>
                <a:cs typeface="Arial"/>
              </a:rPr>
              <a:t>can</a:t>
            </a:r>
            <a:r>
              <a:rPr sz="2400" spc="-10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be</a:t>
            </a:r>
            <a:r>
              <a:rPr sz="2400" spc="-5" dirty="0">
                <a:latin typeface="Arial"/>
                <a:cs typeface="Arial"/>
              </a:rPr>
              <a:t> thoughtfully</a:t>
            </a:r>
            <a:r>
              <a:rPr sz="2400" spc="-10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assigned</a:t>
            </a:r>
            <a:r>
              <a:rPr sz="2400" spc="-5" dirty="0">
                <a:latin typeface="Arial"/>
                <a:cs typeface="Arial"/>
              </a:rPr>
              <a:t> to</a:t>
            </a:r>
            <a:r>
              <a:rPr sz="2400" spc="-10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have</a:t>
            </a:r>
            <a:r>
              <a:rPr sz="2400" spc="-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addressing</a:t>
            </a:r>
            <a:r>
              <a:rPr sz="2400" spc="-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power</a:t>
            </a:r>
          </a:p>
          <a:p>
            <a:pPr marL="314325" indent="-301625">
              <a:lnSpc>
                <a:spcPct val="100000"/>
              </a:lnSpc>
              <a:spcBef>
                <a:spcPts val="1140"/>
              </a:spcBef>
              <a:buChar char="•"/>
              <a:tabLst>
                <a:tab pos="313690" algn="l"/>
                <a:tab pos="314325" algn="l"/>
              </a:tabLst>
            </a:pPr>
            <a:r>
              <a:rPr lang="en-US" sz="2400" dirty="0">
                <a:latin typeface="Arial"/>
                <a:cs typeface="Arial"/>
              </a:rPr>
              <a:t>"</a:t>
            </a:r>
            <a:r>
              <a:rPr sz="2400" dirty="0">
                <a:latin typeface="Arial"/>
                <a:cs typeface="Arial"/>
              </a:rPr>
              <a:t>Block</a:t>
            </a:r>
            <a:r>
              <a:rPr sz="2400" spc="-110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Address</a:t>
            </a:r>
            <a:r>
              <a:rPr sz="2400" spc="-5" dirty="0">
                <a:latin typeface="Arial"/>
                <a:cs typeface="Arial"/>
              </a:rPr>
              <a:t> Registration </a:t>
            </a:r>
            <a:r>
              <a:rPr sz="2400" dirty="0">
                <a:latin typeface="Arial"/>
                <a:cs typeface="Arial"/>
              </a:rPr>
              <a:t>and Claiming”</a:t>
            </a:r>
            <a:r>
              <a:rPr sz="2400" spc="-10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(BARC)</a:t>
            </a:r>
            <a:r>
              <a:rPr sz="2400" spc="-5" dirty="0">
                <a:latin typeface="Arial"/>
                <a:cs typeface="Arial"/>
              </a:rPr>
              <a:t> protocol</a:t>
            </a:r>
            <a:endParaRPr sz="2400" dirty="0">
              <a:latin typeface="Arial"/>
              <a:cs typeface="Arial"/>
            </a:endParaRP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FF5B9010-C22A-0E49-8D27-2257A185F4A7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5</a:t>
            </a:fld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464467" y="331152"/>
            <a:ext cx="7090409" cy="48895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pc="-40" dirty="0"/>
              <a:t>BARC</a:t>
            </a:r>
            <a:r>
              <a:rPr spc="-5" dirty="0"/>
              <a:t> </a:t>
            </a:r>
            <a:r>
              <a:rPr spc="-10" dirty="0"/>
              <a:t>assigns</a:t>
            </a:r>
            <a:r>
              <a:rPr spc="-5" dirty="0"/>
              <a:t> </a:t>
            </a:r>
            <a:r>
              <a:rPr spc="10" dirty="0"/>
              <a:t>MAC</a:t>
            </a:r>
            <a:r>
              <a:rPr spc="-5" dirty="0"/>
              <a:t> </a:t>
            </a:r>
            <a:r>
              <a:rPr spc="-10" dirty="0"/>
              <a:t>Addresses</a:t>
            </a:r>
            <a:r>
              <a:rPr spc="-5" dirty="0"/>
              <a:t> in </a:t>
            </a:r>
            <a:r>
              <a:rPr spc="40" dirty="0"/>
              <a:t>Blocks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09071" y="949932"/>
            <a:ext cx="9601200" cy="6295313"/>
          </a:xfrm>
          <a:prstGeom prst="rect">
            <a:avLst/>
          </a:prstGeom>
        </p:spPr>
        <p:txBody>
          <a:bodyPr vert="horz" wrap="square" lIns="0" tIns="151130" rIns="0" bIns="0" rtlCol="0">
            <a:spAutoFit/>
          </a:bodyPr>
          <a:lstStyle/>
          <a:p>
            <a:pPr marL="314325" indent="-301625">
              <a:lnSpc>
                <a:spcPct val="100000"/>
              </a:lnSpc>
              <a:spcBef>
                <a:spcPts val="1190"/>
              </a:spcBef>
              <a:buChar char="•"/>
              <a:tabLst>
                <a:tab pos="313690" algn="l"/>
                <a:tab pos="314325" algn="l"/>
              </a:tabLst>
            </a:pPr>
            <a:r>
              <a:rPr sz="2000" spc="5" dirty="0">
                <a:latin typeface="Arial"/>
                <a:cs typeface="Arial"/>
              </a:rPr>
              <a:t>An</a:t>
            </a:r>
            <a:r>
              <a:rPr sz="2000" spc="-95" dirty="0">
                <a:latin typeface="Arial"/>
                <a:cs typeface="Arial"/>
              </a:rPr>
              <a:t> </a:t>
            </a:r>
            <a:r>
              <a:rPr sz="2000" spc="5" dirty="0">
                <a:latin typeface="Arial"/>
                <a:cs typeface="Arial"/>
              </a:rPr>
              <a:t>Address </a:t>
            </a:r>
            <a:r>
              <a:rPr sz="2000" dirty="0">
                <a:latin typeface="Arial"/>
                <a:cs typeface="Arial"/>
              </a:rPr>
              <a:t>Block </a:t>
            </a:r>
            <a:r>
              <a:rPr sz="2000" spc="5" dirty="0">
                <a:latin typeface="Arial"/>
                <a:cs typeface="Arial"/>
              </a:rPr>
              <a:t>(AB) </a:t>
            </a:r>
            <a:r>
              <a:rPr sz="2000" dirty="0">
                <a:latin typeface="Arial"/>
                <a:cs typeface="Arial"/>
              </a:rPr>
              <a:t>is</a:t>
            </a:r>
            <a:r>
              <a:rPr sz="2000" spc="5" dirty="0">
                <a:latin typeface="Arial"/>
                <a:cs typeface="Arial"/>
              </a:rPr>
              <a:t> a</a:t>
            </a:r>
            <a:r>
              <a:rPr sz="2000" dirty="0">
                <a:latin typeface="Arial"/>
                <a:cs typeface="Arial"/>
              </a:rPr>
              <a:t> set</a:t>
            </a:r>
            <a:r>
              <a:rPr sz="2000" spc="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of local</a:t>
            </a:r>
            <a:r>
              <a:rPr sz="2000" spc="5" dirty="0">
                <a:latin typeface="Arial"/>
                <a:cs typeface="Arial"/>
              </a:rPr>
              <a:t> BARC </a:t>
            </a:r>
            <a:r>
              <a:rPr sz="2000" dirty="0">
                <a:latin typeface="Arial"/>
                <a:cs typeface="Arial"/>
              </a:rPr>
              <a:t>addresses.</a:t>
            </a:r>
          </a:p>
          <a:p>
            <a:pPr marL="314325" indent="-301625">
              <a:lnSpc>
                <a:spcPct val="100000"/>
              </a:lnSpc>
              <a:spcBef>
                <a:spcPts val="1095"/>
              </a:spcBef>
              <a:buChar char="•"/>
              <a:tabLst>
                <a:tab pos="313690" algn="l"/>
                <a:tab pos="314325" algn="l"/>
              </a:tabLst>
            </a:pPr>
            <a:r>
              <a:rPr sz="2000" spc="5" dirty="0">
                <a:latin typeface="Arial"/>
                <a:cs typeface="Arial"/>
              </a:rPr>
              <a:t>An</a:t>
            </a:r>
            <a:r>
              <a:rPr sz="2000" spc="-85" dirty="0">
                <a:latin typeface="Arial"/>
                <a:cs typeface="Arial"/>
              </a:rPr>
              <a:t> </a:t>
            </a:r>
            <a:r>
              <a:rPr sz="2000" spc="5" dirty="0">
                <a:latin typeface="Arial"/>
                <a:cs typeface="Arial"/>
              </a:rPr>
              <a:t>AB</a:t>
            </a:r>
            <a:r>
              <a:rPr sz="2000" spc="1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includes</a:t>
            </a:r>
            <a:r>
              <a:rPr sz="2000" spc="1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equal-sized</a:t>
            </a:r>
            <a:r>
              <a:rPr sz="2000" spc="15" dirty="0">
                <a:latin typeface="Arial"/>
                <a:cs typeface="Arial"/>
              </a:rPr>
              <a:t> </a:t>
            </a:r>
            <a:r>
              <a:rPr sz="2000" spc="5" dirty="0">
                <a:latin typeface="Arial"/>
                <a:cs typeface="Arial"/>
              </a:rPr>
              <a:t>and</a:t>
            </a:r>
            <a:r>
              <a:rPr sz="2000" spc="2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unicast</a:t>
            </a:r>
            <a:r>
              <a:rPr sz="2000" spc="15" dirty="0">
                <a:latin typeface="Arial"/>
                <a:cs typeface="Arial"/>
              </a:rPr>
              <a:t> </a:t>
            </a:r>
            <a:r>
              <a:rPr sz="2000" spc="5" dirty="0">
                <a:latin typeface="Arial"/>
                <a:cs typeface="Arial"/>
              </a:rPr>
              <a:t>and</a:t>
            </a:r>
            <a:r>
              <a:rPr sz="2000" spc="1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multicast</a:t>
            </a:r>
            <a:r>
              <a:rPr sz="2000" spc="1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contiguous</a:t>
            </a:r>
            <a:r>
              <a:rPr sz="2000" spc="1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sub-blocks.</a:t>
            </a:r>
          </a:p>
          <a:p>
            <a:pPr marL="314325" indent="-301625">
              <a:lnSpc>
                <a:spcPct val="100000"/>
              </a:lnSpc>
              <a:spcBef>
                <a:spcPts val="1095"/>
              </a:spcBef>
              <a:buChar char="•"/>
              <a:tabLst>
                <a:tab pos="313690" algn="l"/>
                <a:tab pos="314325" algn="l"/>
              </a:tabLst>
            </a:pPr>
            <a:r>
              <a:rPr sz="2000" spc="5" dirty="0">
                <a:latin typeface="Arial"/>
                <a:cs typeface="Arial"/>
              </a:rPr>
              <a:t>No</a:t>
            </a:r>
            <a:r>
              <a:rPr sz="2000" spc="-5" dirty="0">
                <a:latin typeface="Arial"/>
                <a:cs typeface="Arial"/>
              </a:rPr>
              <a:t> </a:t>
            </a:r>
            <a:r>
              <a:rPr sz="2000" spc="5" dirty="0">
                <a:latin typeface="Arial"/>
                <a:cs typeface="Arial"/>
              </a:rPr>
              <a:t>BARC</a:t>
            </a:r>
            <a:r>
              <a:rPr sz="2000" spc="-5" dirty="0">
                <a:latin typeface="Arial"/>
                <a:cs typeface="Arial"/>
              </a:rPr>
              <a:t> </a:t>
            </a:r>
            <a:r>
              <a:rPr sz="2000" spc="5" dirty="0">
                <a:latin typeface="Arial"/>
                <a:cs typeface="Arial"/>
              </a:rPr>
              <a:t>address</a:t>
            </a:r>
            <a:r>
              <a:rPr sz="2000" spc="-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falls</a:t>
            </a:r>
            <a:r>
              <a:rPr sz="2000" spc="-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within </a:t>
            </a:r>
            <a:r>
              <a:rPr sz="2000" spc="5" dirty="0">
                <a:latin typeface="Arial"/>
                <a:cs typeface="Arial"/>
              </a:rPr>
              <a:t>more</a:t>
            </a:r>
            <a:r>
              <a:rPr sz="2000" spc="-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than</a:t>
            </a:r>
            <a:r>
              <a:rPr sz="2000" spc="-5" dirty="0">
                <a:latin typeface="Arial"/>
                <a:cs typeface="Arial"/>
              </a:rPr>
              <a:t> </a:t>
            </a:r>
            <a:r>
              <a:rPr sz="2000" spc="5" dirty="0">
                <a:latin typeface="Arial"/>
                <a:cs typeface="Arial"/>
              </a:rPr>
              <a:t>one</a:t>
            </a:r>
            <a:r>
              <a:rPr sz="2000" spc="-100" dirty="0">
                <a:latin typeface="Arial"/>
                <a:cs typeface="Arial"/>
              </a:rPr>
              <a:t> </a:t>
            </a:r>
            <a:r>
              <a:rPr sz="2000" spc="5" dirty="0">
                <a:latin typeface="Arial"/>
                <a:cs typeface="Arial"/>
              </a:rPr>
              <a:t>AB.</a:t>
            </a:r>
            <a:endParaRPr sz="2000" dirty="0">
              <a:latin typeface="Arial"/>
              <a:cs typeface="Arial"/>
            </a:endParaRPr>
          </a:p>
          <a:p>
            <a:pPr marL="314325" indent="-301625">
              <a:lnSpc>
                <a:spcPct val="100000"/>
              </a:lnSpc>
              <a:spcBef>
                <a:spcPts val="1095"/>
              </a:spcBef>
              <a:buChar char="•"/>
              <a:tabLst>
                <a:tab pos="313690" algn="l"/>
                <a:tab pos="314325" algn="l"/>
              </a:tabLst>
            </a:pPr>
            <a:r>
              <a:rPr sz="2000" dirty="0">
                <a:latin typeface="Arial"/>
                <a:cs typeface="Arial"/>
              </a:rPr>
              <a:t>Registrable</a:t>
            </a:r>
            <a:r>
              <a:rPr sz="2000" spc="-95" dirty="0">
                <a:latin typeface="Arial"/>
                <a:cs typeface="Arial"/>
              </a:rPr>
              <a:t> </a:t>
            </a:r>
            <a:r>
              <a:rPr sz="2000" spc="5" dirty="0">
                <a:latin typeface="Arial"/>
                <a:cs typeface="Arial"/>
              </a:rPr>
              <a:t>Address </a:t>
            </a:r>
            <a:r>
              <a:rPr sz="2000" dirty="0">
                <a:latin typeface="Arial"/>
                <a:cs typeface="Arial"/>
              </a:rPr>
              <a:t>Block</a:t>
            </a:r>
            <a:r>
              <a:rPr sz="2000" spc="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Identifier</a:t>
            </a:r>
            <a:r>
              <a:rPr sz="2000" spc="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(RABI)</a:t>
            </a:r>
          </a:p>
          <a:p>
            <a:pPr marL="748665" lvl="1" indent="-302260">
              <a:lnSpc>
                <a:spcPct val="100000"/>
              </a:lnSpc>
              <a:spcBef>
                <a:spcPts val="1095"/>
              </a:spcBef>
              <a:buChar char="-"/>
              <a:tabLst>
                <a:tab pos="748030" algn="l"/>
                <a:tab pos="748665" algn="l"/>
              </a:tabLst>
            </a:pPr>
            <a:r>
              <a:rPr sz="2000" dirty="0">
                <a:latin typeface="Arial"/>
                <a:cs typeface="Arial"/>
              </a:rPr>
              <a:t>identifies</a:t>
            </a:r>
            <a:r>
              <a:rPr sz="2000" spc="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Registrable</a:t>
            </a:r>
            <a:r>
              <a:rPr sz="2000" spc="-85" dirty="0">
                <a:latin typeface="Arial"/>
                <a:cs typeface="Arial"/>
              </a:rPr>
              <a:t> </a:t>
            </a:r>
            <a:r>
              <a:rPr sz="2000" spc="5" dirty="0">
                <a:latin typeface="Arial"/>
                <a:cs typeface="Arial"/>
              </a:rPr>
              <a:t>Address </a:t>
            </a:r>
            <a:r>
              <a:rPr sz="2000" dirty="0">
                <a:latin typeface="Arial"/>
                <a:cs typeface="Arial"/>
              </a:rPr>
              <a:t>Block</a:t>
            </a:r>
            <a:r>
              <a:rPr sz="2000" spc="10" dirty="0">
                <a:latin typeface="Arial"/>
                <a:cs typeface="Arial"/>
              </a:rPr>
              <a:t> </a:t>
            </a:r>
            <a:r>
              <a:rPr sz="2000" spc="5" dirty="0">
                <a:latin typeface="Arial"/>
                <a:cs typeface="Arial"/>
              </a:rPr>
              <a:t>(RAB)</a:t>
            </a:r>
            <a:r>
              <a:rPr lang="en-US" sz="2000" spc="10" dirty="0">
                <a:latin typeface="Arial"/>
                <a:cs typeface="Arial"/>
              </a:rPr>
              <a:t> with </a:t>
            </a:r>
            <a:r>
              <a:rPr sz="2000" dirty="0">
                <a:latin typeface="Arial"/>
                <a:cs typeface="Arial"/>
              </a:rPr>
              <a:t>Registrable</a:t>
            </a:r>
            <a:r>
              <a:rPr sz="2000" spc="-90" dirty="0">
                <a:latin typeface="Arial"/>
                <a:cs typeface="Arial"/>
              </a:rPr>
              <a:t> </a:t>
            </a:r>
            <a:r>
              <a:rPr sz="2000" spc="5" dirty="0">
                <a:latin typeface="Arial"/>
                <a:cs typeface="Arial"/>
              </a:rPr>
              <a:t>Addresses</a:t>
            </a:r>
            <a:r>
              <a:rPr sz="2000" spc="10" dirty="0">
                <a:latin typeface="Arial"/>
                <a:cs typeface="Arial"/>
              </a:rPr>
              <a:t> </a:t>
            </a:r>
            <a:r>
              <a:rPr sz="2000" spc="5" dirty="0">
                <a:latin typeface="Arial"/>
                <a:cs typeface="Arial"/>
              </a:rPr>
              <a:t>(RAs)</a:t>
            </a:r>
            <a:endParaRPr sz="2000" dirty="0">
              <a:latin typeface="Arial"/>
              <a:cs typeface="Arial"/>
            </a:endParaRPr>
          </a:p>
          <a:p>
            <a:pPr marL="748665" lvl="1" indent="-302260">
              <a:lnSpc>
                <a:spcPct val="100000"/>
              </a:lnSpc>
              <a:spcBef>
                <a:spcPts val="1095"/>
              </a:spcBef>
              <a:buChar char="-"/>
              <a:tabLst>
                <a:tab pos="748030" algn="l"/>
                <a:tab pos="748665" algn="l"/>
              </a:tabLst>
            </a:pPr>
            <a:r>
              <a:rPr sz="2000" dirty="0">
                <a:latin typeface="Arial"/>
                <a:cs typeface="Arial"/>
              </a:rPr>
              <a:t>RABIs</a:t>
            </a:r>
            <a:r>
              <a:rPr sz="2000" spc="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are</a:t>
            </a:r>
            <a:r>
              <a:rPr sz="2000" spc="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held</a:t>
            </a:r>
            <a:r>
              <a:rPr sz="2000" spc="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in</a:t>
            </a:r>
            <a:r>
              <a:rPr sz="2000" spc="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inventory</a:t>
            </a:r>
            <a:r>
              <a:rPr sz="2000" spc="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of</a:t>
            </a:r>
            <a:r>
              <a:rPr sz="2000" spc="5" dirty="0">
                <a:latin typeface="Arial"/>
                <a:cs typeface="Arial"/>
              </a:rPr>
              <a:t> a </a:t>
            </a:r>
            <a:r>
              <a:rPr sz="2000" dirty="0">
                <a:latin typeface="Arial"/>
                <a:cs typeface="Arial"/>
              </a:rPr>
              <a:t>Registrar</a:t>
            </a:r>
          </a:p>
          <a:p>
            <a:pPr marL="880744">
              <a:lnSpc>
                <a:spcPct val="100000"/>
              </a:lnSpc>
              <a:spcBef>
                <a:spcPts val="1095"/>
              </a:spcBef>
              <a:tabLst>
                <a:tab pos="1182370" algn="l"/>
              </a:tabLst>
            </a:pPr>
            <a:r>
              <a:rPr sz="2000" dirty="0">
                <a:latin typeface="Arial"/>
                <a:cs typeface="Arial"/>
              </a:rPr>
              <a:t>-	</a:t>
            </a:r>
            <a:r>
              <a:rPr sz="2000" spc="5" dirty="0">
                <a:latin typeface="Arial"/>
                <a:cs typeface="Arial"/>
              </a:rPr>
              <a:t>may</a:t>
            </a:r>
            <a:r>
              <a:rPr sz="2000" spc="-10" dirty="0">
                <a:latin typeface="Arial"/>
                <a:cs typeface="Arial"/>
              </a:rPr>
              <a:t> </a:t>
            </a:r>
            <a:r>
              <a:rPr sz="2000" spc="5" dirty="0">
                <a:latin typeface="Arial"/>
                <a:cs typeface="Arial"/>
              </a:rPr>
              <a:t>be</a:t>
            </a:r>
            <a:r>
              <a:rPr sz="2000" spc="-15" dirty="0">
                <a:latin typeface="Arial"/>
                <a:cs typeface="Arial"/>
              </a:rPr>
              <a:t> </a:t>
            </a:r>
            <a:r>
              <a:rPr sz="2000" spc="5" dirty="0">
                <a:latin typeface="Arial"/>
                <a:cs typeface="Arial"/>
              </a:rPr>
              <a:t>assigned</a:t>
            </a:r>
            <a:r>
              <a:rPr sz="2000" spc="-1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to</a:t>
            </a:r>
            <a:r>
              <a:rPr sz="2000" spc="-1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Claimants</a:t>
            </a:r>
          </a:p>
          <a:p>
            <a:pPr marL="314325" indent="-301625">
              <a:lnSpc>
                <a:spcPct val="100000"/>
              </a:lnSpc>
              <a:spcBef>
                <a:spcPts val="1095"/>
              </a:spcBef>
              <a:buChar char="•"/>
              <a:tabLst>
                <a:tab pos="313690" algn="l"/>
                <a:tab pos="314325" algn="l"/>
              </a:tabLst>
            </a:pPr>
            <a:r>
              <a:rPr sz="2000" dirty="0">
                <a:latin typeface="Arial"/>
                <a:cs typeface="Arial"/>
              </a:rPr>
              <a:t>Claimable</a:t>
            </a:r>
            <a:r>
              <a:rPr sz="2000" spc="-105" dirty="0">
                <a:latin typeface="Arial"/>
                <a:cs typeface="Arial"/>
              </a:rPr>
              <a:t> </a:t>
            </a:r>
            <a:r>
              <a:rPr sz="2000" spc="5" dirty="0">
                <a:latin typeface="Arial"/>
                <a:cs typeface="Arial"/>
              </a:rPr>
              <a:t>AB</a:t>
            </a:r>
            <a:r>
              <a:rPr sz="2000" spc="-105" dirty="0">
                <a:latin typeface="Arial"/>
                <a:cs typeface="Arial"/>
              </a:rPr>
              <a:t> </a:t>
            </a:r>
            <a:r>
              <a:rPr sz="2000" spc="5" dirty="0">
                <a:latin typeface="Arial"/>
                <a:cs typeface="Arial"/>
              </a:rPr>
              <a:t>Address</a:t>
            </a:r>
            <a:r>
              <a:rPr sz="2000" spc="-15" dirty="0">
                <a:latin typeface="Arial"/>
                <a:cs typeface="Arial"/>
              </a:rPr>
              <a:t> </a:t>
            </a:r>
            <a:r>
              <a:rPr sz="2000" spc="5" dirty="0">
                <a:latin typeface="Arial"/>
                <a:cs typeface="Arial"/>
              </a:rPr>
              <a:t>(CABA)</a:t>
            </a:r>
            <a:endParaRPr sz="2000" dirty="0">
              <a:latin typeface="Arial"/>
              <a:cs typeface="Arial"/>
            </a:endParaRPr>
          </a:p>
          <a:p>
            <a:pPr marL="748665" lvl="1" indent="-302260">
              <a:lnSpc>
                <a:spcPct val="100000"/>
              </a:lnSpc>
              <a:spcBef>
                <a:spcPts val="1095"/>
              </a:spcBef>
              <a:buChar char="-"/>
              <a:tabLst>
                <a:tab pos="748030" algn="l"/>
                <a:tab pos="748665" algn="l"/>
              </a:tabLst>
            </a:pPr>
            <a:r>
              <a:rPr sz="2000" dirty="0">
                <a:latin typeface="Arial"/>
                <a:cs typeface="Arial"/>
              </a:rPr>
              <a:t>identifies</a:t>
            </a:r>
            <a:r>
              <a:rPr sz="2000" spc="1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Claimable</a:t>
            </a:r>
            <a:r>
              <a:rPr sz="2000" spc="-90" dirty="0">
                <a:latin typeface="Arial"/>
                <a:cs typeface="Arial"/>
              </a:rPr>
              <a:t> </a:t>
            </a:r>
            <a:r>
              <a:rPr sz="2000" spc="5" dirty="0">
                <a:latin typeface="Arial"/>
                <a:cs typeface="Arial"/>
              </a:rPr>
              <a:t>Address</a:t>
            </a:r>
            <a:r>
              <a:rPr sz="2000" spc="1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Blocks</a:t>
            </a:r>
            <a:r>
              <a:rPr sz="2000" spc="10" dirty="0">
                <a:latin typeface="Arial"/>
                <a:cs typeface="Arial"/>
              </a:rPr>
              <a:t> </a:t>
            </a:r>
            <a:r>
              <a:rPr sz="2000" spc="5" dirty="0">
                <a:latin typeface="Arial"/>
                <a:cs typeface="Arial"/>
              </a:rPr>
              <a:t>(CABs)</a:t>
            </a:r>
            <a:r>
              <a:rPr sz="2000" spc="15" dirty="0">
                <a:latin typeface="Arial"/>
                <a:cs typeface="Arial"/>
              </a:rPr>
              <a:t> </a:t>
            </a:r>
            <a:r>
              <a:rPr lang="en-US" sz="2000" dirty="0">
                <a:latin typeface="Arial"/>
                <a:cs typeface="Arial"/>
              </a:rPr>
              <a:t>with</a:t>
            </a:r>
            <a:r>
              <a:rPr sz="2000" spc="1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Claimable</a:t>
            </a:r>
            <a:r>
              <a:rPr sz="2000" spc="-90" dirty="0">
                <a:latin typeface="Arial"/>
                <a:cs typeface="Arial"/>
              </a:rPr>
              <a:t> </a:t>
            </a:r>
            <a:r>
              <a:rPr sz="2000" spc="5" dirty="0">
                <a:latin typeface="Arial"/>
                <a:cs typeface="Arial"/>
              </a:rPr>
              <a:t>Addresses</a:t>
            </a:r>
            <a:r>
              <a:rPr sz="2000" spc="10" dirty="0">
                <a:latin typeface="Arial"/>
                <a:cs typeface="Arial"/>
              </a:rPr>
              <a:t> </a:t>
            </a:r>
            <a:r>
              <a:rPr sz="2000" spc="5" dirty="0">
                <a:latin typeface="Arial"/>
                <a:cs typeface="Arial"/>
              </a:rPr>
              <a:t>(CAs)</a:t>
            </a:r>
            <a:endParaRPr sz="2000" dirty="0">
              <a:latin typeface="Arial"/>
              <a:cs typeface="Arial"/>
            </a:endParaRPr>
          </a:p>
          <a:p>
            <a:pPr marL="748665" lvl="1" indent="-302260">
              <a:lnSpc>
                <a:spcPct val="100000"/>
              </a:lnSpc>
              <a:spcBef>
                <a:spcPts val="1095"/>
              </a:spcBef>
              <a:buChar char="-"/>
              <a:tabLst>
                <a:tab pos="748030" algn="l"/>
                <a:tab pos="748665" algn="l"/>
              </a:tabLst>
            </a:pPr>
            <a:r>
              <a:rPr sz="2000" dirty="0">
                <a:latin typeface="Arial"/>
                <a:cs typeface="Arial"/>
              </a:rPr>
              <a:t>claimable</a:t>
            </a:r>
            <a:r>
              <a:rPr sz="2000" spc="5" dirty="0">
                <a:latin typeface="Arial"/>
                <a:cs typeface="Arial"/>
              </a:rPr>
              <a:t> by</a:t>
            </a:r>
            <a:r>
              <a:rPr sz="2000" spc="10" dirty="0">
                <a:latin typeface="Arial"/>
                <a:cs typeface="Arial"/>
              </a:rPr>
              <a:t> </a:t>
            </a:r>
            <a:r>
              <a:rPr sz="2000" spc="5" dirty="0">
                <a:latin typeface="Arial"/>
                <a:cs typeface="Arial"/>
              </a:rPr>
              <a:t>a</a:t>
            </a:r>
            <a:r>
              <a:rPr sz="2000" spc="1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Claimant</a:t>
            </a:r>
            <a:r>
              <a:rPr sz="2000" spc="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without</a:t>
            </a:r>
            <a:r>
              <a:rPr sz="2000" spc="1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using</a:t>
            </a:r>
            <a:r>
              <a:rPr sz="2000" spc="10" dirty="0">
                <a:latin typeface="Arial"/>
                <a:cs typeface="Arial"/>
              </a:rPr>
              <a:t> </a:t>
            </a:r>
            <a:r>
              <a:rPr sz="2000" spc="5" dirty="0">
                <a:latin typeface="Arial"/>
                <a:cs typeface="Arial"/>
              </a:rPr>
              <a:t>a </a:t>
            </a:r>
            <a:r>
              <a:rPr sz="2000" dirty="0">
                <a:latin typeface="Arial"/>
                <a:cs typeface="Arial"/>
              </a:rPr>
              <a:t>Registrar</a:t>
            </a:r>
          </a:p>
          <a:p>
            <a:pPr marL="748665" lvl="1" indent="-302260">
              <a:lnSpc>
                <a:spcPct val="100000"/>
              </a:lnSpc>
              <a:spcBef>
                <a:spcPts val="1095"/>
              </a:spcBef>
              <a:buChar char="-"/>
              <a:tabLst>
                <a:tab pos="748030" algn="l"/>
                <a:tab pos="748665" algn="l"/>
              </a:tabLst>
            </a:pPr>
            <a:r>
              <a:rPr sz="2000" spc="5" dirty="0">
                <a:latin typeface="Arial"/>
                <a:cs typeface="Arial"/>
              </a:rPr>
              <a:t>CABA</a:t>
            </a:r>
            <a:r>
              <a:rPr sz="2000" spc="-9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is </a:t>
            </a:r>
            <a:r>
              <a:rPr sz="2000" spc="5" dirty="0">
                <a:latin typeface="Arial"/>
                <a:cs typeface="Arial"/>
              </a:rPr>
              <a:t>a </a:t>
            </a:r>
            <a:r>
              <a:rPr sz="2000" dirty="0">
                <a:latin typeface="Arial"/>
                <a:cs typeface="Arial"/>
              </a:rPr>
              <a:t>multicast </a:t>
            </a:r>
            <a:r>
              <a:rPr sz="2000" spc="5" dirty="0">
                <a:latin typeface="Arial"/>
                <a:cs typeface="Arial"/>
              </a:rPr>
              <a:t>MAC</a:t>
            </a:r>
            <a:r>
              <a:rPr sz="2000" dirty="0">
                <a:latin typeface="Arial"/>
                <a:cs typeface="Arial"/>
              </a:rPr>
              <a:t> address,</a:t>
            </a:r>
            <a:r>
              <a:rPr sz="2000" spc="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not in </a:t>
            </a:r>
            <a:r>
              <a:rPr sz="2000" spc="5" dirty="0">
                <a:latin typeface="Arial"/>
                <a:cs typeface="Arial"/>
              </a:rPr>
              <a:t>any</a:t>
            </a:r>
            <a:r>
              <a:rPr sz="2000" spc="-90" dirty="0">
                <a:latin typeface="Arial"/>
                <a:cs typeface="Arial"/>
              </a:rPr>
              <a:t> </a:t>
            </a:r>
            <a:r>
              <a:rPr sz="2000" spc="5" dirty="0">
                <a:latin typeface="Arial"/>
                <a:cs typeface="Arial"/>
              </a:rPr>
              <a:t>AB,</a:t>
            </a:r>
            <a:r>
              <a:rPr sz="2000" dirty="0">
                <a:latin typeface="Arial"/>
                <a:cs typeface="Arial"/>
              </a:rPr>
              <a:t> </a:t>
            </a:r>
            <a:r>
              <a:rPr sz="2000" spc="5" dirty="0">
                <a:latin typeface="Arial"/>
                <a:cs typeface="Arial"/>
              </a:rPr>
              <a:t>and</a:t>
            </a:r>
            <a:r>
              <a:rPr sz="2000" dirty="0">
                <a:latin typeface="Arial"/>
                <a:cs typeface="Arial"/>
              </a:rPr>
              <a:t> </a:t>
            </a:r>
            <a:r>
              <a:rPr sz="2000" spc="5" dirty="0">
                <a:latin typeface="Arial"/>
                <a:cs typeface="Arial"/>
              </a:rPr>
              <a:t>used as</a:t>
            </a:r>
            <a:r>
              <a:rPr sz="2000" dirty="0">
                <a:latin typeface="Arial"/>
                <a:cs typeface="Arial"/>
              </a:rPr>
              <a:t> </a:t>
            </a:r>
            <a:r>
              <a:rPr sz="2000" spc="5" dirty="0">
                <a:latin typeface="Arial"/>
                <a:cs typeface="Arial"/>
              </a:rPr>
              <a:t>a DA</a:t>
            </a:r>
            <a:endParaRPr sz="2000" dirty="0">
              <a:latin typeface="Arial"/>
              <a:cs typeface="Arial"/>
            </a:endParaRPr>
          </a:p>
          <a:p>
            <a:pPr marL="314325" indent="-301625">
              <a:lnSpc>
                <a:spcPct val="100000"/>
              </a:lnSpc>
              <a:spcBef>
                <a:spcPts val="1095"/>
              </a:spcBef>
              <a:buChar char="•"/>
              <a:tabLst>
                <a:tab pos="313690" algn="l"/>
                <a:tab pos="314325" algn="l"/>
              </a:tabLst>
            </a:pPr>
            <a:r>
              <a:rPr sz="2000" spc="5" dirty="0">
                <a:latin typeface="Arial"/>
                <a:cs typeface="Arial"/>
              </a:rPr>
              <a:t>An</a:t>
            </a:r>
            <a:r>
              <a:rPr sz="2000" spc="-95" dirty="0">
                <a:latin typeface="Arial"/>
                <a:cs typeface="Arial"/>
              </a:rPr>
              <a:t> </a:t>
            </a:r>
            <a:r>
              <a:rPr sz="2000" spc="5" dirty="0">
                <a:latin typeface="Arial"/>
                <a:cs typeface="Arial"/>
              </a:rPr>
              <a:t>Address</a:t>
            </a:r>
            <a:r>
              <a:rPr sz="2000" dirty="0">
                <a:latin typeface="Arial"/>
                <a:cs typeface="Arial"/>
              </a:rPr>
              <a:t> Block</a:t>
            </a:r>
            <a:r>
              <a:rPr sz="2000" spc="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Designation </a:t>
            </a:r>
            <a:r>
              <a:rPr sz="2000" spc="5" dirty="0">
                <a:latin typeface="Arial"/>
                <a:cs typeface="Arial"/>
              </a:rPr>
              <a:t>(ABD) </a:t>
            </a:r>
            <a:r>
              <a:rPr sz="2000" dirty="0">
                <a:latin typeface="Arial"/>
                <a:cs typeface="Arial"/>
              </a:rPr>
              <a:t>is </a:t>
            </a:r>
            <a:r>
              <a:rPr sz="2000" spc="5" dirty="0">
                <a:latin typeface="Arial"/>
                <a:cs typeface="Arial"/>
              </a:rPr>
              <a:t>a CABA</a:t>
            </a:r>
            <a:r>
              <a:rPr sz="2000" spc="-9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or </a:t>
            </a:r>
            <a:r>
              <a:rPr sz="2000" spc="5" dirty="0">
                <a:latin typeface="Arial"/>
                <a:cs typeface="Arial"/>
              </a:rPr>
              <a:t>a </a:t>
            </a:r>
            <a:r>
              <a:rPr sz="2000" dirty="0">
                <a:latin typeface="Arial"/>
                <a:cs typeface="Arial"/>
              </a:rPr>
              <a:t>RABI.</a:t>
            </a:r>
          </a:p>
          <a:p>
            <a:pPr marL="314325" indent="-301625">
              <a:lnSpc>
                <a:spcPct val="100000"/>
              </a:lnSpc>
              <a:spcBef>
                <a:spcPts val="1095"/>
              </a:spcBef>
              <a:buChar char="•"/>
              <a:tabLst>
                <a:tab pos="313690" algn="l"/>
                <a:tab pos="314325" algn="l"/>
              </a:tabLst>
            </a:pPr>
            <a:r>
              <a:rPr sz="2000" spc="5" dirty="0">
                <a:latin typeface="Arial"/>
                <a:cs typeface="Arial"/>
              </a:rPr>
              <a:t>A</a:t>
            </a:r>
            <a:r>
              <a:rPr sz="2000" spc="-9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large</a:t>
            </a:r>
            <a:r>
              <a:rPr sz="2000" spc="1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set</a:t>
            </a:r>
            <a:r>
              <a:rPr sz="2000" spc="1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of</a:t>
            </a:r>
            <a:r>
              <a:rPr sz="2000" spc="-20" dirty="0">
                <a:latin typeface="Arial"/>
                <a:cs typeface="Arial"/>
              </a:rPr>
              <a:t> Temporary</a:t>
            </a:r>
            <a:r>
              <a:rPr sz="2000" spc="1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Unicast</a:t>
            </a:r>
            <a:r>
              <a:rPr sz="2000" spc="-90" dirty="0">
                <a:latin typeface="Arial"/>
                <a:cs typeface="Arial"/>
              </a:rPr>
              <a:t> </a:t>
            </a:r>
            <a:r>
              <a:rPr sz="2000" spc="5" dirty="0">
                <a:latin typeface="Arial"/>
                <a:cs typeface="Arial"/>
              </a:rPr>
              <a:t>Addresses</a:t>
            </a:r>
            <a:r>
              <a:rPr sz="2000" spc="1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(TUAs)</a:t>
            </a:r>
            <a:r>
              <a:rPr sz="2000" spc="1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is</a:t>
            </a:r>
            <a:r>
              <a:rPr sz="2000" spc="1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specified</a:t>
            </a:r>
          </a:p>
          <a:p>
            <a:pPr marL="748665" lvl="1" indent="-302260">
              <a:lnSpc>
                <a:spcPct val="100000"/>
              </a:lnSpc>
              <a:spcBef>
                <a:spcPts val="1095"/>
              </a:spcBef>
              <a:buChar char="-"/>
              <a:tabLst>
                <a:tab pos="748030" algn="l"/>
                <a:tab pos="748665" algn="l"/>
              </a:tabLst>
            </a:pPr>
            <a:r>
              <a:rPr sz="2000" dirty="0">
                <a:latin typeface="Arial"/>
                <a:cs typeface="Arial"/>
              </a:rPr>
              <a:t>useful</a:t>
            </a:r>
            <a:r>
              <a:rPr sz="2000" spc="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for</a:t>
            </a:r>
            <a:r>
              <a:rPr sz="2000" spc="1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initial</a:t>
            </a:r>
            <a:r>
              <a:rPr sz="2000" spc="1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discovery</a:t>
            </a:r>
            <a:r>
              <a:rPr sz="2000" spc="10" dirty="0">
                <a:latin typeface="Arial"/>
                <a:cs typeface="Arial"/>
              </a:rPr>
              <a:t> </a:t>
            </a:r>
            <a:r>
              <a:rPr sz="2000" spc="5" dirty="0">
                <a:latin typeface="Arial"/>
                <a:cs typeface="Arial"/>
              </a:rPr>
              <a:t>by</a:t>
            </a:r>
            <a:r>
              <a:rPr sz="2000" spc="1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Claimant</a:t>
            </a:r>
            <a:r>
              <a:rPr sz="2000" spc="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lacking</a:t>
            </a:r>
            <a:r>
              <a:rPr sz="2000" spc="10" dirty="0">
                <a:latin typeface="Arial"/>
                <a:cs typeface="Arial"/>
              </a:rPr>
              <a:t> </a:t>
            </a:r>
            <a:r>
              <a:rPr sz="2000" spc="5" dirty="0">
                <a:latin typeface="Arial"/>
                <a:cs typeface="Arial"/>
              </a:rPr>
              <a:t>a</a:t>
            </a:r>
            <a:r>
              <a:rPr sz="2000" spc="1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unicast</a:t>
            </a:r>
            <a:r>
              <a:rPr sz="2000" spc="10" dirty="0">
                <a:latin typeface="Arial"/>
                <a:cs typeface="Arial"/>
              </a:rPr>
              <a:t> </a:t>
            </a:r>
            <a:r>
              <a:rPr sz="2000" spc="5" dirty="0">
                <a:latin typeface="Arial"/>
                <a:cs typeface="Arial"/>
              </a:rPr>
              <a:t>address</a:t>
            </a:r>
            <a:endParaRPr dirty="0">
              <a:latin typeface="Arial"/>
              <a:cs typeface="Arial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F99D59-8840-AA47-85A2-3372EDD122E1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6</a:t>
            </a:fld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446654" y="222567"/>
            <a:ext cx="5281295" cy="48895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pc="-40" dirty="0"/>
              <a:t>BARC</a:t>
            </a:r>
            <a:r>
              <a:rPr spc="-15" dirty="0"/>
              <a:t> </a:t>
            </a:r>
            <a:r>
              <a:rPr spc="10" dirty="0"/>
              <a:t>MAC</a:t>
            </a:r>
            <a:r>
              <a:rPr spc="-15" dirty="0"/>
              <a:t> </a:t>
            </a:r>
            <a:r>
              <a:rPr dirty="0"/>
              <a:t>Address</a:t>
            </a:r>
            <a:r>
              <a:rPr spc="-15" dirty="0"/>
              <a:t> </a:t>
            </a:r>
            <a:r>
              <a:rPr spc="10" dirty="0"/>
              <a:t>Structure</a:t>
            </a:r>
          </a:p>
        </p:txBody>
      </p:sp>
      <p:sp>
        <p:nvSpPr>
          <p:cNvPr id="15" name="Slide Number Placeholder 14">
            <a:extLst>
              <a:ext uri="{FF2B5EF4-FFF2-40B4-BE49-F238E27FC236}">
                <a16:creationId xmlns:a16="http://schemas.microsoft.com/office/drawing/2014/main" id="{07ACAA2E-81B1-B246-B819-14D4D2DEBC6C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7</a:t>
            </a:fld>
            <a:endParaRPr lang="en-US"/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3001DD06-6F9C-8449-8EC7-010AC74BD6B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9700" y="910708"/>
            <a:ext cx="9779000" cy="6311446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988976" y="343217"/>
            <a:ext cx="4683760" cy="4597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850" spc="-15" dirty="0"/>
              <a:t>CABA </a:t>
            </a:r>
            <a:r>
              <a:rPr sz="2850" spc="15" dirty="0"/>
              <a:t>and</a:t>
            </a:r>
            <a:r>
              <a:rPr sz="2850" spc="-10" dirty="0"/>
              <a:t> </a:t>
            </a:r>
            <a:r>
              <a:rPr sz="2850" spc="-20" dirty="0"/>
              <a:t>CA,</a:t>
            </a:r>
            <a:r>
              <a:rPr sz="2850" spc="-10" dirty="0"/>
              <a:t> </a:t>
            </a:r>
            <a:r>
              <a:rPr sz="2850" spc="-5" dirty="0"/>
              <a:t>CAB</a:t>
            </a:r>
            <a:r>
              <a:rPr sz="2850" spc="-10" dirty="0"/>
              <a:t> </a:t>
            </a:r>
            <a:r>
              <a:rPr sz="2850" spc="-45" dirty="0"/>
              <a:t>Size</a:t>
            </a:r>
            <a:r>
              <a:rPr sz="2850" spc="-10" dirty="0"/>
              <a:t> </a:t>
            </a:r>
            <a:r>
              <a:rPr sz="2850" spc="50" dirty="0"/>
              <a:t>0-3</a:t>
            </a:r>
            <a:endParaRPr sz="2850"/>
          </a:p>
        </p:txBody>
      </p:sp>
      <p:sp>
        <p:nvSpPr>
          <p:cNvPr id="32" name="Slide Number Placeholder 31">
            <a:extLst>
              <a:ext uri="{FF2B5EF4-FFF2-40B4-BE49-F238E27FC236}">
                <a16:creationId xmlns:a16="http://schemas.microsoft.com/office/drawing/2014/main" id="{43A5EB54-88BD-5F40-8D52-12CFFC8305BA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8</a:t>
            </a:fld>
            <a:endParaRPr lang="en-US"/>
          </a:p>
        </p:txBody>
      </p:sp>
      <p:pic>
        <p:nvPicPr>
          <p:cNvPr id="33" name="Picture 32">
            <a:extLst>
              <a:ext uri="{FF2B5EF4-FFF2-40B4-BE49-F238E27FC236}">
                <a16:creationId xmlns:a16="http://schemas.microsoft.com/office/drawing/2014/main" id="{6BF11403-1E1F-7C4D-ACA6-C7B15E161F0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980" y="802957"/>
            <a:ext cx="9555480" cy="6563236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04800" y="222567"/>
            <a:ext cx="9398000" cy="480901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90"/>
              </a:spcBef>
            </a:pPr>
            <a:r>
              <a:rPr lang="en-US" dirty="0"/>
              <a:t>BARC </a:t>
            </a:r>
            <a:r>
              <a:rPr dirty="0"/>
              <a:t>Claiming</a:t>
            </a:r>
            <a:r>
              <a:rPr spc="-65" dirty="0"/>
              <a:t> </a:t>
            </a:r>
            <a:r>
              <a:rPr lang="en-US" spc="-20" dirty="0"/>
              <a:t>Process (not intended for WLAN)</a:t>
            </a:r>
            <a:endParaRPr spc="-20" dirty="0"/>
          </a:p>
        </p:txBody>
      </p:sp>
      <p:sp>
        <p:nvSpPr>
          <p:cNvPr id="122" name="Slide Number Placeholder 121">
            <a:extLst>
              <a:ext uri="{FF2B5EF4-FFF2-40B4-BE49-F238E27FC236}">
                <a16:creationId xmlns:a16="http://schemas.microsoft.com/office/drawing/2014/main" id="{9C182410-749F-684F-B905-C8209659E2EE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>
          <a:xfrm>
            <a:off x="7242048" y="7228332"/>
            <a:ext cx="2313432" cy="276999"/>
          </a:xfrm>
        </p:spPr>
        <p:txBody>
          <a:bodyPr/>
          <a:lstStyle/>
          <a:p>
            <a:fld id="{B6F15528-21DE-4FAA-801E-634DDDAF4B2B}" type="slidenum">
              <a:rPr lang="en-US" smtClean="0"/>
              <a:t>9</a:t>
            </a:fld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B294D12C-4EC1-A44A-917B-20EDEB6B0B6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3400" y="868035"/>
            <a:ext cx="9022780" cy="6681798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802-11-Submission">
  <a:themeElements>
    <a:clrScheme name="Custom 4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4CBF"/>
      </a:hlink>
      <a:folHlink>
        <a:srgbClr val="004CBF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676</TotalTime>
  <Words>1112</Words>
  <Application>Microsoft Macintosh PowerPoint</Application>
  <PresentationFormat>Custom</PresentationFormat>
  <Paragraphs>127</Paragraphs>
  <Slides>16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5" baseType="lpstr">
      <vt:lpstr>Arial</vt:lpstr>
      <vt:lpstr>Calibri</vt:lpstr>
      <vt:lpstr>Courier New</vt:lpstr>
      <vt:lpstr>Microsoft Sans Serif</vt:lpstr>
      <vt:lpstr>Times New Roman</vt:lpstr>
      <vt:lpstr>Wingdings</vt:lpstr>
      <vt:lpstr>Office Theme</vt:lpstr>
      <vt:lpstr>802-11-Submission</vt:lpstr>
      <vt:lpstr>Document</vt:lpstr>
      <vt:lpstr>Address Block Assignment with P802.1CQ BARC</vt:lpstr>
      <vt:lpstr>P802.1CQ Status [1]</vt:lpstr>
      <vt:lpstr>P802.1CQ PAR Details</vt:lpstr>
      <vt:lpstr>Multicast Address Assignment</vt:lpstr>
      <vt:lpstr>Power of Dynamic Software-Defined Addressing</vt:lpstr>
      <vt:lpstr>BARC assigns MAC Addresses in Blocks</vt:lpstr>
      <vt:lpstr>BARC MAC Address Structure</vt:lpstr>
      <vt:lpstr>CABA and CA, CAB Size 0-3</vt:lpstr>
      <vt:lpstr>BARC Claiming Process (not intended for WLAN)</vt:lpstr>
      <vt:lpstr>Registrar</vt:lpstr>
      <vt:lpstr>BARC Registrar Process (not intended for WLAN)</vt:lpstr>
      <vt:lpstr>potential use: Semantic Address Block Assignments</vt:lpstr>
      <vt:lpstr>Pre-association Address Block Assignment</vt:lpstr>
      <vt:lpstr>BARC over WLAN</vt:lpstr>
      <vt:lpstr>BARC Applications</vt:lpstr>
      <vt:lpstr>References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Address Block Assignment with P802.1CQ</dc:title>
  <dc:subject/>
  <dc:creator/>
  <cp:keywords/>
  <dc:description/>
  <cp:lastModifiedBy>Roger Marks</cp:lastModifiedBy>
  <cp:revision>24</cp:revision>
  <dcterms:created xsi:type="dcterms:W3CDTF">2021-11-07T18:07:19Z</dcterms:created>
  <dcterms:modified xsi:type="dcterms:W3CDTF">2021-11-09T21:52:42Z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astSaved">
    <vt:lpwstr>11/6/21</vt:lpwstr>
  </property>
</Properties>
</file>