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60" r:id="rId4"/>
    <p:sldId id="259" r:id="rId5"/>
    <p:sldId id="258" r:id="rId6"/>
    <p:sldId id="261" r:id="rId7"/>
    <p:sldId id="262" r:id="rId8"/>
    <p:sldId id="263"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59B"/>
    <a:srgbClr val="FF4640"/>
    <a:srgbClr val="5DC5FF"/>
    <a:srgbClr val="55FF52"/>
    <a:srgbClr val="FFF649"/>
    <a:srgbClr val="FFFCB4"/>
    <a:srgbClr val="000000"/>
    <a:srgbClr val="FFFFFF"/>
    <a:srgbClr val="FF3B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AF606853-7671-496A-8E4F-DF71F8EC918B}" styleName="濃色スタイル 1 - アクセント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濃色スタイル 1 - アクセント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10" autoAdjust="0"/>
    <p:restoredTop sz="96324"/>
  </p:normalViewPr>
  <p:slideViewPr>
    <p:cSldViewPr snapToGrid="0">
      <p:cViewPr varScale="1">
        <p:scale>
          <a:sx n="161" d="100"/>
          <a:sy n="161" d="100"/>
        </p:scale>
        <p:origin x="216" y="11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snapToGrid="0">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ja-JP" altLang="en-US"/>
              <a:t>マスター タイトルの書式設定</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altLang="ja-JP"/>
              <a:t>November 2021</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Hitoshi Morioka (SRC Software)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November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ja-JP" altLang="en-US"/>
              <a:t>マスター タイトルの書式設定</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4" name="Date Placeholder 3"/>
          <p:cNvSpPr>
            <a:spLocks noGrp="1"/>
          </p:cNvSpPr>
          <p:nvPr>
            <p:ph type="dt" idx="10"/>
          </p:nvPr>
        </p:nvSpPr>
        <p:spPr/>
        <p:txBody>
          <a:bodyPr/>
          <a:lstStyle>
            <a:lvl1pPr>
              <a:defRPr/>
            </a:lvl1pPr>
          </a:lstStyle>
          <a:p>
            <a:r>
              <a:rPr lang="en-US" altLang="ja-JP"/>
              <a:t>November 2021</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5" name="Date Placeholder 4"/>
          <p:cNvSpPr>
            <a:spLocks noGrp="1"/>
          </p:cNvSpPr>
          <p:nvPr>
            <p:ph type="dt" idx="10"/>
          </p:nvPr>
        </p:nvSpPr>
        <p:spPr/>
        <p:txBody>
          <a:bodyPr/>
          <a:lstStyle>
            <a:lvl1pPr>
              <a:defRPr/>
            </a:lvl1pPr>
          </a:lstStyle>
          <a:p>
            <a:r>
              <a:rPr lang="en-US" altLang="ja-JP"/>
              <a:t>November 2021</a:t>
            </a:r>
            <a:endParaRPr lang="en-GB"/>
          </a:p>
        </p:txBody>
      </p:sp>
      <p:sp>
        <p:nvSpPr>
          <p:cNvPr id="6" name="Footer Placeholder 5"/>
          <p:cNvSpPr>
            <a:spLocks noGrp="1"/>
          </p:cNvSpPr>
          <p:nvPr>
            <p:ph type="ftr" idx="11"/>
          </p:nvPr>
        </p:nvSpPr>
        <p:spPr/>
        <p:txBody>
          <a:bodyPr/>
          <a:lstStyle>
            <a:lvl1pPr>
              <a:defRPr/>
            </a:lvl1pPr>
          </a:lstStyle>
          <a:p>
            <a:r>
              <a:rPr lang="en-GB"/>
              <a:t>Hitoshi Morioka (SRC Software)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ja-JP" altLang="en-US"/>
              <a:t>マスター タイトルの書式設定</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7" name="Date Placeholder 6"/>
          <p:cNvSpPr>
            <a:spLocks noGrp="1"/>
          </p:cNvSpPr>
          <p:nvPr>
            <p:ph type="dt" idx="10"/>
          </p:nvPr>
        </p:nvSpPr>
        <p:spPr/>
        <p:txBody>
          <a:bodyPr/>
          <a:lstStyle>
            <a:lvl1pPr>
              <a:defRPr/>
            </a:lvl1pPr>
          </a:lstStyle>
          <a:p>
            <a:r>
              <a:rPr lang="en-US" altLang="ja-JP"/>
              <a:t>November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Hitoshi Morioka (SRC Software)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altLang="ja-JP"/>
              <a:t>November 2021</a:t>
            </a:r>
            <a:endParaRPr lang="en-GB"/>
          </a:p>
        </p:txBody>
      </p:sp>
      <p:sp>
        <p:nvSpPr>
          <p:cNvPr id="4" name="Footer Placeholder 3"/>
          <p:cNvSpPr>
            <a:spLocks noGrp="1"/>
          </p:cNvSpPr>
          <p:nvPr>
            <p:ph type="ftr" idx="11"/>
          </p:nvPr>
        </p:nvSpPr>
        <p:spPr/>
        <p:txBody>
          <a:bodyPr/>
          <a:lstStyle>
            <a:lvl1pPr>
              <a:defRPr/>
            </a:lvl1pPr>
          </a:lstStyle>
          <a:p>
            <a:r>
              <a:rPr lang="en-GB"/>
              <a:t>Hitoshi Morioka (SRC Software)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a:t>November 2021</a:t>
            </a:r>
            <a:endParaRPr lang="en-GB"/>
          </a:p>
        </p:txBody>
      </p:sp>
      <p:sp>
        <p:nvSpPr>
          <p:cNvPr id="3" name="Footer Placeholder 2"/>
          <p:cNvSpPr>
            <a:spLocks noGrp="1"/>
          </p:cNvSpPr>
          <p:nvPr>
            <p:ph type="ftr" idx="11"/>
          </p:nvPr>
        </p:nvSpPr>
        <p:spPr/>
        <p:txBody>
          <a:bodyPr/>
          <a:lstStyle>
            <a:lvl1pPr>
              <a:defRPr/>
            </a:lvl1pPr>
          </a:lstStyle>
          <a:p>
            <a:r>
              <a:rPr lang="en-GB"/>
              <a:t>Hitoshi Morioka (SRC Software)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November 2021</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ja-JP" altLang="en-US"/>
              <a:t>マスター タイトルの書式設定</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November 2021</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November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Hitoshi Morioka (SRC Software)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802.11-21/1829r1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EBCS Data Transmission Timing</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2021-11-09</a:t>
            </a:r>
          </a:p>
        </p:txBody>
      </p:sp>
      <p:sp>
        <p:nvSpPr>
          <p:cNvPr id="6" name="Date Placeholder 3"/>
          <p:cNvSpPr>
            <a:spLocks noGrp="1"/>
          </p:cNvSpPr>
          <p:nvPr>
            <p:ph type="dt" idx="10"/>
          </p:nvPr>
        </p:nvSpPr>
        <p:spPr/>
        <p:txBody>
          <a:bodyPr/>
          <a:lstStyle/>
          <a:p>
            <a:r>
              <a:rPr lang="en-US" altLang="ja-JP"/>
              <a:t>November 2021</a:t>
            </a:r>
            <a:endParaRPr lang="en-GB" dirty="0"/>
          </a:p>
        </p:txBody>
      </p:sp>
      <p:sp>
        <p:nvSpPr>
          <p:cNvPr id="7" name="Footer Placeholder 4"/>
          <p:cNvSpPr>
            <a:spLocks noGrp="1"/>
          </p:cNvSpPr>
          <p:nvPr>
            <p:ph type="ftr" idx="11"/>
          </p:nvPr>
        </p:nvSpPr>
        <p:spPr/>
        <p:txBody>
          <a:bodyPr/>
          <a:lstStyle/>
          <a:p>
            <a:r>
              <a:rPr lang="en-GB"/>
              <a:t>Hitoshi Morioka (SRC Software)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74231867"/>
              </p:ext>
            </p:extLst>
          </p:nvPr>
        </p:nvGraphicFramePr>
        <p:xfrm>
          <a:off x="993775" y="2490788"/>
          <a:ext cx="10272713" cy="2333625"/>
        </p:xfrm>
        <a:graphic>
          <a:graphicData uri="http://schemas.openxmlformats.org/presentationml/2006/ole">
            <mc:AlternateContent xmlns:mc="http://schemas.openxmlformats.org/markup-compatibility/2006">
              <mc:Choice xmlns:v="urn:schemas-microsoft-com:vml" Requires="v">
                <p:oleObj spid="_x0000_s1025" name="文書" r:id="rId4" imgW="10439400" imgH="2387600" progId="Word.Document.8">
                  <p:embed/>
                </p:oleObj>
              </mc:Choice>
              <mc:Fallback>
                <p:oleObj name="文書" r:id="rId4" imgW="10439400" imgH="2387600" progId="Word.Document.8">
                  <p:embed/>
                  <p:pic>
                    <p:nvPicPr>
                      <p:cNvPr id="3075" name="Object 3"/>
                      <p:cNvPicPr>
                        <a:picLocks noChangeAspect="1" noChangeArrowheads="1"/>
                      </p:cNvPicPr>
                      <p:nvPr/>
                    </p:nvPicPr>
                    <p:blipFill>
                      <a:blip r:embed="rId5"/>
                      <a:srcRect/>
                      <a:stretch>
                        <a:fillRect/>
                      </a:stretch>
                    </p:blipFill>
                    <p:spPr bwMode="auto">
                      <a:xfrm>
                        <a:off x="993775" y="24907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is a discussion material for EBCS Data transmission timing.</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Addressing CID 2038 and 2222.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Hitoshi Morioka (SRC Software)</a:t>
            </a:r>
            <a:endParaRPr lang="en-GB" dirty="0"/>
          </a:p>
        </p:txBody>
      </p:sp>
      <p:sp>
        <p:nvSpPr>
          <p:cNvPr id="4" name="Date Placeholder 3"/>
          <p:cNvSpPr>
            <a:spLocks noGrp="1"/>
          </p:cNvSpPr>
          <p:nvPr>
            <p:ph type="dt" idx="15"/>
          </p:nvPr>
        </p:nvSpPr>
        <p:spPr/>
        <p:txBody>
          <a:bodyPr/>
          <a:lstStyle/>
          <a:p>
            <a:r>
              <a:rPr lang="en-US" altLang="ja-JP"/>
              <a:t>November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DB52D4-431D-DC4B-A759-2C6AF0473FB3}"/>
              </a:ext>
            </a:extLst>
          </p:cNvPr>
          <p:cNvSpPr>
            <a:spLocks noGrp="1"/>
          </p:cNvSpPr>
          <p:nvPr>
            <p:ph type="title"/>
          </p:nvPr>
        </p:nvSpPr>
        <p:spPr/>
        <p:txBody>
          <a:bodyPr/>
          <a:lstStyle/>
          <a:p>
            <a:r>
              <a:rPr kumimoji="1" lang="en-US" altLang="ja-JP" dirty="0"/>
              <a:t>Comments</a:t>
            </a:r>
            <a:endParaRPr kumimoji="1" lang="ja-JP" altLang="en-US"/>
          </a:p>
        </p:txBody>
      </p:sp>
      <p:sp>
        <p:nvSpPr>
          <p:cNvPr id="3" name="コンテンツ プレースホルダー 2">
            <a:extLst>
              <a:ext uri="{FF2B5EF4-FFF2-40B4-BE49-F238E27FC236}">
                <a16:creationId xmlns:a16="http://schemas.microsoft.com/office/drawing/2014/main" id="{F02FBD49-2051-FF47-8563-DF19C1359E6E}"/>
              </a:ext>
            </a:extLst>
          </p:cNvPr>
          <p:cNvSpPr>
            <a:spLocks noGrp="1"/>
          </p:cNvSpPr>
          <p:nvPr>
            <p:ph idx="1"/>
          </p:nvPr>
        </p:nvSpPr>
        <p:spPr/>
        <p:txBody>
          <a:bodyPr/>
          <a:lstStyle/>
          <a:p>
            <a:pPr>
              <a:buFont typeface="Arial" panose="020B0604020202020204" pitchFamily="34" charset="0"/>
              <a:buChar char="•"/>
            </a:pPr>
            <a:r>
              <a:rPr kumimoji="1" lang="en-US" altLang="ja-JP" sz="2000" dirty="0"/>
              <a:t>CID 2222</a:t>
            </a:r>
          </a:p>
          <a:p>
            <a:pPr lvl="1">
              <a:buFont typeface="Arial" panose="020B0604020202020204" pitchFamily="34" charset="0"/>
              <a:buChar char="•"/>
            </a:pPr>
            <a:r>
              <a:rPr lang="en-US" altLang="ja-JP" sz="1800" dirty="0"/>
              <a:t>Why does EBCS DL have to be transmitted immediately after a Beacon. If its destination is any STA in range, the transmission should be more flexible.</a:t>
            </a:r>
          </a:p>
          <a:p>
            <a:pPr lvl="1">
              <a:buFont typeface="Arial" panose="020B0604020202020204" pitchFamily="34" charset="0"/>
              <a:buChar char="•"/>
            </a:pPr>
            <a:r>
              <a:rPr lang="en-US" altLang="ja-JP" sz="1800" dirty="0"/>
              <a:t>An EBCS DL stream should be able to be configured to transmit on a schedule that is independent of the BSS operation. There should be no requirement for the transmissions to occur immediately after a beacon, although for some cases, that could be the case. The commenter is willing to collaborate to create a submission to address this comment.</a:t>
            </a:r>
          </a:p>
          <a:p>
            <a:pPr>
              <a:buFont typeface="Arial" panose="020B0604020202020204" pitchFamily="34" charset="0"/>
              <a:buChar char="•"/>
            </a:pPr>
            <a:r>
              <a:rPr kumimoji="1" lang="en-US" altLang="ja-JP" sz="2000" dirty="0"/>
              <a:t>CID 2038</a:t>
            </a:r>
          </a:p>
          <a:p>
            <a:pPr lvl="1">
              <a:buFont typeface="Arial" panose="020B0604020202020204" pitchFamily="34" charset="0"/>
              <a:buChar char="•"/>
            </a:pPr>
            <a:r>
              <a:rPr lang="en-US" altLang="ja-JP" sz="1800" dirty="0"/>
              <a:t>I suppose the EBCS Data frame(s) are transmitted right after the Beacon frame that carried the EBCS TIM element indicating buffered EBCS traffic. Please clarify. In addition, please clarify the operation when it corresponds to the DTIM beacon for the BSS and the group address bit is set to 1 - i.e., both infra BSS MC/BC frames and EBCS broadcast follow the Beacon frame.</a:t>
            </a:r>
            <a:endParaRPr kumimoji="1" lang="ja-JP" altLang="en-US" sz="1800"/>
          </a:p>
        </p:txBody>
      </p:sp>
      <p:sp>
        <p:nvSpPr>
          <p:cNvPr id="4" name="スライド番号プレースホルダー 3">
            <a:extLst>
              <a:ext uri="{FF2B5EF4-FFF2-40B4-BE49-F238E27FC236}">
                <a16:creationId xmlns:a16="http://schemas.microsoft.com/office/drawing/2014/main" id="{4299D661-BC30-E347-B6BB-E34500129033}"/>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a:extLst>
              <a:ext uri="{FF2B5EF4-FFF2-40B4-BE49-F238E27FC236}">
                <a16:creationId xmlns:a16="http://schemas.microsoft.com/office/drawing/2014/main" id="{9B4B07E3-FC47-F147-A350-625B982DA5E4}"/>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F9924774-AFF5-4349-AACD-1DDD7A469280}"/>
              </a:ext>
            </a:extLst>
          </p:cNvPr>
          <p:cNvSpPr>
            <a:spLocks noGrp="1"/>
          </p:cNvSpPr>
          <p:nvPr>
            <p:ph type="dt" idx="15"/>
          </p:nvPr>
        </p:nvSpPr>
        <p:spPr/>
        <p:txBody>
          <a:bodyPr/>
          <a:lstStyle/>
          <a:p>
            <a:r>
              <a:rPr lang="en-US" altLang="ja-JP"/>
              <a:t>November 2021</a:t>
            </a:r>
            <a:endParaRPr lang="en-GB" dirty="0"/>
          </a:p>
        </p:txBody>
      </p:sp>
    </p:spTree>
    <p:extLst>
      <p:ext uri="{BB962C8B-B14F-4D97-AF65-F5344CB8AC3E}">
        <p14:creationId xmlns:p14="http://schemas.microsoft.com/office/powerpoint/2010/main" val="1792828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111BED6-5DD8-2640-AC92-E19F9929C870}"/>
              </a:ext>
            </a:extLst>
          </p:cNvPr>
          <p:cNvSpPr>
            <a:spLocks noGrp="1"/>
          </p:cNvSpPr>
          <p:nvPr>
            <p:ph type="title"/>
          </p:nvPr>
        </p:nvSpPr>
        <p:spPr/>
        <p:txBody>
          <a:bodyPr/>
          <a:lstStyle/>
          <a:p>
            <a:r>
              <a:rPr kumimoji="1" lang="en-US" altLang="ja-JP" dirty="0"/>
              <a:t>Current Draft (D2.0)</a:t>
            </a:r>
            <a:endParaRPr kumimoji="1" lang="ja-JP" altLang="en-US"/>
          </a:p>
        </p:txBody>
      </p:sp>
      <p:sp>
        <p:nvSpPr>
          <p:cNvPr id="3" name="コンテンツ プレースホルダー 2">
            <a:extLst>
              <a:ext uri="{FF2B5EF4-FFF2-40B4-BE49-F238E27FC236}">
                <a16:creationId xmlns:a16="http://schemas.microsoft.com/office/drawing/2014/main" id="{29E905D5-DB20-7240-B1C8-57DAFAA77044}"/>
              </a:ext>
            </a:extLst>
          </p:cNvPr>
          <p:cNvSpPr>
            <a:spLocks noGrp="1"/>
          </p:cNvSpPr>
          <p:nvPr>
            <p:ph idx="1"/>
          </p:nvPr>
        </p:nvSpPr>
        <p:spPr/>
        <p:txBody>
          <a:bodyPr/>
          <a:lstStyle/>
          <a:p>
            <a:pPr>
              <a:buFont typeface="Arial" panose="020B0604020202020204" pitchFamily="34" charset="0"/>
              <a:buChar char="•"/>
            </a:pPr>
            <a:r>
              <a:rPr kumimoji="1" lang="en-US" altLang="ja-JP" dirty="0"/>
              <a:t>EBCS Info frame is transmitted immediately after a Beacon frame. (11.55.2.2)</a:t>
            </a:r>
          </a:p>
          <a:p>
            <a:pPr>
              <a:buFont typeface="Arial" panose="020B0604020202020204" pitchFamily="34" charset="0"/>
              <a:buChar char="•"/>
            </a:pPr>
            <a:r>
              <a:rPr kumimoji="1" lang="en-US" altLang="ja-JP" dirty="0"/>
              <a:t>EBCS TIM element in a Beacon frame indicates whether the traffic is buffered or not. (11.55.2.2)</a:t>
            </a:r>
          </a:p>
          <a:p>
            <a:pPr>
              <a:buFont typeface="Arial" panose="020B0604020202020204" pitchFamily="34" charset="0"/>
              <a:buChar char="•"/>
            </a:pPr>
            <a:r>
              <a:rPr lang="en-US" altLang="ja-JP" dirty="0"/>
              <a:t>EBCS Data frame transmission timing is not described.</a:t>
            </a:r>
          </a:p>
          <a:p>
            <a:pPr lvl="1">
              <a:buFont typeface="Arial" panose="020B0604020202020204" pitchFamily="34" charset="0"/>
              <a:buChar char="•"/>
            </a:pPr>
            <a:r>
              <a:rPr lang="en-US" altLang="ja-JP" dirty="0"/>
              <a:t>Author’s intension in D2.0</a:t>
            </a:r>
          </a:p>
          <a:p>
            <a:pPr lvl="2">
              <a:buFont typeface="Arial" panose="020B0604020202020204" pitchFamily="34" charset="0"/>
              <a:buChar char="•"/>
            </a:pPr>
            <a:r>
              <a:rPr lang="en-US" altLang="ja-JP" dirty="0"/>
              <a:t>AP can transmit EBCS Data frames anytime in the beacon interval that is indicated the traffic is buffered.</a:t>
            </a:r>
          </a:p>
          <a:p>
            <a:pPr lvl="2">
              <a:buFont typeface="Arial" panose="020B0604020202020204" pitchFamily="34" charset="0"/>
              <a:buChar char="•"/>
            </a:pPr>
            <a:r>
              <a:rPr lang="en-US" altLang="ja-JP" dirty="0"/>
              <a:t>Receiver keep wake-up during the beacon interval that is indicated the traffic is buffered.</a:t>
            </a:r>
          </a:p>
          <a:p>
            <a:pPr lvl="2">
              <a:buFont typeface="Arial" panose="020B0604020202020204" pitchFamily="34" charset="0"/>
              <a:buChar char="•"/>
            </a:pPr>
            <a:r>
              <a:rPr lang="en-US" altLang="ja-JP" dirty="0"/>
              <a:t>Burst transmission should be avoided for HCFA that utilizes the frame transmission timing.</a:t>
            </a:r>
          </a:p>
          <a:p>
            <a:pPr>
              <a:buFont typeface="Arial" panose="020B0604020202020204" pitchFamily="34" charset="0"/>
              <a:buChar char="•"/>
            </a:pPr>
            <a:endParaRPr kumimoji="1" lang="ja-JP" altLang="en-US"/>
          </a:p>
        </p:txBody>
      </p:sp>
      <p:sp>
        <p:nvSpPr>
          <p:cNvPr id="4" name="スライド番号プレースホルダー 3">
            <a:extLst>
              <a:ext uri="{FF2B5EF4-FFF2-40B4-BE49-F238E27FC236}">
                <a16:creationId xmlns:a16="http://schemas.microsoft.com/office/drawing/2014/main" id="{0227235A-9122-1743-91FF-771DCA0DC24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a:extLst>
              <a:ext uri="{FF2B5EF4-FFF2-40B4-BE49-F238E27FC236}">
                <a16:creationId xmlns:a16="http://schemas.microsoft.com/office/drawing/2014/main" id="{4ECF87B6-0351-424E-8FD8-C07B7A348530}"/>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83EADBAE-3DAE-9D4D-BB31-89A70230B16B}"/>
              </a:ext>
            </a:extLst>
          </p:cNvPr>
          <p:cNvSpPr>
            <a:spLocks noGrp="1"/>
          </p:cNvSpPr>
          <p:nvPr>
            <p:ph type="dt" idx="15"/>
          </p:nvPr>
        </p:nvSpPr>
        <p:spPr/>
        <p:txBody>
          <a:bodyPr/>
          <a:lstStyle/>
          <a:p>
            <a:r>
              <a:rPr lang="en-US" altLang="ja-JP"/>
              <a:t>November 2021</a:t>
            </a:r>
            <a:endParaRPr lang="en-GB" dirty="0"/>
          </a:p>
        </p:txBody>
      </p:sp>
    </p:spTree>
    <p:extLst>
      <p:ext uri="{BB962C8B-B14F-4D97-AF65-F5344CB8AC3E}">
        <p14:creationId xmlns:p14="http://schemas.microsoft.com/office/powerpoint/2010/main" val="2191858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7BE141-883C-AE4B-8015-EFAB710875F6}"/>
              </a:ext>
            </a:extLst>
          </p:cNvPr>
          <p:cNvSpPr>
            <a:spLocks noGrp="1"/>
          </p:cNvSpPr>
          <p:nvPr>
            <p:ph type="title"/>
          </p:nvPr>
        </p:nvSpPr>
        <p:spPr/>
        <p:txBody>
          <a:bodyPr/>
          <a:lstStyle/>
          <a:p>
            <a:r>
              <a:rPr lang="en-US" altLang="ja-JP" dirty="0"/>
              <a:t>Assumption</a:t>
            </a:r>
            <a:endParaRPr kumimoji="1" lang="ja-JP" altLang="en-US"/>
          </a:p>
        </p:txBody>
      </p:sp>
      <p:sp>
        <p:nvSpPr>
          <p:cNvPr id="3" name="コンテンツ プレースホルダー 2">
            <a:extLst>
              <a:ext uri="{FF2B5EF4-FFF2-40B4-BE49-F238E27FC236}">
                <a16:creationId xmlns:a16="http://schemas.microsoft.com/office/drawing/2014/main" id="{156867E1-2D82-6243-9AF7-9A41D53D3F29}"/>
              </a:ext>
            </a:extLst>
          </p:cNvPr>
          <p:cNvSpPr>
            <a:spLocks noGrp="1"/>
          </p:cNvSpPr>
          <p:nvPr>
            <p:ph idx="1"/>
          </p:nvPr>
        </p:nvSpPr>
        <p:spPr/>
        <p:txBody>
          <a:bodyPr/>
          <a:lstStyle/>
          <a:p>
            <a:pPr>
              <a:buFont typeface="Arial" panose="020B0604020202020204" pitchFamily="34" charset="0"/>
              <a:buChar char="•"/>
            </a:pPr>
            <a:r>
              <a:rPr lang="en-US" altLang="ja-JP" dirty="0"/>
              <a:t>AP cannot know when the traffic comes.</a:t>
            </a:r>
          </a:p>
          <a:p>
            <a:pPr>
              <a:buFont typeface="Arial" panose="020B0604020202020204" pitchFamily="34" charset="0"/>
              <a:buChar char="•"/>
            </a:pPr>
            <a:r>
              <a:rPr lang="en-US" altLang="ja-JP" dirty="0"/>
              <a:t>2 categories of content</a:t>
            </a:r>
          </a:p>
          <a:p>
            <a:pPr marL="800100" lvl="1" indent="-342900">
              <a:buFont typeface="Arial" panose="020B0604020202020204" pitchFamily="34" charset="0"/>
              <a:buChar char="•"/>
            </a:pPr>
            <a:r>
              <a:rPr lang="en-US" altLang="ja-JP" dirty="0"/>
              <a:t>Category 1: Live Streaming</a:t>
            </a:r>
          </a:p>
          <a:p>
            <a:pPr marL="1200150" lvl="2" indent="-285750">
              <a:buFont typeface="Arial" panose="020B0604020202020204" pitchFamily="34" charset="0"/>
              <a:buChar char="•"/>
            </a:pPr>
            <a:r>
              <a:rPr lang="en-US" altLang="ja-JP" dirty="0"/>
              <a:t>Content is generated continuously.</a:t>
            </a:r>
          </a:p>
          <a:p>
            <a:pPr marL="1200150" lvl="2" indent="-285750">
              <a:buFont typeface="Arial" panose="020B0604020202020204" pitchFamily="34" charset="0"/>
              <a:buChar char="•"/>
            </a:pPr>
            <a:r>
              <a:rPr lang="en-US" altLang="ja-JP" dirty="0"/>
              <a:t>AP should not buffer the traffic to avoid extra latency.</a:t>
            </a:r>
          </a:p>
          <a:p>
            <a:pPr marL="1200150" lvl="2" indent="-285750">
              <a:buFont typeface="Arial" panose="020B0604020202020204" pitchFamily="34" charset="0"/>
              <a:buChar char="•"/>
            </a:pPr>
            <a:r>
              <a:rPr lang="en-US" altLang="ja-JP" dirty="0"/>
              <a:t>Receivers need to keep wake-up.</a:t>
            </a:r>
          </a:p>
          <a:p>
            <a:pPr marL="800100" lvl="1" indent="-342900">
              <a:buFont typeface="Arial" panose="020B0604020202020204" pitchFamily="34" charset="0"/>
              <a:buChar char="•"/>
            </a:pPr>
            <a:r>
              <a:rPr lang="en-US" altLang="ja-JP" dirty="0"/>
              <a:t>Category 2: Intermittent Content (e.g. timetable updated every 3 sec)</a:t>
            </a:r>
          </a:p>
          <a:p>
            <a:pPr marL="1200150" lvl="2" indent="-285750">
              <a:buFont typeface="Arial" panose="020B0604020202020204" pitchFamily="34" charset="0"/>
              <a:buChar char="•"/>
            </a:pPr>
            <a:r>
              <a:rPr lang="en-US" altLang="ja-JP" dirty="0"/>
              <a:t>Static content (e.g. a set of files)</a:t>
            </a:r>
          </a:p>
          <a:p>
            <a:pPr marL="1200150" lvl="2" indent="-285750">
              <a:buFont typeface="Arial" panose="020B0604020202020204" pitchFamily="34" charset="0"/>
              <a:buChar char="•"/>
            </a:pPr>
            <a:r>
              <a:rPr lang="en-US" altLang="ja-JP" dirty="0"/>
              <a:t>AP can buffer the traffic.</a:t>
            </a:r>
          </a:p>
          <a:p>
            <a:pPr marL="1200150" lvl="2" indent="-285750">
              <a:buFont typeface="Arial" panose="020B0604020202020204" pitchFamily="34" charset="0"/>
              <a:buChar char="•"/>
            </a:pPr>
            <a:r>
              <a:rPr lang="en-US" altLang="ja-JP" dirty="0"/>
              <a:t>Receivers can sleep.</a:t>
            </a:r>
            <a:endParaRPr lang="ja-JP" altLang="en-US"/>
          </a:p>
          <a:p>
            <a:endParaRPr kumimoji="1" lang="ja-JP" altLang="en-US"/>
          </a:p>
        </p:txBody>
      </p:sp>
      <p:sp>
        <p:nvSpPr>
          <p:cNvPr id="4" name="スライド番号プレースホルダー 3">
            <a:extLst>
              <a:ext uri="{FF2B5EF4-FFF2-40B4-BE49-F238E27FC236}">
                <a16:creationId xmlns:a16="http://schemas.microsoft.com/office/drawing/2014/main" id="{5AD1087E-CF8C-A54B-BB88-FA7FB8D1030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a:extLst>
              <a:ext uri="{FF2B5EF4-FFF2-40B4-BE49-F238E27FC236}">
                <a16:creationId xmlns:a16="http://schemas.microsoft.com/office/drawing/2014/main" id="{64AF5F8E-BCDF-164E-A3D3-259623D43019}"/>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CCF3EF07-986D-E843-B695-AFC0F41F0D49}"/>
              </a:ext>
            </a:extLst>
          </p:cNvPr>
          <p:cNvSpPr>
            <a:spLocks noGrp="1"/>
          </p:cNvSpPr>
          <p:nvPr>
            <p:ph type="dt" idx="15"/>
          </p:nvPr>
        </p:nvSpPr>
        <p:spPr/>
        <p:txBody>
          <a:bodyPr/>
          <a:lstStyle/>
          <a:p>
            <a:r>
              <a:rPr lang="en-US" altLang="ja-JP"/>
              <a:t>November 2021</a:t>
            </a:r>
            <a:endParaRPr lang="en-GB" dirty="0"/>
          </a:p>
        </p:txBody>
      </p:sp>
    </p:spTree>
    <p:extLst>
      <p:ext uri="{BB962C8B-B14F-4D97-AF65-F5344CB8AC3E}">
        <p14:creationId xmlns:p14="http://schemas.microsoft.com/office/powerpoint/2010/main" val="1748599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FF29948-3CCE-6649-AA55-99386196AE53}"/>
              </a:ext>
            </a:extLst>
          </p:cNvPr>
          <p:cNvSpPr>
            <a:spLocks noGrp="1"/>
          </p:cNvSpPr>
          <p:nvPr>
            <p:ph type="title"/>
          </p:nvPr>
        </p:nvSpPr>
        <p:spPr/>
        <p:txBody>
          <a:bodyPr/>
          <a:lstStyle/>
          <a:p>
            <a:r>
              <a:rPr kumimoji="1" lang="en-US" altLang="ja-JP" dirty="0"/>
              <a:t>Proposed Resolution</a:t>
            </a:r>
            <a:endParaRPr kumimoji="1" lang="ja-JP" altLang="en-US"/>
          </a:p>
        </p:txBody>
      </p:sp>
      <p:sp>
        <p:nvSpPr>
          <p:cNvPr id="3" name="コンテンツ プレースホルダー 2">
            <a:extLst>
              <a:ext uri="{FF2B5EF4-FFF2-40B4-BE49-F238E27FC236}">
                <a16:creationId xmlns:a16="http://schemas.microsoft.com/office/drawing/2014/main" id="{B937C25A-C3EB-A14C-9C10-30407791BC62}"/>
              </a:ext>
            </a:extLst>
          </p:cNvPr>
          <p:cNvSpPr>
            <a:spLocks noGrp="1"/>
          </p:cNvSpPr>
          <p:nvPr>
            <p:ph idx="1"/>
          </p:nvPr>
        </p:nvSpPr>
        <p:spPr/>
        <p:txBody>
          <a:bodyPr/>
          <a:lstStyle/>
          <a:p>
            <a:pPr>
              <a:buFont typeface="Arial" panose="020B0604020202020204" pitchFamily="34" charset="0"/>
              <a:buChar char="•"/>
            </a:pPr>
            <a:r>
              <a:rPr kumimoji="1" lang="en-US" altLang="ja-JP" dirty="0"/>
              <a:t>Add 1 bit that indicates the content category of the traffic, to the Content Information Control subfield in the Content Information field in the EBCS Info frame.</a:t>
            </a:r>
          </a:p>
          <a:p>
            <a:pPr lvl="1">
              <a:buFont typeface="Arial" panose="020B0604020202020204" pitchFamily="34" charset="0"/>
              <a:buChar char="•"/>
            </a:pPr>
            <a:r>
              <a:rPr lang="en-US" altLang="ja-JP" dirty="0"/>
              <a:t>Value 0 indicates the traffic is not buffered. (unbuffered traffic)</a:t>
            </a:r>
          </a:p>
          <a:p>
            <a:pPr lvl="1">
              <a:buFont typeface="Arial" panose="020B0604020202020204" pitchFamily="34" charset="0"/>
              <a:buChar char="•"/>
            </a:pPr>
            <a:r>
              <a:rPr lang="en-US" altLang="ja-JP" dirty="0"/>
              <a:t>Value 1 indicates the traffic is buffered. (buffered traffic)</a:t>
            </a:r>
          </a:p>
          <a:p>
            <a:pPr marL="0" indent="0"/>
            <a:endParaRPr kumimoji="1" lang="ja-JP" altLang="en-US"/>
          </a:p>
        </p:txBody>
      </p:sp>
      <p:sp>
        <p:nvSpPr>
          <p:cNvPr id="4" name="スライド番号プレースホルダー 3">
            <a:extLst>
              <a:ext uri="{FF2B5EF4-FFF2-40B4-BE49-F238E27FC236}">
                <a16:creationId xmlns:a16="http://schemas.microsoft.com/office/drawing/2014/main" id="{5C2BD4C2-E3FD-A740-8F39-81A7D7D5D573}"/>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a:extLst>
              <a:ext uri="{FF2B5EF4-FFF2-40B4-BE49-F238E27FC236}">
                <a16:creationId xmlns:a16="http://schemas.microsoft.com/office/drawing/2014/main" id="{A5B819DA-7F34-6649-9B9D-8C41F3E2AEB2}"/>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D2D9CD93-BEC7-C347-AF43-0B62A51938BD}"/>
              </a:ext>
            </a:extLst>
          </p:cNvPr>
          <p:cNvSpPr>
            <a:spLocks noGrp="1"/>
          </p:cNvSpPr>
          <p:nvPr>
            <p:ph type="dt" idx="15"/>
          </p:nvPr>
        </p:nvSpPr>
        <p:spPr/>
        <p:txBody>
          <a:bodyPr/>
          <a:lstStyle/>
          <a:p>
            <a:r>
              <a:rPr lang="en-US" altLang="ja-JP"/>
              <a:t>November 2021</a:t>
            </a:r>
            <a:endParaRPr lang="en-GB" dirty="0"/>
          </a:p>
        </p:txBody>
      </p:sp>
    </p:spTree>
    <p:extLst>
      <p:ext uri="{BB962C8B-B14F-4D97-AF65-F5344CB8AC3E}">
        <p14:creationId xmlns:p14="http://schemas.microsoft.com/office/powerpoint/2010/main" val="1087339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34E099-B5E3-D345-89FB-078A4AC7FD01}"/>
              </a:ext>
            </a:extLst>
          </p:cNvPr>
          <p:cNvSpPr>
            <a:spLocks noGrp="1"/>
          </p:cNvSpPr>
          <p:nvPr>
            <p:ph type="title"/>
          </p:nvPr>
        </p:nvSpPr>
        <p:spPr/>
        <p:txBody>
          <a:bodyPr/>
          <a:lstStyle/>
          <a:p>
            <a:r>
              <a:rPr kumimoji="1" lang="en-US" altLang="ja-JP" dirty="0"/>
              <a:t>Buffered Traffic</a:t>
            </a:r>
            <a:endParaRPr kumimoji="1" lang="ja-JP" altLang="en-US"/>
          </a:p>
        </p:txBody>
      </p:sp>
      <p:sp>
        <p:nvSpPr>
          <p:cNvPr id="3" name="コンテンツ プレースホルダー 2">
            <a:extLst>
              <a:ext uri="{FF2B5EF4-FFF2-40B4-BE49-F238E27FC236}">
                <a16:creationId xmlns:a16="http://schemas.microsoft.com/office/drawing/2014/main" id="{179BCC38-8CCE-F041-8454-955D49492DAF}"/>
              </a:ext>
            </a:extLst>
          </p:cNvPr>
          <p:cNvSpPr>
            <a:spLocks noGrp="1"/>
          </p:cNvSpPr>
          <p:nvPr>
            <p:ph idx="1"/>
          </p:nvPr>
        </p:nvSpPr>
        <p:spPr>
          <a:xfrm>
            <a:off x="914401" y="1981202"/>
            <a:ext cx="10361084" cy="2040834"/>
          </a:xfrm>
        </p:spPr>
        <p:txBody>
          <a:bodyPr/>
          <a:lstStyle/>
          <a:p>
            <a:pPr>
              <a:buFont typeface="Arial" panose="020B0604020202020204" pitchFamily="34" charset="0"/>
              <a:buChar char="•"/>
            </a:pPr>
            <a:r>
              <a:rPr kumimoji="1" lang="en-US" altLang="ja-JP" sz="1600" dirty="0"/>
              <a:t>AP buffers received traffic.</a:t>
            </a:r>
          </a:p>
          <a:p>
            <a:pPr>
              <a:buFont typeface="Arial" panose="020B0604020202020204" pitchFamily="34" charset="0"/>
              <a:buChar char="•"/>
            </a:pPr>
            <a:r>
              <a:rPr lang="en-US" altLang="ja-JP" sz="1600" dirty="0"/>
              <a:t>AP indicates the buffered traffic in the EBCS TIM element.</a:t>
            </a:r>
          </a:p>
          <a:p>
            <a:pPr>
              <a:buFont typeface="Arial" panose="020B0604020202020204" pitchFamily="34" charset="0"/>
              <a:buChar char="•"/>
            </a:pPr>
            <a:r>
              <a:rPr kumimoji="1" lang="en-US" altLang="ja-JP" sz="1600" dirty="0"/>
              <a:t>AP transmits the buffered traffic immediately after the Beacon frame indicating the traffic is buffered.</a:t>
            </a:r>
          </a:p>
          <a:p>
            <a:pPr>
              <a:buFont typeface="Arial" panose="020B0604020202020204" pitchFamily="34" charset="0"/>
              <a:buChar char="•"/>
            </a:pPr>
            <a:r>
              <a:rPr lang="en-US" altLang="ja-JP" sz="1600" dirty="0"/>
              <a:t>When the buffered traffic is in multiple frames, More Data subfield in the Frame Control field in the EBCS Data frames except the last one is set to 1.</a:t>
            </a:r>
          </a:p>
          <a:p>
            <a:pPr>
              <a:buFont typeface="Arial" panose="020B0604020202020204" pitchFamily="34" charset="0"/>
              <a:buChar char="•"/>
            </a:pPr>
            <a:r>
              <a:rPr lang="en-US" altLang="ja-JP" sz="1600" dirty="0"/>
              <a:t>For HCFA, dot11HCFAKeyChangeInterval = n * dot11BeaconPeriod.</a:t>
            </a:r>
          </a:p>
        </p:txBody>
      </p:sp>
      <p:sp>
        <p:nvSpPr>
          <p:cNvPr id="4" name="スライド番号プレースホルダー 3">
            <a:extLst>
              <a:ext uri="{FF2B5EF4-FFF2-40B4-BE49-F238E27FC236}">
                <a16:creationId xmlns:a16="http://schemas.microsoft.com/office/drawing/2014/main" id="{E9B31B0A-BCE3-2641-9F7F-1ADEAF6880D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a:extLst>
              <a:ext uri="{FF2B5EF4-FFF2-40B4-BE49-F238E27FC236}">
                <a16:creationId xmlns:a16="http://schemas.microsoft.com/office/drawing/2014/main" id="{13B55155-C9E2-ED42-9351-F7D81DBE5293}"/>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CF687D5A-6C7E-DC45-B6B0-98822D241568}"/>
              </a:ext>
            </a:extLst>
          </p:cNvPr>
          <p:cNvSpPr>
            <a:spLocks noGrp="1"/>
          </p:cNvSpPr>
          <p:nvPr>
            <p:ph type="dt" idx="15"/>
          </p:nvPr>
        </p:nvSpPr>
        <p:spPr/>
        <p:txBody>
          <a:bodyPr/>
          <a:lstStyle/>
          <a:p>
            <a:r>
              <a:rPr lang="en-US" altLang="ja-JP"/>
              <a:t>November 2021</a:t>
            </a:r>
            <a:endParaRPr lang="en-GB" dirty="0"/>
          </a:p>
        </p:txBody>
      </p:sp>
      <p:cxnSp>
        <p:nvCxnSpPr>
          <p:cNvPr id="8" name="直線コネクタ 7">
            <a:extLst>
              <a:ext uri="{FF2B5EF4-FFF2-40B4-BE49-F238E27FC236}">
                <a16:creationId xmlns:a16="http://schemas.microsoft.com/office/drawing/2014/main" id="{D719FE36-C8C7-7948-95BC-35E1FB403210}"/>
              </a:ext>
            </a:extLst>
          </p:cNvPr>
          <p:cNvCxnSpPr/>
          <p:nvPr/>
        </p:nvCxnSpPr>
        <p:spPr bwMode="auto">
          <a:xfrm>
            <a:off x="929217" y="5921076"/>
            <a:ext cx="10460567" cy="0"/>
          </a:xfrm>
          <a:prstGeom prst="line">
            <a:avLst/>
          </a:prstGeom>
          <a:ln>
            <a:headEnd type="none" w="med" len="med"/>
            <a:tailEnd type="none" w="med" len="med"/>
          </a:ln>
        </p:spPr>
        <p:style>
          <a:lnRef idx="2">
            <a:schemeClr val="accent3"/>
          </a:lnRef>
          <a:fillRef idx="0">
            <a:schemeClr val="accent3"/>
          </a:fillRef>
          <a:effectRef idx="1">
            <a:schemeClr val="accent3"/>
          </a:effectRef>
          <a:fontRef idx="minor">
            <a:schemeClr val="tx1"/>
          </a:fontRef>
        </p:style>
      </p:cxnSp>
      <p:sp>
        <p:nvSpPr>
          <p:cNvPr id="9" name="正方形/長方形 8">
            <a:extLst>
              <a:ext uri="{FF2B5EF4-FFF2-40B4-BE49-F238E27FC236}">
                <a16:creationId xmlns:a16="http://schemas.microsoft.com/office/drawing/2014/main" id="{987E600B-FFF0-A942-A1D9-9E6AFCD82F68}"/>
              </a:ext>
            </a:extLst>
          </p:cNvPr>
          <p:cNvSpPr/>
          <p:nvPr/>
        </p:nvSpPr>
        <p:spPr bwMode="auto">
          <a:xfrm>
            <a:off x="1258957" y="5260950"/>
            <a:ext cx="218660" cy="660125"/>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正方形/長方形 9">
            <a:extLst>
              <a:ext uri="{FF2B5EF4-FFF2-40B4-BE49-F238E27FC236}">
                <a16:creationId xmlns:a16="http://schemas.microsoft.com/office/drawing/2014/main" id="{EE074F9B-486C-7745-ACEE-6DAC9341016B}"/>
              </a:ext>
            </a:extLst>
          </p:cNvPr>
          <p:cNvSpPr/>
          <p:nvPr/>
        </p:nvSpPr>
        <p:spPr bwMode="auto">
          <a:xfrm>
            <a:off x="3916018" y="5266580"/>
            <a:ext cx="218660" cy="654496"/>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正方形/長方形 10">
            <a:extLst>
              <a:ext uri="{FF2B5EF4-FFF2-40B4-BE49-F238E27FC236}">
                <a16:creationId xmlns:a16="http://schemas.microsoft.com/office/drawing/2014/main" id="{8E3D4310-C73F-D94A-A38F-1E8DC1073F78}"/>
              </a:ext>
            </a:extLst>
          </p:cNvPr>
          <p:cNvSpPr/>
          <p:nvPr/>
        </p:nvSpPr>
        <p:spPr bwMode="auto">
          <a:xfrm>
            <a:off x="6573079" y="5072938"/>
            <a:ext cx="218660" cy="848138"/>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正方形/長方形 11">
            <a:extLst>
              <a:ext uri="{FF2B5EF4-FFF2-40B4-BE49-F238E27FC236}">
                <a16:creationId xmlns:a16="http://schemas.microsoft.com/office/drawing/2014/main" id="{211984CA-5274-8C46-898C-CE5985633B87}"/>
              </a:ext>
            </a:extLst>
          </p:cNvPr>
          <p:cNvSpPr/>
          <p:nvPr/>
        </p:nvSpPr>
        <p:spPr bwMode="auto">
          <a:xfrm>
            <a:off x="9230140" y="5072938"/>
            <a:ext cx="218660" cy="848138"/>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正方形/長方形 12">
            <a:extLst>
              <a:ext uri="{FF2B5EF4-FFF2-40B4-BE49-F238E27FC236}">
                <a16:creationId xmlns:a16="http://schemas.microsoft.com/office/drawing/2014/main" id="{543FD6B8-5DCD-FF42-9C86-7F1873F8ED9F}"/>
              </a:ext>
            </a:extLst>
          </p:cNvPr>
          <p:cNvSpPr/>
          <p:nvPr/>
        </p:nvSpPr>
        <p:spPr bwMode="auto">
          <a:xfrm>
            <a:off x="2293086" y="4006139"/>
            <a:ext cx="218660" cy="848138"/>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正方形/長方形 13">
            <a:extLst>
              <a:ext uri="{FF2B5EF4-FFF2-40B4-BE49-F238E27FC236}">
                <a16:creationId xmlns:a16="http://schemas.microsoft.com/office/drawing/2014/main" id="{45947DC9-1AB4-A440-B3B9-329AC5FAE7C4}"/>
              </a:ext>
            </a:extLst>
          </p:cNvPr>
          <p:cNvSpPr/>
          <p:nvPr/>
        </p:nvSpPr>
        <p:spPr bwMode="auto">
          <a:xfrm>
            <a:off x="2656831" y="4006139"/>
            <a:ext cx="218660" cy="848138"/>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正方形/長方形 14">
            <a:extLst>
              <a:ext uri="{FF2B5EF4-FFF2-40B4-BE49-F238E27FC236}">
                <a16:creationId xmlns:a16="http://schemas.microsoft.com/office/drawing/2014/main" id="{4F99854D-EE70-5A44-A60B-9920EEDEA7C3}"/>
              </a:ext>
            </a:extLst>
          </p:cNvPr>
          <p:cNvSpPr/>
          <p:nvPr/>
        </p:nvSpPr>
        <p:spPr bwMode="auto">
          <a:xfrm>
            <a:off x="3148081" y="4006139"/>
            <a:ext cx="218660" cy="848138"/>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テキスト ボックス 15">
            <a:extLst>
              <a:ext uri="{FF2B5EF4-FFF2-40B4-BE49-F238E27FC236}">
                <a16:creationId xmlns:a16="http://schemas.microsoft.com/office/drawing/2014/main" id="{61CB7397-6CE5-BF4F-8ECC-70CC91C96EDB}"/>
              </a:ext>
            </a:extLst>
          </p:cNvPr>
          <p:cNvSpPr txBox="1"/>
          <p:nvPr/>
        </p:nvSpPr>
        <p:spPr>
          <a:xfrm>
            <a:off x="972184" y="4700388"/>
            <a:ext cx="792205" cy="307777"/>
          </a:xfrm>
          <a:prstGeom prst="rect">
            <a:avLst/>
          </a:prstGeom>
          <a:noFill/>
        </p:spPr>
        <p:txBody>
          <a:bodyPr wrap="none" rtlCol="0">
            <a:spAutoFit/>
          </a:bodyPr>
          <a:lstStyle/>
          <a:p>
            <a:r>
              <a:rPr kumimoji="1" lang="en-US" altLang="ja-JP" sz="1400" dirty="0">
                <a:solidFill>
                  <a:schemeClr val="tx1"/>
                </a:solidFill>
                <a:latin typeface="Arial" panose="020B0604020202020204" pitchFamily="34" charset="0"/>
                <a:cs typeface="Arial" panose="020B0604020202020204" pitchFamily="34" charset="0"/>
              </a:rPr>
              <a:t>Beacon</a:t>
            </a:r>
            <a:endParaRPr kumimoji="1" lang="ja-JP" altLang="en-US" sz="1400">
              <a:solidFill>
                <a:schemeClr val="tx1"/>
              </a:solidFill>
              <a:latin typeface="Arial" panose="020B0604020202020204" pitchFamily="34" charset="0"/>
              <a:cs typeface="Arial" panose="020B0604020202020204" pitchFamily="34" charset="0"/>
            </a:endParaRPr>
          </a:p>
        </p:txBody>
      </p:sp>
      <p:sp>
        <p:nvSpPr>
          <p:cNvPr id="17" name="テキスト ボックス 16">
            <a:extLst>
              <a:ext uri="{FF2B5EF4-FFF2-40B4-BE49-F238E27FC236}">
                <a16:creationId xmlns:a16="http://schemas.microsoft.com/office/drawing/2014/main" id="{A40840DF-AD98-104E-A91E-20EC66D2AD79}"/>
              </a:ext>
            </a:extLst>
          </p:cNvPr>
          <p:cNvSpPr txBox="1"/>
          <p:nvPr/>
        </p:nvSpPr>
        <p:spPr>
          <a:xfrm>
            <a:off x="3366741" y="4187204"/>
            <a:ext cx="671659" cy="307777"/>
          </a:xfrm>
          <a:prstGeom prst="rect">
            <a:avLst/>
          </a:prstGeom>
          <a:noFill/>
        </p:spPr>
        <p:txBody>
          <a:bodyPr wrap="none" rtlCol="0">
            <a:spAutoFit/>
          </a:bodyPr>
          <a:lstStyle/>
          <a:p>
            <a:r>
              <a:rPr kumimoji="1" lang="en-US" altLang="ja-JP" sz="1400" dirty="0">
                <a:solidFill>
                  <a:schemeClr val="tx1"/>
                </a:solidFill>
                <a:latin typeface="Arial" panose="020B0604020202020204" pitchFamily="34" charset="0"/>
                <a:cs typeface="Arial" panose="020B0604020202020204" pitchFamily="34" charset="0"/>
              </a:rPr>
              <a:t>Traffic</a:t>
            </a:r>
            <a:endParaRPr kumimoji="1" lang="ja-JP" altLang="en-US" sz="1400">
              <a:solidFill>
                <a:schemeClr val="tx1"/>
              </a:solidFill>
              <a:latin typeface="Arial" panose="020B0604020202020204" pitchFamily="34" charset="0"/>
              <a:cs typeface="Arial" panose="020B0604020202020204" pitchFamily="34" charset="0"/>
            </a:endParaRPr>
          </a:p>
        </p:txBody>
      </p:sp>
      <p:sp>
        <p:nvSpPr>
          <p:cNvPr id="19" name="正方形/長方形 18">
            <a:extLst>
              <a:ext uri="{FF2B5EF4-FFF2-40B4-BE49-F238E27FC236}">
                <a16:creationId xmlns:a16="http://schemas.microsoft.com/office/drawing/2014/main" id="{8C7CAD8D-19A0-554D-92BB-20DB60E27265}"/>
              </a:ext>
            </a:extLst>
          </p:cNvPr>
          <p:cNvSpPr/>
          <p:nvPr/>
        </p:nvSpPr>
        <p:spPr bwMode="auto">
          <a:xfrm>
            <a:off x="4134678" y="5266582"/>
            <a:ext cx="218660" cy="654494"/>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正方形/長方形 19">
            <a:extLst>
              <a:ext uri="{FF2B5EF4-FFF2-40B4-BE49-F238E27FC236}">
                <a16:creationId xmlns:a16="http://schemas.microsoft.com/office/drawing/2014/main" id="{DE3BD692-313E-B54C-BBBD-723153104311}"/>
              </a:ext>
            </a:extLst>
          </p:cNvPr>
          <p:cNvSpPr/>
          <p:nvPr/>
        </p:nvSpPr>
        <p:spPr bwMode="auto">
          <a:xfrm>
            <a:off x="4353338" y="5266580"/>
            <a:ext cx="218660" cy="654495"/>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1" name="正方形/長方形 20">
            <a:extLst>
              <a:ext uri="{FF2B5EF4-FFF2-40B4-BE49-F238E27FC236}">
                <a16:creationId xmlns:a16="http://schemas.microsoft.com/office/drawing/2014/main" id="{E181E4A6-9ECF-F84A-9AF5-9D9D1F77518C}"/>
              </a:ext>
            </a:extLst>
          </p:cNvPr>
          <p:cNvSpPr/>
          <p:nvPr/>
        </p:nvSpPr>
        <p:spPr bwMode="auto">
          <a:xfrm>
            <a:off x="4571998" y="5266580"/>
            <a:ext cx="218660" cy="654496"/>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3" name="正方形/長方形 32">
            <a:extLst>
              <a:ext uri="{FF2B5EF4-FFF2-40B4-BE49-F238E27FC236}">
                <a16:creationId xmlns:a16="http://schemas.microsoft.com/office/drawing/2014/main" id="{DED7BCEA-E43B-5443-B55F-07DA9B33CA25}"/>
              </a:ext>
            </a:extLst>
          </p:cNvPr>
          <p:cNvSpPr/>
          <p:nvPr/>
        </p:nvSpPr>
        <p:spPr bwMode="auto">
          <a:xfrm>
            <a:off x="4134678" y="5072937"/>
            <a:ext cx="218660" cy="206152"/>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1</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34" name="正方形/長方形 33">
            <a:extLst>
              <a:ext uri="{FF2B5EF4-FFF2-40B4-BE49-F238E27FC236}">
                <a16:creationId xmlns:a16="http://schemas.microsoft.com/office/drawing/2014/main" id="{96149A1C-F81D-C740-A50C-D126829C1BD5}"/>
              </a:ext>
            </a:extLst>
          </p:cNvPr>
          <p:cNvSpPr/>
          <p:nvPr/>
        </p:nvSpPr>
        <p:spPr bwMode="auto">
          <a:xfrm>
            <a:off x="4353338" y="5072937"/>
            <a:ext cx="218660" cy="206152"/>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1</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35" name="正方形/長方形 34">
            <a:extLst>
              <a:ext uri="{FF2B5EF4-FFF2-40B4-BE49-F238E27FC236}">
                <a16:creationId xmlns:a16="http://schemas.microsoft.com/office/drawing/2014/main" id="{3618871E-BB51-AD4E-A628-7129C29BC9D8}"/>
              </a:ext>
            </a:extLst>
          </p:cNvPr>
          <p:cNvSpPr/>
          <p:nvPr/>
        </p:nvSpPr>
        <p:spPr bwMode="auto">
          <a:xfrm>
            <a:off x="4571998" y="5072937"/>
            <a:ext cx="218660" cy="206152"/>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0</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39" name="正方形/長方形 38">
            <a:extLst>
              <a:ext uri="{FF2B5EF4-FFF2-40B4-BE49-F238E27FC236}">
                <a16:creationId xmlns:a16="http://schemas.microsoft.com/office/drawing/2014/main" id="{1817631D-0721-4247-9F5C-FA5F28815C36}"/>
              </a:ext>
            </a:extLst>
          </p:cNvPr>
          <p:cNvSpPr/>
          <p:nvPr/>
        </p:nvSpPr>
        <p:spPr bwMode="auto">
          <a:xfrm>
            <a:off x="3916018" y="5072937"/>
            <a:ext cx="218660" cy="206152"/>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1</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cxnSp>
        <p:nvCxnSpPr>
          <p:cNvPr id="23" name="直線矢印コネクタ 22">
            <a:extLst>
              <a:ext uri="{FF2B5EF4-FFF2-40B4-BE49-F238E27FC236}">
                <a16:creationId xmlns:a16="http://schemas.microsoft.com/office/drawing/2014/main" id="{F181E9EF-4E7C-F145-9B95-5ADA7DC6FC8B}"/>
              </a:ext>
            </a:extLst>
          </p:cNvPr>
          <p:cNvCxnSpPr>
            <a:cxnSpLocks/>
            <a:stCxn id="13" idx="2"/>
          </p:cNvCxnSpPr>
          <p:nvPr/>
        </p:nvCxnSpPr>
        <p:spPr bwMode="auto">
          <a:xfrm>
            <a:off x="2402416" y="4854277"/>
            <a:ext cx="1841592" cy="573359"/>
          </a:xfrm>
          <a:prstGeom prst="straightConnector1">
            <a:avLst/>
          </a:prstGeom>
          <a:ln>
            <a:headEnd type="none" w="med" len="med"/>
            <a:tailEnd type="triangle"/>
          </a:ln>
        </p:spPr>
        <p:style>
          <a:lnRef idx="2">
            <a:schemeClr val="dk1"/>
          </a:lnRef>
          <a:fillRef idx="0">
            <a:schemeClr val="dk1"/>
          </a:fillRef>
          <a:effectRef idx="1">
            <a:schemeClr val="dk1"/>
          </a:effectRef>
          <a:fontRef idx="minor">
            <a:schemeClr val="tx1"/>
          </a:fontRef>
        </p:style>
      </p:cxnSp>
      <p:cxnSp>
        <p:nvCxnSpPr>
          <p:cNvPr id="25" name="直線矢印コネクタ 24">
            <a:extLst>
              <a:ext uri="{FF2B5EF4-FFF2-40B4-BE49-F238E27FC236}">
                <a16:creationId xmlns:a16="http://schemas.microsoft.com/office/drawing/2014/main" id="{445EF834-DF83-5D4A-A536-6D8E4579C01A}"/>
              </a:ext>
            </a:extLst>
          </p:cNvPr>
          <p:cNvCxnSpPr>
            <a:cxnSpLocks/>
            <a:stCxn id="14" idx="2"/>
          </p:cNvCxnSpPr>
          <p:nvPr/>
        </p:nvCxnSpPr>
        <p:spPr bwMode="auto">
          <a:xfrm>
            <a:off x="2766161" y="4854277"/>
            <a:ext cx="1696507" cy="553615"/>
          </a:xfrm>
          <a:prstGeom prst="straightConnector1">
            <a:avLst/>
          </a:prstGeom>
          <a:ln>
            <a:headEnd type="none" w="med" len="med"/>
            <a:tailEnd type="triangle"/>
          </a:ln>
        </p:spPr>
        <p:style>
          <a:lnRef idx="2">
            <a:schemeClr val="dk1"/>
          </a:lnRef>
          <a:fillRef idx="0">
            <a:schemeClr val="dk1"/>
          </a:fillRef>
          <a:effectRef idx="1">
            <a:schemeClr val="dk1"/>
          </a:effectRef>
          <a:fontRef idx="minor">
            <a:schemeClr val="tx1"/>
          </a:fontRef>
        </p:style>
      </p:cxnSp>
      <p:cxnSp>
        <p:nvCxnSpPr>
          <p:cNvPr id="27" name="直線矢印コネクタ 26">
            <a:extLst>
              <a:ext uri="{FF2B5EF4-FFF2-40B4-BE49-F238E27FC236}">
                <a16:creationId xmlns:a16="http://schemas.microsoft.com/office/drawing/2014/main" id="{6D887D52-453F-9246-8866-2F8C3ABCDC16}"/>
              </a:ext>
            </a:extLst>
          </p:cNvPr>
          <p:cNvCxnSpPr>
            <a:cxnSpLocks/>
          </p:cNvCxnSpPr>
          <p:nvPr/>
        </p:nvCxnSpPr>
        <p:spPr bwMode="auto">
          <a:xfrm>
            <a:off x="3366741" y="4686054"/>
            <a:ext cx="1314587" cy="752972"/>
          </a:xfrm>
          <a:prstGeom prst="straightConnector1">
            <a:avLst/>
          </a:prstGeom>
          <a:ln>
            <a:headEnd type="none" w="med" len="med"/>
            <a:tailEnd type="triangle"/>
          </a:ln>
        </p:spPr>
        <p:style>
          <a:lnRef idx="2">
            <a:schemeClr val="dk1"/>
          </a:lnRef>
          <a:fillRef idx="0">
            <a:schemeClr val="dk1"/>
          </a:fillRef>
          <a:effectRef idx="1">
            <a:schemeClr val="dk1"/>
          </a:effectRef>
          <a:fontRef idx="minor">
            <a:schemeClr val="tx1"/>
          </a:fontRef>
        </p:style>
      </p:cxnSp>
      <p:sp>
        <p:nvSpPr>
          <p:cNvPr id="40" name="テキスト ボックス 39">
            <a:extLst>
              <a:ext uri="{FF2B5EF4-FFF2-40B4-BE49-F238E27FC236}">
                <a16:creationId xmlns:a16="http://schemas.microsoft.com/office/drawing/2014/main" id="{E71FA1A1-0B23-ED48-B924-23DB5A13A971}"/>
              </a:ext>
            </a:extLst>
          </p:cNvPr>
          <p:cNvSpPr txBox="1"/>
          <p:nvPr/>
        </p:nvSpPr>
        <p:spPr>
          <a:xfrm>
            <a:off x="4736884" y="5015545"/>
            <a:ext cx="1019831" cy="307777"/>
          </a:xfrm>
          <a:prstGeom prst="rect">
            <a:avLst/>
          </a:prstGeom>
          <a:noFill/>
        </p:spPr>
        <p:txBody>
          <a:bodyPr wrap="none" rtlCol="0">
            <a:spAutoFit/>
          </a:bodyPr>
          <a:lstStyle/>
          <a:p>
            <a:r>
              <a:rPr kumimoji="1" lang="en-US" altLang="ja-JP" sz="1400" dirty="0">
                <a:solidFill>
                  <a:schemeClr val="tx1"/>
                </a:solidFill>
                <a:latin typeface="Arial" panose="020B0604020202020204" pitchFamily="34" charset="0"/>
                <a:cs typeface="Arial" panose="020B0604020202020204" pitchFamily="34" charset="0"/>
              </a:rPr>
              <a:t>More Data</a:t>
            </a:r>
            <a:endParaRPr kumimoji="1" lang="ja-JP" altLang="en-US" sz="1400">
              <a:solidFill>
                <a:schemeClr val="tx1"/>
              </a:solidFill>
              <a:latin typeface="Arial" panose="020B0604020202020204" pitchFamily="34" charset="0"/>
              <a:cs typeface="Arial" panose="020B0604020202020204" pitchFamily="34" charset="0"/>
            </a:endParaRPr>
          </a:p>
        </p:txBody>
      </p:sp>
      <p:sp>
        <p:nvSpPr>
          <p:cNvPr id="41" name="テキスト ボックス 40">
            <a:extLst>
              <a:ext uri="{FF2B5EF4-FFF2-40B4-BE49-F238E27FC236}">
                <a16:creationId xmlns:a16="http://schemas.microsoft.com/office/drawing/2014/main" id="{8174E5DC-DFBD-4844-AA2A-65D395FE96F8}"/>
              </a:ext>
            </a:extLst>
          </p:cNvPr>
          <p:cNvSpPr txBox="1"/>
          <p:nvPr/>
        </p:nvSpPr>
        <p:spPr>
          <a:xfrm>
            <a:off x="1446147" y="5035342"/>
            <a:ext cx="1029384" cy="307777"/>
          </a:xfrm>
          <a:prstGeom prst="rect">
            <a:avLst/>
          </a:prstGeom>
          <a:noFill/>
        </p:spPr>
        <p:txBody>
          <a:bodyPr wrap="none" rtlCol="0">
            <a:spAutoFit/>
          </a:bodyPr>
          <a:lstStyle/>
          <a:p>
            <a:r>
              <a:rPr kumimoji="1" lang="en-US" altLang="ja-JP" sz="1400" dirty="0">
                <a:solidFill>
                  <a:schemeClr val="tx1"/>
                </a:solidFill>
                <a:latin typeface="Arial" panose="020B0604020202020204" pitchFamily="34" charset="0"/>
                <a:cs typeface="Arial" panose="020B0604020202020204" pitchFamily="34" charset="0"/>
              </a:rPr>
              <a:t>EBCS TIM</a:t>
            </a:r>
            <a:endParaRPr kumimoji="1" lang="ja-JP" altLang="en-US" sz="1400">
              <a:solidFill>
                <a:schemeClr val="tx1"/>
              </a:solidFill>
              <a:latin typeface="Arial" panose="020B0604020202020204" pitchFamily="34" charset="0"/>
              <a:cs typeface="Arial" panose="020B0604020202020204" pitchFamily="34" charset="0"/>
            </a:endParaRPr>
          </a:p>
        </p:txBody>
      </p:sp>
      <p:sp>
        <p:nvSpPr>
          <p:cNvPr id="44" name="正方形/長方形 43">
            <a:extLst>
              <a:ext uri="{FF2B5EF4-FFF2-40B4-BE49-F238E27FC236}">
                <a16:creationId xmlns:a16="http://schemas.microsoft.com/office/drawing/2014/main" id="{CE1F32E9-82C6-FC4B-9676-B51FFB672F69}"/>
              </a:ext>
            </a:extLst>
          </p:cNvPr>
          <p:cNvSpPr/>
          <p:nvPr/>
        </p:nvSpPr>
        <p:spPr bwMode="auto">
          <a:xfrm>
            <a:off x="1258956" y="5072937"/>
            <a:ext cx="218660" cy="206152"/>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rPr>
              <a:t>0</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45" name="正方形/長方形 44">
            <a:extLst>
              <a:ext uri="{FF2B5EF4-FFF2-40B4-BE49-F238E27FC236}">
                <a16:creationId xmlns:a16="http://schemas.microsoft.com/office/drawing/2014/main" id="{43579904-8927-144F-BD1F-E239B5C1C177}"/>
              </a:ext>
            </a:extLst>
          </p:cNvPr>
          <p:cNvSpPr/>
          <p:nvPr/>
        </p:nvSpPr>
        <p:spPr bwMode="auto">
          <a:xfrm>
            <a:off x="4310825" y="4007260"/>
            <a:ext cx="218660" cy="848138"/>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6" name="正方形/長方形 45">
            <a:extLst>
              <a:ext uri="{FF2B5EF4-FFF2-40B4-BE49-F238E27FC236}">
                <a16:creationId xmlns:a16="http://schemas.microsoft.com/office/drawing/2014/main" id="{33B318CF-5D5B-B749-9A12-AEA326E55878}"/>
              </a:ext>
            </a:extLst>
          </p:cNvPr>
          <p:cNvSpPr/>
          <p:nvPr/>
        </p:nvSpPr>
        <p:spPr bwMode="auto">
          <a:xfrm>
            <a:off x="5985613" y="4006139"/>
            <a:ext cx="218660" cy="848138"/>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7" name="正方形/長方形 46">
            <a:extLst>
              <a:ext uri="{FF2B5EF4-FFF2-40B4-BE49-F238E27FC236}">
                <a16:creationId xmlns:a16="http://schemas.microsoft.com/office/drawing/2014/main" id="{B0879473-D10E-9148-8AF0-3F77C822E948}"/>
              </a:ext>
            </a:extLst>
          </p:cNvPr>
          <p:cNvSpPr/>
          <p:nvPr/>
        </p:nvSpPr>
        <p:spPr bwMode="auto">
          <a:xfrm>
            <a:off x="6558952" y="5260950"/>
            <a:ext cx="218660" cy="654496"/>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8" name="正方形/長方形 47">
            <a:extLst>
              <a:ext uri="{FF2B5EF4-FFF2-40B4-BE49-F238E27FC236}">
                <a16:creationId xmlns:a16="http://schemas.microsoft.com/office/drawing/2014/main" id="{863979FB-0CD2-4846-8A01-4EB5B3FC8604}"/>
              </a:ext>
            </a:extLst>
          </p:cNvPr>
          <p:cNvSpPr/>
          <p:nvPr/>
        </p:nvSpPr>
        <p:spPr bwMode="auto">
          <a:xfrm>
            <a:off x="6777612" y="5260952"/>
            <a:ext cx="218660" cy="654494"/>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正方形/長方形 49">
            <a:extLst>
              <a:ext uri="{FF2B5EF4-FFF2-40B4-BE49-F238E27FC236}">
                <a16:creationId xmlns:a16="http://schemas.microsoft.com/office/drawing/2014/main" id="{1D7D6F47-2432-2645-A624-310F0E90AAFE}"/>
              </a:ext>
            </a:extLst>
          </p:cNvPr>
          <p:cNvSpPr/>
          <p:nvPr/>
        </p:nvSpPr>
        <p:spPr bwMode="auto">
          <a:xfrm>
            <a:off x="7010399" y="5260950"/>
            <a:ext cx="218660" cy="654496"/>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1" name="正方形/長方形 50">
            <a:extLst>
              <a:ext uri="{FF2B5EF4-FFF2-40B4-BE49-F238E27FC236}">
                <a16:creationId xmlns:a16="http://schemas.microsoft.com/office/drawing/2014/main" id="{1EA88573-041B-664B-A220-0853378C1D36}"/>
              </a:ext>
            </a:extLst>
          </p:cNvPr>
          <p:cNvSpPr/>
          <p:nvPr/>
        </p:nvSpPr>
        <p:spPr bwMode="auto">
          <a:xfrm>
            <a:off x="6777612" y="5067307"/>
            <a:ext cx="218660" cy="206152"/>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1</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53" name="正方形/長方形 52">
            <a:extLst>
              <a:ext uri="{FF2B5EF4-FFF2-40B4-BE49-F238E27FC236}">
                <a16:creationId xmlns:a16="http://schemas.microsoft.com/office/drawing/2014/main" id="{9203C821-E062-C245-B5DF-E513B39CBAD1}"/>
              </a:ext>
            </a:extLst>
          </p:cNvPr>
          <p:cNvSpPr/>
          <p:nvPr/>
        </p:nvSpPr>
        <p:spPr bwMode="auto">
          <a:xfrm>
            <a:off x="7010399" y="5067307"/>
            <a:ext cx="218660" cy="206152"/>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0</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54" name="正方形/長方形 53">
            <a:extLst>
              <a:ext uri="{FF2B5EF4-FFF2-40B4-BE49-F238E27FC236}">
                <a16:creationId xmlns:a16="http://schemas.microsoft.com/office/drawing/2014/main" id="{FC26A238-E193-3E42-9F1A-4550BADE1156}"/>
              </a:ext>
            </a:extLst>
          </p:cNvPr>
          <p:cNvSpPr/>
          <p:nvPr/>
        </p:nvSpPr>
        <p:spPr bwMode="auto">
          <a:xfrm>
            <a:off x="6558952" y="5067307"/>
            <a:ext cx="218660" cy="206152"/>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1</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cxnSp>
        <p:nvCxnSpPr>
          <p:cNvPr id="55" name="直線矢印コネクタ 54">
            <a:extLst>
              <a:ext uri="{FF2B5EF4-FFF2-40B4-BE49-F238E27FC236}">
                <a16:creationId xmlns:a16="http://schemas.microsoft.com/office/drawing/2014/main" id="{7F5574EB-A25A-114B-BFDC-5443F9B70AF3}"/>
              </a:ext>
            </a:extLst>
          </p:cNvPr>
          <p:cNvCxnSpPr>
            <a:cxnSpLocks/>
          </p:cNvCxnSpPr>
          <p:nvPr/>
        </p:nvCxnSpPr>
        <p:spPr bwMode="auto">
          <a:xfrm>
            <a:off x="6205586" y="4631679"/>
            <a:ext cx="938171" cy="820352"/>
          </a:xfrm>
          <a:prstGeom prst="straightConnector1">
            <a:avLst/>
          </a:prstGeom>
          <a:ln>
            <a:headEnd type="none" w="med" len="med"/>
            <a:tailEnd type="triangle"/>
          </a:ln>
        </p:spPr>
        <p:style>
          <a:lnRef idx="2">
            <a:schemeClr val="dk1"/>
          </a:lnRef>
          <a:fillRef idx="0">
            <a:schemeClr val="dk1"/>
          </a:fillRef>
          <a:effectRef idx="1">
            <a:schemeClr val="dk1"/>
          </a:effectRef>
          <a:fontRef idx="minor">
            <a:schemeClr val="tx1"/>
          </a:fontRef>
        </p:style>
      </p:cxnSp>
      <p:cxnSp>
        <p:nvCxnSpPr>
          <p:cNvPr id="57" name="直線矢印コネクタ 56">
            <a:extLst>
              <a:ext uri="{FF2B5EF4-FFF2-40B4-BE49-F238E27FC236}">
                <a16:creationId xmlns:a16="http://schemas.microsoft.com/office/drawing/2014/main" id="{F7BC986A-CB93-834F-AE0F-7AAE641B270B}"/>
              </a:ext>
            </a:extLst>
          </p:cNvPr>
          <p:cNvCxnSpPr>
            <a:cxnSpLocks/>
          </p:cNvCxnSpPr>
          <p:nvPr/>
        </p:nvCxnSpPr>
        <p:spPr bwMode="auto">
          <a:xfrm>
            <a:off x="4520576" y="4623438"/>
            <a:ext cx="2342304" cy="824331"/>
          </a:xfrm>
          <a:prstGeom prst="straightConnector1">
            <a:avLst/>
          </a:prstGeom>
          <a:ln>
            <a:headEnd type="none" w="med" len="med"/>
            <a:tailEnd type="triangle"/>
          </a:ln>
        </p:spPr>
        <p:style>
          <a:lnRef idx="2">
            <a:schemeClr val="dk1"/>
          </a:lnRef>
          <a:fillRef idx="0">
            <a:schemeClr val="dk1"/>
          </a:fillRef>
          <a:effectRef idx="1">
            <a:schemeClr val="dk1"/>
          </a:effectRef>
          <a:fontRef idx="minor">
            <a:schemeClr val="tx1"/>
          </a:fontRef>
        </p:style>
      </p:cxnSp>
      <p:sp>
        <p:nvSpPr>
          <p:cNvPr id="59" name="正方形/長方形 58">
            <a:extLst>
              <a:ext uri="{FF2B5EF4-FFF2-40B4-BE49-F238E27FC236}">
                <a16:creationId xmlns:a16="http://schemas.microsoft.com/office/drawing/2014/main" id="{91ABC891-8EA2-A740-9159-DADE4D0A72CA}"/>
              </a:ext>
            </a:extLst>
          </p:cNvPr>
          <p:cNvSpPr/>
          <p:nvPr/>
        </p:nvSpPr>
        <p:spPr bwMode="auto">
          <a:xfrm>
            <a:off x="9230140" y="5273459"/>
            <a:ext cx="218660" cy="660125"/>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0" name="正方形/長方形 59">
            <a:extLst>
              <a:ext uri="{FF2B5EF4-FFF2-40B4-BE49-F238E27FC236}">
                <a16:creationId xmlns:a16="http://schemas.microsoft.com/office/drawing/2014/main" id="{9C48B00E-A6DA-5E48-9A4C-E4B51C2C687D}"/>
              </a:ext>
            </a:extLst>
          </p:cNvPr>
          <p:cNvSpPr/>
          <p:nvPr/>
        </p:nvSpPr>
        <p:spPr bwMode="auto">
          <a:xfrm>
            <a:off x="9230139" y="5085446"/>
            <a:ext cx="218660" cy="206152"/>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rPr>
              <a:t>0</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62" name="テキスト ボックス 61">
            <a:extLst>
              <a:ext uri="{FF2B5EF4-FFF2-40B4-BE49-F238E27FC236}">
                <a16:creationId xmlns:a16="http://schemas.microsoft.com/office/drawing/2014/main" id="{3071573D-EFF0-8B43-8E9D-EAC319E4A10E}"/>
              </a:ext>
            </a:extLst>
          </p:cNvPr>
          <p:cNvSpPr txBox="1"/>
          <p:nvPr/>
        </p:nvSpPr>
        <p:spPr>
          <a:xfrm>
            <a:off x="3916018" y="5928456"/>
            <a:ext cx="1161985" cy="523220"/>
          </a:xfrm>
          <a:prstGeom prst="rect">
            <a:avLst/>
          </a:prstGeom>
          <a:noFill/>
        </p:spPr>
        <p:txBody>
          <a:bodyPr wrap="none" rtlCol="0">
            <a:spAutoFit/>
          </a:bodyPr>
          <a:lstStyle/>
          <a:p>
            <a:pPr algn="ctr"/>
            <a:r>
              <a:rPr kumimoji="1" lang="en-US" altLang="ja-JP" sz="1400" dirty="0">
                <a:solidFill>
                  <a:schemeClr val="tx1"/>
                </a:solidFill>
                <a:latin typeface="Arial" panose="020B0604020202020204" pitchFamily="34" charset="0"/>
                <a:cs typeface="Arial" panose="020B0604020202020204" pitchFamily="34" charset="0"/>
              </a:rPr>
              <a:t>HCFA Key 1</a:t>
            </a:r>
          </a:p>
          <a:p>
            <a:pPr algn="ctr"/>
            <a:r>
              <a:rPr kumimoji="1" lang="en-US" altLang="ja-JP" sz="1400" dirty="0">
                <a:solidFill>
                  <a:schemeClr val="tx1"/>
                </a:solidFill>
                <a:latin typeface="Arial" panose="020B0604020202020204" pitchFamily="34" charset="0"/>
                <a:cs typeface="Arial" panose="020B0604020202020204" pitchFamily="34" charset="0"/>
              </a:rPr>
              <a:t>(n = 1)</a:t>
            </a:r>
            <a:endParaRPr kumimoji="1" lang="ja-JP" altLang="en-US" sz="1400">
              <a:solidFill>
                <a:schemeClr val="tx1"/>
              </a:solidFill>
              <a:latin typeface="Arial" panose="020B0604020202020204" pitchFamily="34" charset="0"/>
              <a:cs typeface="Arial" panose="020B0604020202020204" pitchFamily="34" charset="0"/>
            </a:endParaRPr>
          </a:p>
        </p:txBody>
      </p:sp>
      <p:sp>
        <p:nvSpPr>
          <p:cNvPr id="63" name="テキスト ボックス 62">
            <a:extLst>
              <a:ext uri="{FF2B5EF4-FFF2-40B4-BE49-F238E27FC236}">
                <a16:creationId xmlns:a16="http://schemas.microsoft.com/office/drawing/2014/main" id="{57B5FD67-5952-2647-8136-B8D1506EC03C}"/>
              </a:ext>
            </a:extLst>
          </p:cNvPr>
          <p:cNvSpPr txBox="1"/>
          <p:nvPr/>
        </p:nvSpPr>
        <p:spPr>
          <a:xfrm>
            <a:off x="6415279" y="5945759"/>
            <a:ext cx="1161985" cy="307777"/>
          </a:xfrm>
          <a:prstGeom prst="rect">
            <a:avLst/>
          </a:prstGeom>
          <a:noFill/>
        </p:spPr>
        <p:txBody>
          <a:bodyPr wrap="none" rtlCol="0">
            <a:spAutoFit/>
          </a:bodyPr>
          <a:lstStyle/>
          <a:p>
            <a:r>
              <a:rPr kumimoji="1" lang="en-US" altLang="ja-JP" sz="1400" dirty="0">
                <a:solidFill>
                  <a:schemeClr val="tx1"/>
                </a:solidFill>
                <a:latin typeface="Arial" panose="020B0604020202020204" pitchFamily="34" charset="0"/>
                <a:cs typeface="Arial" panose="020B0604020202020204" pitchFamily="34" charset="0"/>
              </a:rPr>
              <a:t>HCFA Key 2</a:t>
            </a:r>
            <a:endParaRPr kumimoji="1" lang="ja-JP" altLang="en-US" sz="140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8818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34E099-B5E3-D345-89FB-078A4AC7FD01}"/>
              </a:ext>
            </a:extLst>
          </p:cNvPr>
          <p:cNvSpPr>
            <a:spLocks noGrp="1"/>
          </p:cNvSpPr>
          <p:nvPr>
            <p:ph type="title"/>
          </p:nvPr>
        </p:nvSpPr>
        <p:spPr/>
        <p:txBody>
          <a:bodyPr/>
          <a:lstStyle/>
          <a:p>
            <a:r>
              <a:rPr kumimoji="1" lang="en-US" altLang="ja-JP" dirty="0"/>
              <a:t>Unbuffered Traffic</a:t>
            </a:r>
            <a:endParaRPr kumimoji="1" lang="ja-JP" altLang="en-US"/>
          </a:p>
        </p:txBody>
      </p:sp>
      <p:sp>
        <p:nvSpPr>
          <p:cNvPr id="3" name="コンテンツ プレースホルダー 2">
            <a:extLst>
              <a:ext uri="{FF2B5EF4-FFF2-40B4-BE49-F238E27FC236}">
                <a16:creationId xmlns:a16="http://schemas.microsoft.com/office/drawing/2014/main" id="{179BCC38-8CCE-F041-8454-955D49492DAF}"/>
              </a:ext>
            </a:extLst>
          </p:cNvPr>
          <p:cNvSpPr>
            <a:spLocks noGrp="1"/>
          </p:cNvSpPr>
          <p:nvPr>
            <p:ph idx="1"/>
          </p:nvPr>
        </p:nvSpPr>
        <p:spPr>
          <a:xfrm>
            <a:off x="914401" y="1981202"/>
            <a:ext cx="10361084" cy="2040834"/>
          </a:xfrm>
        </p:spPr>
        <p:txBody>
          <a:bodyPr/>
          <a:lstStyle/>
          <a:p>
            <a:pPr>
              <a:buFont typeface="Arial" panose="020B0604020202020204" pitchFamily="34" charset="0"/>
              <a:buChar char="•"/>
            </a:pPr>
            <a:r>
              <a:rPr lang="en-US" altLang="ja-JP" sz="1600" dirty="0"/>
              <a:t>AP always indicates the traffic is buffered in the EBCS TIM element even if there are no buffered traffic.</a:t>
            </a:r>
          </a:p>
          <a:p>
            <a:pPr>
              <a:buFont typeface="Arial" panose="020B0604020202020204" pitchFamily="34" charset="0"/>
              <a:buChar char="•"/>
            </a:pPr>
            <a:r>
              <a:rPr kumimoji="1" lang="en-US" altLang="ja-JP" sz="1600" dirty="0"/>
              <a:t>AP transmits the traffic as soon as possible.</a:t>
            </a:r>
          </a:p>
          <a:p>
            <a:pPr>
              <a:buFont typeface="Arial" panose="020B0604020202020204" pitchFamily="34" charset="0"/>
              <a:buChar char="•"/>
            </a:pPr>
            <a:r>
              <a:rPr lang="en-US" altLang="ja-JP" sz="1600" dirty="0"/>
              <a:t>More Data subfield in the Frame Control field in the EBCS Data frames is always set to 1.</a:t>
            </a:r>
          </a:p>
          <a:p>
            <a:pPr>
              <a:buFont typeface="Arial" panose="020B0604020202020204" pitchFamily="34" charset="0"/>
              <a:buChar char="•"/>
            </a:pPr>
            <a:r>
              <a:rPr lang="en-US" altLang="ja-JP" sz="1600" dirty="0"/>
              <a:t>No restrictions for dot11HCFAKeyChangeInterval.</a:t>
            </a:r>
          </a:p>
        </p:txBody>
      </p:sp>
      <p:sp>
        <p:nvSpPr>
          <p:cNvPr id="4" name="スライド番号プレースホルダー 3">
            <a:extLst>
              <a:ext uri="{FF2B5EF4-FFF2-40B4-BE49-F238E27FC236}">
                <a16:creationId xmlns:a16="http://schemas.microsoft.com/office/drawing/2014/main" id="{E9B31B0A-BCE3-2641-9F7F-1ADEAF6880D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a:extLst>
              <a:ext uri="{FF2B5EF4-FFF2-40B4-BE49-F238E27FC236}">
                <a16:creationId xmlns:a16="http://schemas.microsoft.com/office/drawing/2014/main" id="{13B55155-C9E2-ED42-9351-F7D81DBE5293}"/>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CF687D5A-6C7E-DC45-B6B0-98822D241568}"/>
              </a:ext>
            </a:extLst>
          </p:cNvPr>
          <p:cNvSpPr>
            <a:spLocks noGrp="1"/>
          </p:cNvSpPr>
          <p:nvPr>
            <p:ph type="dt" idx="15"/>
          </p:nvPr>
        </p:nvSpPr>
        <p:spPr/>
        <p:txBody>
          <a:bodyPr/>
          <a:lstStyle/>
          <a:p>
            <a:r>
              <a:rPr lang="en-US" altLang="ja-JP"/>
              <a:t>November 2021</a:t>
            </a:r>
            <a:endParaRPr lang="en-GB" dirty="0"/>
          </a:p>
        </p:txBody>
      </p:sp>
      <p:cxnSp>
        <p:nvCxnSpPr>
          <p:cNvPr id="8" name="直線コネクタ 7">
            <a:extLst>
              <a:ext uri="{FF2B5EF4-FFF2-40B4-BE49-F238E27FC236}">
                <a16:creationId xmlns:a16="http://schemas.microsoft.com/office/drawing/2014/main" id="{D719FE36-C8C7-7948-95BC-35E1FB403210}"/>
              </a:ext>
            </a:extLst>
          </p:cNvPr>
          <p:cNvCxnSpPr/>
          <p:nvPr/>
        </p:nvCxnSpPr>
        <p:spPr bwMode="auto">
          <a:xfrm>
            <a:off x="929217" y="5921076"/>
            <a:ext cx="10460567" cy="0"/>
          </a:xfrm>
          <a:prstGeom prst="line">
            <a:avLst/>
          </a:prstGeom>
          <a:ln>
            <a:headEnd type="none" w="med" len="med"/>
            <a:tailEnd type="none" w="med" len="med"/>
          </a:ln>
        </p:spPr>
        <p:style>
          <a:lnRef idx="2">
            <a:schemeClr val="accent3"/>
          </a:lnRef>
          <a:fillRef idx="0">
            <a:schemeClr val="accent3"/>
          </a:fillRef>
          <a:effectRef idx="1">
            <a:schemeClr val="accent3"/>
          </a:effectRef>
          <a:fontRef idx="minor">
            <a:schemeClr val="tx1"/>
          </a:fontRef>
        </p:style>
      </p:cxnSp>
      <p:sp>
        <p:nvSpPr>
          <p:cNvPr id="9" name="正方形/長方形 8">
            <a:extLst>
              <a:ext uri="{FF2B5EF4-FFF2-40B4-BE49-F238E27FC236}">
                <a16:creationId xmlns:a16="http://schemas.microsoft.com/office/drawing/2014/main" id="{987E600B-FFF0-A942-A1D9-9E6AFCD82F68}"/>
              </a:ext>
            </a:extLst>
          </p:cNvPr>
          <p:cNvSpPr/>
          <p:nvPr/>
        </p:nvSpPr>
        <p:spPr bwMode="auto">
          <a:xfrm>
            <a:off x="1258957" y="5260950"/>
            <a:ext cx="218660" cy="660125"/>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正方形/長方形 9">
            <a:extLst>
              <a:ext uri="{FF2B5EF4-FFF2-40B4-BE49-F238E27FC236}">
                <a16:creationId xmlns:a16="http://schemas.microsoft.com/office/drawing/2014/main" id="{EE074F9B-486C-7745-ACEE-6DAC9341016B}"/>
              </a:ext>
            </a:extLst>
          </p:cNvPr>
          <p:cNvSpPr/>
          <p:nvPr/>
        </p:nvSpPr>
        <p:spPr bwMode="auto">
          <a:xfrm>
            <a:off x="3916018" y="5266580"/>
            <a:ext cx="218660" cy="654496"/>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正方形/長方形 10">
            <a:extLst>
              <a:ext uri="{FF2B5EF4-FFF2-40B4-BE49-F238E27FC236}">
                <a16:creationId xmlns:a16="http://schemas.microsoft.com/office/drawing/2014/main" id="{8E3D4310-C73F-D94A-A38F-1E8DC1073F78}"/>
              </a:ext>
            </a:extLst>
          </p:cNvPr>
          <p:cNvSpPr/>
          <p:nvPr/>
        </p:nvSpPr>
        <p:spPr bwMode="auto">
          <a:xfrm>
            <a:off x="6573079" y="5072938"/>
            <a:ext cx="218660" cy="848138"/>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正方形/長方形 11">
            <a:extLst>
              <a:ext uri="{FF2B5EF4-FFF2-40B4-BE49-F238E27FC236}">
                <a16:creationId xmlns:a16="http://schemas.microsoft.com/office/drawing/2014/main" id="{211984CA-5274-8C46-898C-CE5985633B87}"/>
              </a:ext>
            </a:extLst>
          </p:cNvPr>
          <p:cNvSpPr/>
          <p:nvPr/>
        </p:nvSpPr>
        <p:spPr bwMode="auto">
          <a:xfrm>
            <a:off x="9230140" y="5072938"/>
            <a:ext cx="218660" cy="848138"/>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正方形/長方形 12">
            <a:extLst>
              <a:ext uri="{FF2B5EF4-FFF2-40B4-BE49-F238E27FC236}">
                <a16:creationId xmlns:a16="http://schemas.microsoft.com/office/drawing/2014/main" id="{543FD6B8-5DCD-FF42-9C86-7F1873F8ED9F}"/>
              </a:ext>
            </a:extLst>
          </p:cNvPr>
          <p:cNvSpPr/>
          <p:nvPr/>
        </p:nvSpPr>
        <p:spPr bwMode="auto">
          <a:xfrm>
            <a:off x="2293086" y="4006139"/>
            <a:ext cx="218660" cy="848138"/>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正方形/長方形 13">
            <a:extLst>
              <a:ext uri="{FF2B5EF4-FFF2-40B4-BE49-F238E27FC236}">
                <a16:creationId xmlns:a16="http://schemas.microsoft.com/office/drawing/2014/main" id="{45947DC9-1AB4-A440-B3B9-329AC5FAE7C4}"/>
              </a:ext>
            </a:extLst>
          </p:cNvPr>
          <p:cNvSpPr/>
          <p:nvPr/>
        </p:nvSpPr>
        <p:spPr bwMode="auto">
          <a:xfrm>
            <a:off x="2656831" y="4006139"/>
            <a:ext cx="218660" cy="848138"/>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正方形/長方形 14">
            <a:extLst>
              <a:ext uri="{FF2B5EF4-FFF2-40B4-BE49-F238E27FC236}">
                <a16:creationId xmlns:a16="http://schemas.microsoft.com/office/drawing/2014/main" id="{4F99854D-EE70-5A44-A60B-9920EEDEA7C3}"/>
              </a:ext>
            </a:extLst>
          </p:cNvPr>
          <p:cNvSpPr/>
          <p:nvPr/>
        </p:nvSpPr>
        <p:spPr bwMode="auto">
          <a:xfrm>
            <a:off x="3148081" y="4006139"/>
            <a:ext cx="218660" cy="848138"/>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テキスト ボックス 15">
            <a:extLst>
              <a:ext uri="{FF2B5EF4-FFF2-40B4-BE49-F238E27FC236}">
                <a16:creationId xmlns:a16="http://schemas.microsoft.com/office/drawing/2014/main" id="{61CB7397-6CE5-BF4F-8ECC-70CC91C96EDB}"/>
              </a:ext>
            </a:extLst>
          </p:cNvPr>
          <p:cNvSpPr txBox="1"/>
          <p:nvPr/>
        </p:nvSpPr>
        <p:spPr>
          <a:xfrm>
            <a:off x="972184" y="4700388"/>
            <a:ext cx="792205" cy="307777"/>
          </a:xfrm>
          <a:prstGeom prst="rect">
            <a:avLst/>
          </a:prstGeom>
          <a:noFill/>
        </p:spPr>
        <p:txBody>
          <a:bodyPr wrap="none" rtlCol="0">
            <a:spAutoFit/>
          </a:bodyPr>
          <a:lstStyle/>
          <a:p>
            <a:r>
              <a:rPr kumimoji="1" lang="en-US" altLang="ja-JP" sz="1400" dirty="0">
                <a:solidFill>
                  <a:schemeClr val="tx1"/>
                </a:solidFill>
                <a:latin typeface="Arial" panose="020B0604020202020204" pitchFamily="34" charset="0"/>
                <a:cs typeface="Arial" panose="020B0604020202020204" pitchFamily="34" charset="0"/>
              </a:rPr>
              <a:t>Beacon</a:t>
            </a:r>
            <a:endParaRPr kumimoji="1" lang="ja-JP" altLang="en-US" sz="1400">
              <a:solidFill>
                <a:schemeClr val="tx1"/>
              </a:solidFill>
              <a:latin typeface="Arial" panose="020B0604020202020204" pitchFamily="34" charset="0"/>
              <a:cs typeface="Arial" panose="020B0604020202020204" pitchFamily="34" charset="0"/>
            </a:endParaRPr>
          </a:p>
        </p:txBody>
      </p:sp>
      <p:sp>
        <p:nvSpPr>
          <p:cNvPr id="17" name="テキスト ボックス 16">
            <a:extLst>
              <a:ext uri="{FF2B5EF4-FFF2-40B4-BE49-F238E27FC236}">
                <a16:creationId xmlns:a16="http://schemas.microsoft.com/office/drawing/2014/main" id="{A40840DF-AD98-104E-A91E-20EC66D2AD79}"/>
              </a:ext>
            </a:extLst>
          </p:cNvPr>
          <p:cNvSpPr txBox="1"/>
          <p:nvPr/>
        </p:nvSpPr>
        <p:spPr>
          <a:xfrm>
            <a:off x="3366741" y="4187204"/>
            <a:ext cx="671659" cy="307777"/>
          </a:xfrm>
          <a:prstGeom prst="rect">
            <a:avLst/>
          </a:prstGeom>
          <a:noFill/>
        </p:spPr>
        <p:txBody>
          <a:bodyPr wrap="none" rtlCol="0">
            <a:spAutoFit/>
          </a:bodyPr>
          <a:lstStyle/>
          <a:p>
            <a:r>
              <a:rPr kumimoji="1" lang="en-US" altLang="ja-JP" sz="1400" dirty="0">
                <a:solidFill>
                  <a:schemeClr val="tx1"/>
                </a:solidFill>
                <a:latin typeface="Arial" panose="020B0604020202020204" pitchFamily="34" charset="0"/>
                <a:cs typeface="Arial" panose="020B0604020202020204" pitchFamily="34" charset="0"/>
              </a:rPr>
              <a:t>Traffic</a:t>
            </a:r>
            <a:endParaRPr kumimoji="1" lang="ja-JP" altLang="en-US" sz="1400">
              <a:solidFill>
                <a:schemeClr val="tx1"/>
              </a:solidFill>
              <a:latin typeface="Arial" panose="020B0604020202020204" pitchFamily="34" charset="0"/>
              <a:cs typeface="Arial" panose="020B0604020202020204" pitchFamily="34" charset="0"/>
            </a:endParaRPr>
          </a:p>
        </p:txBody>
      </p:sp>
      <p:sp>
        <p:nvSpPr>
          <p:cNvPr id="19" name="正方形/長方形 18">
            <a:extLst>
              <a:ext uri="{FF2B5EF4-FFF2-40B4-BE49-F238E27FC236}">
                <a16:creationId xmlns:a16="http://schemas.microsoft.com/office/drawing/2014/main" id="{8C7CAD8D-19A0-554D-92BB-20DB60E27265}"/>
              </a:ext>
            </a:extLst>
          </p:cNvPr>
          <p:cNvSpPr/>
          <p:nvPr/>
        </p:nvSpPr>
        <p:spPr bwMode="auto">
          <a:xfrm>
            <a:off x="2420866" y="5273962"/>
            <a:ext cx="218660" cy="654494"/>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正方形/長方形 19">
            <a:extLst>
              <a:ext uri="{FF2B5EF4-FFF2-40B4-BE49-F238E27FC236}">
                <a16:creationId xmlns:a16="http://schemas.microsoft.com/office/drawing/2014/main" id="{DE3BD692-313E-B54C-BBBD-723153104311}"/>
              </a:ext>
            </a:extLst>
          </p:cNvPr>
          <p:cNvSpPr/>
          <p:nvPr/>
        </p:nvSpPr>
        <p:spPr bwMode="auto">
          <a:xfrm>
            <a:off x="2809656" y="5273961"/>
            <a:ext cx="218660" cy="654495"/>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1" name="正方形/長方形 20">
            <a:extLst>
              <a:ext uri="{FF2B5EF4-FFF2-40B4-BE49-F238E27FC236}">
                <a16:creationId xmlns:a16="http://schemas.microsoft.com/office/drawing/2014/main" id="{E181E4A6-9ECF-F84A-9AF5-9D9D1F77518C}"/>
              </a:ext>
            </a:extLst>
          </p:cNvPr>
          <p:cNvSpPr/>
          <p:nvPr/>
        </p:nvSpPr>
        <p:spPr bwMode="auto">
          <a:xfrm>
            <a:off x="3260487" y="5281576"/>
            <a:ext cx="218660" cy="654496"/>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3" name="正方形/長方形 32">
            <a:extLst>
              <a:ext uri="{FF2B5EF4-FFF2-40B4-BE49-F238E27FC236}">
                <a16:creationId xmlns:a16="http://schemas.microsoft.com/office/drawing/2014/main" id="{DED7BCEA-E43B-5443-B55F-07DA9B33CA25}"/>
              </a:ext>
            </a:extLst>
          </p:cNvPr>
          <p:cNvSpPr/>
          <p:nvPr/>
        </p:nvSpPr>
        <p:spPr bwMode="auto">
          <a:xfrm>
            <a:off x="2420866" y="5080317"/>
            <a:ext cx="218660" cy="206152"/>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1</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34" name="正方形/長方形 33">
            <a:extLst>
              <a:ext uri="{FF2B5EF4-FFF2-40B4-BE49-F238E27FC236}">
                <a16:creationId xmlns:a16="http://schemas.microsoft.com/office/drawing/2014/main" id="{96149A1C-F81D-C740-A50C-D126829C1BD5}"/>
              </a:ext>
            </a:extLst>
          </p:cNvPr>
          <p:cNvSpPr/>
          <p:nvPr/>
        </p:nvSpPr>
        <p:spPr bwMode="auto">
          <a:xfrm>
            <a:off x="2809656" y="5080318"/>
            <a:ext cx="218660" cy="206152"/>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1</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35" name="正方形/長方形 34">
            <a:extLst>
              <a:ext uri="{FF2B5EF4-FFF2-40B4-BE49-F238E27FC236}">
                <a16:creationId xmlns:a16="http://schemas.microsoft.com/office/drawing/2014/main" id="{3618871E-BB51-AD4E-A628-7129C29BC9D8}"/>
              </a:ext>
            </a:extLst>
          </p:cNvPr>
          <p:cNvSpPr/>
          <p:nvPr/>
        </p:nvSpPr>
        <p:spPr bwMode="auto">
          <a:xfrm>
            <a:off x="3260487" y="5087933"/>
            <a:ext cx="218660" cy="206152"/>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rPr>
              <a:t>1</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39" name="正方形/長方形 38">
            <a:extLst>
              <a:ext uri="{FF2B5EF4-FFF2-40B4-BE49-F238E27FC236}">
                <a16:creationId xmlns:a16="http://schemas.microsoft.com/office/drawing/2014/main" id="{1817631D-0721-4247-9F5C-FA5F28815C36}"/>
              </a:ext>
            </a:extLst>
          </p:cNvPr>
          <p:cNvSpPr/>
          <p:nvPr/>
        </p:nvSpPr>
        <p:spPr bwMode="auto">
          <a:xfrm>
            <a:off x="3916018" y="5072937"/>
            <a:ext cx="218660" cy="206152"/>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1</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cxnSp>
        <p:nvCxnSpPr>
          <p:cNvPr id="23" name="直線矢印コネクタ 22">
            <a:extLst>
              <a:ext uri="{FF2B5EF4-FFF2-40B4-BE49-F238E27FC236}">
                <a16:creationId xmlns:a16="http://schemas.microsoft.com/office/drawing/2014/main" id="{F181E9EF-4E7C-F145-9B95-5ADA7DC6FC8B}"/>
              </a:ext>
            </a:extLst>
          </p:cNvPr>
          <p:cNvCxnSpPr>
            <a:cxnSpLocks/>
            <a:stCxn id="13" idx="2"/>
            <a:endCxn id="33" idx="0"/>
          </p:cNvCxnSpPr>
          <p:nvPr/>
        </p:nvCxnSpPr>
        <p:spPr bwMode="auto">
          <a:xfrm>
            <a:off x="2402416" y="4854277"/>
            <a:ext cx="127780" cy="226040"/>
          </a:xfrm>
          <a:prstGeom prst="straightConnector1">
            <a:avLst/>
          </a:prstGeom>
          <a:ln>
            <a:headEnd type="none" w="med" len="med"/>
            <a:tailEnd type="triangle"/>
          </a:ln>
        </p:spPr>
        <p:style>
          <a:lnRef idx="2">
            <a:schemeClr val="dk1"/>
          </a:lnRef>
          <a:fillRef idx="0">
            <a:schemeClr val="dk1"/>
          </a:fillRef>
          <a:effectRef idx="1">
            <a:schemeClr val="dk1"/>
          </a:effectRef>
          <a:fontRef idx="minor">
            <a:schemeClr val="tx1"/>
          </a:fontRef>
        </p:style>
      </p:cxnSp>
      <p:cxnSp>
        <p:nvCxnSpPr>
          <p:cNvPr id="25" name="直線矢印コネクタ 24">
            <a:extLst>
              <a:ext uri="{FF2B5EF4-FFF2-40B4-BE49-F238E27FC236}">
                <a16:creationId xmlns:a16="http://schemas.microsoft.com/office/drawing/2014/main" id="{445EF834-DF83-5D4A-A536-6D8E4579C01A}"/>
              </a:ext>
            </a:extLst>
          </p:cNvPr>
          <p:cNvCxnSpPr>
            <a:cxnSpLocks/>
            <a:stCxn id="14" idx="2"/>
            <a:endCxn id="34" idx="0"/>
          </p:cNvCxnSpPr>
          <p:nvPr/>
        </p:nvCxnSpPr>
        <p:spPr bwMode="auto">
          <a:xfrm>
            <a:off x="2766161" y="4854277"/>
            <a:ext cx="152825" cy="226041"/>
          </a:xfrm>
          <a:prstGeom prst="straightConnector1">
            <a:avLst/>
          </a:prstGeom>
          <a:ln>
            <a:headEnd type="none" w="med" len="med"/>
            <a:tailEnd type="triangle"/>
          </a:ln>
        </p:spPr>
        <p:style>
          <a:lnRef idx="2">
            <a:schemeClr val="dk1"/>
          </a:lnRef>
          <a:fillRef idx="0">
            <a:schemeClr val="dk1"/>
          </a:fillRef>
          <a:effectRef idx="1">
            <a:schemeClr val="dk1"/>
          </a:effectRef>
          <a:fontRef idx="minor">
            <a:schemeClr val="tx1"/>
          </a:fontRef>
        </p:style>
      </p:cxnSp>
      <p:cxnSp>
        <p:nvCxnSpPr>
          <p:cNvPr id="27" name="直線矢印コネクタ 26">
            <a:extLst>
              <a:ext uri="{FF2B5EF4-FFF2-40B4-BE49-F238E27FC236}">
                <a16:creationId xmlns:a16="http://schemas.microsoft.com/office/drawing/2014/main" id="{6D887D52-453F-9246-8866-2F8C3ABCDC16}"/>
              </a:ext>
            </a:extLst>
          </p:cNvPr>
          <p:cNvCxnSpPr>
            <a:cxnSpLocks/>
            <a:stCxn id="15" idx="2"/>
            <a:endCxn id="35" idx="0"/>
          </p:cNvCxnSpPr>
          <p:nvPr/>
        </p:nvCxnSpPr>
        <p:spPr bwMode="auto">
          <a:xfrm>
            <a:off x="3257411" y="4854277"/>
            <a:ext cx="112406" cy="233656"/>
          </a:xfrm>
          <a:prstGeom prst="straightConnector1">
            <a:avLst/>
          </a:prstGeom>
          <a:ln>
            <a:headEnd type="none" w="med" len="med"/>
            <a:tailEnd type="triangle"/>
          </a:ln>
        </p:spPr>
        <p:style>
          <a:lnRef idx="2">
            <a:schemeClr val="dk1"/>
          </a:lnRef>
          <a:fillRef idx="0">
            <a:schemeClr val="dk1"/>
          </a:fillRef>
          <a:effectRef idx="1">
            <a:schemeClr val="dk1"/>
          </a:effectRef>
          <a:fontRef idx="minor">
            <a:schemeClr val="tx1"/>
          </a:fontRef>
        </p:style>
      </p:cxnSp>
      <p:sp>
        <p:nvSpPr>
          <p:cNvPr id="40" name="テキスト ボックス 39">
            <a:extLst>
              <a:ext uri="{FF2B5EF4-FFF2-40B4-BE49-F238E27FC236}">
                <a16:creationId xmlns:a16="http://schemas.microsoft.com/office/drawing/2014/main" id="{E71FA1A1-0B23-ED48-B924-23DB5A13A971}"/>
              </a:ext>
            </a:extLst>
          </p:cNvPr>
          <p:cNvSpPr txBox="1"/>
          <p:nvPr/>
        </p:nvSpPr>
        <p:spPr>
          <a:xfrm>
            <a:off x="1491743" y="5018151"/>
            <a:ext cx="1019831" cy="307777"/>
          </a:xfrm>
          <a:prstGeom prst="rect">
            <a:avLst/>
          </a:prstGeom>
          <a:noFill/>
        </p:spPr>
        <p:txBody>
          <a:bodyPr wrap="none" rtlCol="0">
            <a:spAutoFit/>
          </a:bodyPr>
          <a:lstStyle/>
          <a:p>
            <a:r>
              <a:rPr kumimoji="1" lang="en-US" altLang="ja-JP" sz="1400" dirty="0">
                <a:solidFill>
                  <a:schemeClr val="tx1"/>
                </a:solidFill>
                <a:latin typeface="Arial" panose="020B0604020202020204" pitchFamily="34" charset="0"/>
                <a:cs typeface="Arial" panose="020B0604020202020204" pitchFamily="34" charset="0"/>
              </a:rPr>
              <a:t>More Data</a:t>
            </a:r>
            <a:endParaRPr kumimoji="1" lang="ja-JP" altLang="en-US" sz="1400">
              <a:solidFill>
                <a:schemeClr val="tx1"/>
              </a:solidFill>
              <a:latin typeface="Arial" panose="020B0604020202020204" pitchFamily="34" charset="0"/>
              <a:cs typeface="Arial" panose="020B0604020202020204" pitchFamily="34" charset="0"/>
            </a:endParaRPr>
          </a:p>
        </p:txBody>
      </p:sp>
      <p:sp>
        <p:nvSpPr>
          <p:cNvPr id="41" name="テキスト ボックス 40">
            <a:extLst>
              <a:ext uri="{FF2B5EF4-FFF2-40B4-BE49-F238E27FC236}">
                <a16:creationId xmlns:a16="http://schemas.microsoft.com/office/drawing/2014/main" id="{8174E5DC-DFBD-4844-AA2A-65D395FE96F8}"/>
              </a:ext>
            </a:extLst>
          </p:cNvPr>
          <p:cNvSpPr txBox="1"/>
          <p:nvPr/>
        </p:nvSpPr>
        <p:spPr>
          <a:xfrm>
            <a:off x="250388" y="5035342"/>
            <a:ext cx="1029384" cy="307777"/>
          </a:xfrm>
          <a:prstGeom prst="rect">
            <a:avLst/>
          </a:prstGeom>
          <a:noFill/>
        </p:spPr>
        <p:txBody>
          <a:bodyPr wrap="none" rtlCol="0">
            <a:spAutoFit/>
          </a:bodyPr>
          <a:lstStyle/>
          <a:p>
            <a:r>
              <a:rPr kumimoji="1" lang="en-US" altLang="ja-JP" sz="1400" dirty="0">
                <a:solidFill>
                  <a:schemeClr val="tx1"/>
                </a:solidFill>
                <a:latin typeface="Arial" panose="020B0604020202020204" pitchFamily="34" charset="0"/>
                <a:cs typeface="Arial" panose="020B0604020202020204" pitchFamily="34" charset="0"/>
              </a:rPr>
              <a:t>EBCS TIM</a:t>
            </a:r>
            <a:endParaRPr kumimoji="1" lang="ja-JP" altLang="en-US" sz="1400">
              <a:solidFill>
                <a:schemeClr val="tx1"/>
              </a:solidFill>
              <a:latin typeface="Arial" panose="020B0604020202020204" pitchFamily="34" charset="0"/>
              <a:cs typeface="Arial" panose="020B0604020202020204" pitchFamily="34" charset="0"/>
            </a:endParaRPr>
          </a:p>
        </p:txBody>
      </p:sp>
      <p:sp>
        <p:nvSpPr>
          <p:cNvPr id="44" name="正方形/長方形 43">
            <a:extLst>
              <a:ext uri="{FF2B5EF4-FFF2-40B4-BE49-F238E27FC236}">
                <a16:creationId xmlns:a16="http://schemas.microsoft.com/office/drawing/2014/main" id="{CE1F32E9-82C6-FC4B-9676-B51FFB672F69}"/>
              </a:ext>
            </a:extLst>
          </p:cNvPr>
          <p:cNvSpPr/>
          <p:nvPr/>
        </p:nvSpPr>
        <p:spPr bwMode="auto">
          <a:xfrm>
            <a:off x="1258956" y="5072937"/>
            <a:ext cx="218660" cy="206152"/>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1</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45" name="正方形/長方形 44">
            <a:extLst>
              <a:ext uri="{FF2B5EF4-FFF2-40B4-BE49-F238E27FC236}">
                <a16:creationId xmlns:a16="http://schemas.microsoft.com/office/drawing/2014/main" id="{43579904-8927-144F-BD1F-E239B5C1C177}"/>
              </a:ext>
            </a:extLst>
          </p:cNvPr>
          <p:cNvSpPr/>
          <p:nvPr/>
        </p:nvSpPr>
        <p:spPr bwMode="auto">
          <a:xfrm>
            <a:off x="4310825" y="4007260"/>
            <a:ext cx="218660" cy="848138"/>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6" name="正方形/長方形 45">
            <a:extLst>
              <a:ext uri="{FF2B5EF4-FFF2-40B4-BE49-F238E27FC236}">
                <a16:creationId xmlns:a16="http://schemas.microsoft.com/office/drawing/2014/main" id="{33B318CF-5D5B-B749-9A12-AEA326E55878}"/>
              </a:ext>
            </a:extLst>
          </p:cNvPr>
          <p:cNvSpPr/>
          <p:nvPr/>
        </p:nvSpPr>
        <p:spPr bwMode="auto">
          <a:xfrm>
            <a:off x="5985613" y="4006139"/>
            <a:ext cx="218660" cy="848138"/>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7" name="正方形/長方形 46">
            <a:extLst>
              <a:ext uri="{FF2B5EF4-FFF2-40B4-BE49-F238E27FC236}">
                <a16:creationId xmlns:a16="http://schemas.microsoft.com/office/drawing/2014/main" id="{B0879473-D10E-9148-8AF0-3F77C822E948}"/>
              </a:ext>
            </a:extLst>
          </p:cNvPr>
          <p:cNvSpPr/>
          <p:nvPr/>
        </p:nvSpPr>
        <p:spPr bwMode="auto">
          <a:xfrm>
            <a:off x="6558952" y="5260950"/>
            <a:ext cx="218660" cy="654496"/>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8" name="正方形/長方形 47">
            <a:extLst>
              <a:ext uri="{FF2B5EF4-FFF2-40B4-BE49-F238E27FC236}">
                <a16:creationId xmlns:a16="http://schemas.microsoft.com/office/drawing/2014/main" id="{863979FB-0CD2-4846-8A01-4EB5B3FC8604}"/>
              </a:ext>
            </a:extLst>
          </p:cNvPr>
          <p:cNvSpPr/>
          <p:nvPr/>
        </p:nvSpPr>
        <p:spPr bwMode="auto">
          <a:xfrm>
            <a:off x="4470949" y="5273962"/>
            <a:ext cx="218660" cy="654494"/>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正方形/長方形 49">
            <a:extLst>
              <a:ext uri="{FF2B5EF4-FFF2-40B4-BE49-F238E27FC236}">
                <a16:creationId xmlns:a16="http://schemas.microsoft.com/office/drawing/2014/main" id="{1D7D6F47-2432-2645-A624-310F0E90AAFE}"/>
              </a:ext>
            </a:extLst>
          </p:cNvPr>
          <p:cNvSpPr/>
          <p:nvPr/>
        </p:nvSpPr>
        <p:spPr bwMode="auto">
          <a:xfrm>
            <a:off x="6151649" y="5270430"/>
            <a:ext cx="218660" cy="654496"/>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1" name="正方形/長方形 50">
            <a:extLst>
              <a:ext uri="{FF2B5EF4-FFF2-40B4-BE49-F238E27FC236}">
                <a16:creationId xmlns:a16="http://schemas.microsoft.com/office/drawing/2014/main" id="{1EA88573-041B-664B-A220-0853378C1D36}"/>
              </a:ext>
            </a:extLst>
          </p:cNvPr>
          <p:cNvSpPr/>
          <p:nvPr/>
        </p:nvSpPr>
        <p:spPr bwMode="auto">
          <a:xfrm>
            <a:off x="4470949" y="5080317"/>
            <a:ext cx="218660" cy="206152"/>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1</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53" name="正方形/長方形 52">
            <a:extLst>
              <a:ext uri="{FF2B5EF4-FFF2-40B4-BE49-F238E27FC236}">
                <a16:creationId xmlns:a16="http://schemas.microsoft.com/office/drawing/2014/main" id="{9203C821-E062-C245-B5DF-E513B39CBAD1}"/>
              </a:ext>
            </a:extLst>
          </p:cNvPr>
          <p:cNvSpPr/>
          <p:nvPr/>
        </p:nvSpPr>
        <p:spPr bwMode="auto">
          <a:xfrm>
            <a:off x="6151649" y="5076787"/>
            <a:ext cx="218660" cy="206152"/>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rPr>
              <a:t>1</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54" name="正方形/長方形 53">
            <a:extLst>
              <a:ext uri="{FF2B5EF4-FFF2-40B4-BE49-F238E27FC236}">
                <a16:creationId xmlns:a16="http://schemas.microsoft.com/office/drawing/2014/main" id="{FC26A238-E193-3E42-9F1A-4550BADE1156}"/>
              </a:ext>
            </a:extLst>
          </p:cNvPr>
          <p:cNvSpPr/>
          <p:nvPr/>
        </p:nvSpPr>
        <p:spPr bwMode="auto">
          <a:xfrm>
            <a:off x="6558952" y="5067307"/>
            <a:ext cx="218660" cy="206152"/>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1</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cxnSp>
        <p:nvCxnSpPr>
          <p:cNvPr id="55" name="直線矢印コネクタ 54">
            <a:extLst>
              <a:ext uri="{FF2B5EF4-FFF2-40B4-BE49-F238E27FC236}">
                <a16:creationId xmlns:a16="http://schemas.microsoft.com/office/drawing/2014/main" id="{7F5574EB-A25A-114B-BFDC-5443F9B70AF3}"/>
              </a:ext>
            </a:extLst>
          </p:cNvPr>
          <p:cNvCxnSpPr>
            <a:cxnSpLocks/>
            <a:stCxn id="46" idx="2"/>
            <a:endCxn id="53" idx="0"/>
          </p:cNvCxnSpPr>
          <p:nvPr/>
        </p:nvCxnSpPr>
        <p:spPr bwMode="auto">
          <a:xfrm>
            <a:off x="6094943" y="4854277"/>
            <a:ext cx="166036" cy="222510"/>
          </a:xfrm>
          <a:prstGeom prst="straightConnector1">
            <a:avLst/>
          </a:prstGeom>
          <a:ln>
            <a:headEnd type="none" w="med" len="med"/>
            <a:tailEnd type="triangle"/>
          </a:ln>
        </p:spPr>
        <p:style>
          <a:lnRef idx="2">
            <a:schemeClr val="dk1"/>
          </a:lnRef>
          <a:fillRef idx="0">
            <a:schemeClr val="dk1"/>
          </a:fillRef>
          <a:effectRef idx="1">
            <a:schemeClr val="dk1"/>
          </a:effectRef>
          <a:fontRef idx="minor">
            <a:schemeClr val="tx1"/>
          </a:fontRef>
        </p:style>
      </p:cxnSp>
      <p:cxnSp>
        <p:nvCxnSpPr>
          <p:cNvPr id="57" name="直線矢印コネクタ 56">
            <a:extLst>
              <a:ext uri="{FF2B5EF4-FFF2-40B4-BE49-F238E27FC236}">
                <a16:creationId xmlns:a16="http://schemas.microsoft.com/office/drawing/2014/main" id="{F7BC986A-CB93-834F-AE0F-7AAE641B270B}"/>
              </a:ext>
            </a:extLst>
          </p:cNvPr>
          <p:cNvCxnSpPr>
            <a:cxnSpLocks/>
            <a:stCxn id="45" idx="2"/>
            <a:endCxn id="51" idx="0"/>
          </p:cNvCxnSpPr>
          <p:nvPr/>
        </p:nvCxnSpPr>
        <p:spPr bwMode="auto">
          <a:xfrm>
            <a:off x="4420155" y="4855398"/>
            <a:ext cx="160124" cy="224919"/>
          </a:xfrm>
          <a:prstGeom prst="straightConnector1">
            <a:avLst/>
          </a:prstGeom>
          <a:ln>
            <a:headEnd type="none" w="med" len="med"/>
            <a:tailEnd type="triangle"/>
          </a:ln>
        </p:spPr>
        <p:style>
          <a:lnRef idx="2">
            <a:schemeClr val="dk1"/>
          </a:lnRef>
          <a:fillRef idx="0">
            <a:schemeClr val="dk1"/>
          </a:fillRef>
          <a:effectRef idx="1">
            <a:schemeClr val="dk1"/>
          </a:effectRef>
          <a:fontRef idx="minor">
            <a:schemeClr val="tx1"/>
          </a:fontRef>
        </p:style>
      </p:cxnSp>
      <p:sp>
        <p:nvSpPr>
          <p:cNvPr id="59" name="正方形/長方形 58">
            <a:extLst>
              <a:ext uri="{FF2B5EF4-FFF2-40B4-BE49-F238E27FC236}">
                <a16:creationId xmlns:a16="http://schemas.microsoft.com/office/drawing/2014/main" id="{91ABC891-8EA2-A740-9159-DADE4D0A72CA}"/>
              </a:ext>
            </a:extLst>
          </p:cNvPr>
          <p:cNvSpPr/>
          <p:nvPr/>
        </p:nvSpPr>
        <p:spPr bwMode="auto">
          <a:xfrm>
            <a:off x="9230140" y="5273459"/>
            <a:ext cx="218660" cy="660125"/>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0" name="正方形/長方形 59">
            <a:extLst>
              <a:ext uri="{FF2B5EF4-FFF2-40B4-BE49-F238E27FC236}">
                <a16:creationId xmlns:a16="http://schemas.microsoft.com/office/drawing/2014/main" id="{9C48B00E-A6DA-5E48-9A4C-E4B51C2C687D}"/>
              </a:ext>
            </a:extLst>
          </p:cNvPr>
          <p:cNvSpPr/>
          <p:nvPr/>
        </p:nvSpPr>
        <p:spPr bwMode="auto">
          <a:xfrm>
            <a:off x="9230139" y="5085446"/>
            <a:ext cx="218660" cy="206152"/>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1</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Tree>
    <p:extLst>
      <p:ext uri="{BB962C8B-B14F-4D97-AF65-F5344CB8AC3E}">
        <p14:creationId xmlns:p14="http://schemas.microsoft.com/office/powerpoint/2010/main" val="2995030409"/>
      </p:ext>
    </p:extLst>
  </p:cSld>
  <p:clrMapOvr>
    <a:masterClrMapping/>
  </p:clrMapOvr>
</p:sld>
</file>

<file path=ppt/theme/theme1.xml><?xml version="1.0" encoding="utf-8"?>
<a:theme xmlns:a="http://schemas.openxmlformats.org/drawingml/2006/main" name="Office テーマ">
  <a:themeElements>
    <a:clrScheme name="ユーザー定義 6">
      <a:dk1>
        <a:srgbClr val="000000"/>
      </a:dk1>
      <a:lt1>
        <a:srgbClr val="FFFFFF"/>
      </a:lt1>
      <a:dk2>
        <a:srgbClr val="4C4C4C"/>
      </a:dk2>
      <a:lt2>
        <a:srgbClr val="808080"/>
      </a:lt2>
      <a:accent1>
        <a:srgbClr val="FF3B30"/>
      </a:accent1>
      <a:accent2>
        <a:srgbClr val="4CD964"/>
      </a:accent2>
      <a:accent3>
        <a:srgbClr val="0079FF"/>
      </a:accent3>
      <a:accent4>
        <a:srgbClr val="FF9500"/>
      </a:accent4>
      <a:accent5>
        <a:srgbClr val="5856D6"/>
      </a:accent5>
      <a:accent6>
        <a:srgbClr val="59C8FA"/>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Template>
  <TotalTime>86775</TotalTime>
  <Words>715</Words>
  <Application>Microsoft Macintosh PowerPoint</Application>
  <PresentationFormat>ワイド画面</PresentationFormat>
  <Paragraphs>107</Paragraphs>
  <Slides>8</Slides>
  <Notes>2</Notes>
  <HiddenSlides>0</HiddenSlides>
  <MMClips>0</MMClips>
  <ScaleCrop>false</ScaleCrop>
  <HeadingPairs>
    <vt:vector size="8" baseType="variant">
      <vt:variant>
        <vt:lpstr>使用されているフォント</vt:lpstr>
      </vt:variant>
      <vt:variant>
        <vt:i4>2</vt:i4>
      </vt: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2" baseType="lpstr">
      <vt:lpstr>Arial</vt:lpstr>
      <vt:lpstr>Times New Roman</vt:lpstr>
      <vt:lpstr>Office テーマ</vt:lpstr>
      <vt:lpstr>文書</vt:lpstr>
      <vt:lpstr>EBCS Data Transmission Timing</vt:lpstr>
      <vt:lpstr>Abstract</vt:lpstr>
      <vt:lpstr>Comments</vt:lpstr>
      <vt:lpstr>Current Draft (D2.0)</vt:lpstr>
      <vt:lpstr>Assumption</vt:lpstr>
      <vt:lpstr>Proposed Resolution</vt:lpstr>
      <vt:lpstr>Buffered Traffic</vt:lpstr>
      <vt:lpstr>Unbuffered Traffic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森岡仁志</dc:creator>
  <cp:lastModifiedBy>森岡仁志</cp:lastModifiedBy>
  <cp:revision>199</cp:revision>
  <cp:lastPrinted>1601-01-01T00:00:00Z</cp:lastPrinted>
  <dcterms:created xsi:type="dcterms:W3CDTF">2019-03-11T15:18:40Z</dcterms:created>
  <dcterms:modified xsi:type="dcterms:W3CDTF">2021-11-09T09:06:39Z</dcterms:modified>
</cp:coreProperties>
</file>