
<file path=[Content_Types].xml><?xml version="1.0" encoding="utf-8"?>
<Types xmlns="http://schemas.openxmlformats.org/package/2006/content-types">
  <Default Extension="vsd" ContentType="application/vnd.visio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611" r:id="rId3"/>
    <p:sldId id="619" r:id="rId4"/>
    <p:sldId id="652" r:id="rId5"/>
    <p:sldId id="643" r:id="rId6"/>
    <p:sldId id="644" r:id="rId7"/>
    <p:sldId id="645" r:id="rId8"/>
    <p:sldId id="633" r:id="rId9"/>
    <p:sldId id="653" r:id="rId10"/>
    <p:sldId id="635" r:id="rId11"/>
    <p:sldId id="655" r:id="rId12"/>
    <p:sldId id="646" r:id="rId13"/>
    <p:sldId id="649" r:id="rId14"/>
    <p:sldId id="654" r:id="rId15"/>
    <p:sldId id="312" r:id="rId16"/>
    <p:sldId id="651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>
      <p:cViewPr varScale="1">
        <p:scale>
          <a:sx n="83" d="100"/>
          <a:sy n="83" d="100"/>
        </p:scale>
        <p:origin x="1212" y="5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</a:t>
            </a:r>
            <a:r>
              <a:rPr lang="en-US" altLang="en-US" sz="1800" b="1" smtClean="0"/>
              <a:t>802.11-21/1828r3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Nov</a:t>
            </a:r>
            <a:r>
              <a:rPr lang="en-US" altLang="zh-CN" sz="1800" b="1" kern="1200" baseline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 </a:t>
            </a:r>
            <a:r>
              <a:rPr lang="en-US" altLang="en-US" sz="1800" b="1" smtClean="0"/>
              <a:t>2021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5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emf"/><Relationship Id="rId5" Type="http://schemas.openxmlformats.org/officeDocument/2006/relationships/oleObject" Target="../embeddings/Microsoft_Visio_2003-2010___6.vsd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__2.vsd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1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Visio_2003-2010___2.vsd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3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emf"/><Relationship Id="rId5" Type="http://schemas.openxmlformats.org/officeDocument/2006/relationships/oleObject" Target="../embeddings/Microsoft_Visio_2003-2010___4.vsd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Measurement setup frame formats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</a:t>
            </a:r>
            <a:r>
              <a:rPr lang="en-US" altLang="en-US" sz="2000" b="0" smtClean="0">
                <a:cs typeface="Arial" panose="020B0604020202020204" pitchFamily="34" charset="0"/>
              </a:rPr>
              <a:t>2021-11-09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smtClean="0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816012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smtClea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169663"/>
              </p:ext>
            </p:extLst>
          </p:nvPr>
        </p:nvGraphicFramePr>
        <p:xfrm>
          <a:off x="1615568" y="2937457"/>
          <a:ext cx="7086600" cy="1739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09" name="Visio" r:id="rId3" imgW="7607392" imgH="1866951" progId="Visio.Drawing.11">
                  <p:embed/>
                </p:oleObj>
              </mc:Choice>
              <mc:Fallback>
                <p:oleObj name="Visio" r:id="rId3" imgW="7607392" imgH="186695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5568" y="2937457"/>
                        <a:ext cx="7086600" cy="1739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971641"/>
              </p:ext>
            </p:extLst>
          </p:nvPr>
        </p:nvGraphicFramePr>
        <p:xfrm>
          <a:off x="1981199" y="4724236"/>
          <a:ext cx="6858000" cy="1683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10" name="Visio" r:id="rId5" imgW="7607392" imgH="1866951" progId="Visio.Drawing.11">
                  <p:embed/>
                </p:oleObj>
              </mc:Choice>
              <mc:Fallback>
                <p:oleObj name="Visio" r:id="rId5" imgW="7607392" imgH="186695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81199" y="4724236"/>
                        <a:ext cx="6858000" cy="16830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Proposal: Measurement </a:t>
            </a:r>
            <a:r>
              <a:rPr lang="en-US" altLang="zh-CN"/>
              <a:t>Setup </a:t>
            </a:r>
            <a:r>
              <a:rPr lang="en-US" altLang="zh-CN" smtClean="0"/>
              <a:t>Response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8" y="1380527"/>
            <a:ext cx="8146401" cy="136267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rgbClr val="000000"/>
                </a:solidFill>
              </a:rPr>
              <a:t>Frame </a:t>
            </a:r>
            <a:r>
              <a:rPr lang="en-US" altLang="zh-CN" sz="1600" b="0">
                <a:solidFill>
                  <a:srgbClr val="000000"/>
                </a:solidFill>
              </a:rPr>
              <a:t>dependent fields and </a:t>
            </a:r>
            <a:r>
              <a:rPr lang="en-US" altLang="zh-CN" sz="1600" b="0" smtClean="0">
                <a:solidFill>
                  <a:srgbClr val="000000"/>
                </a:solidFill>
              </a:rPr>
              <a:t>elements for Sensing Measurement Setup Response: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>
                <a:solidFill>
                  <a:srgbClr val="000000"/>
                </a:solidFill>
              </a:rPr>
              <a:t>Setup Command field (size TBD</a:t>
            </a:r>
            <a:r>
              <a:rPr lang="en-US" altLang="zh-CN" sz="1400" smtClean="0">
                <a:solidFill>
                  <a:srgbClr val="000000"/>
                </a:solidFill>
              </a:rPr>
              <a:t>): Accept(1)/ Reject(2)/Alternate(3)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>
                <a:solidFill>
                  <a:srgbClr val="000000"/>
                </a:solidFill>
              </a:rPr>
              <a:t>Reason Code field (size TBD): </a:t>
            </a:r>
            <a:r>
              <a:rPr lang="en-US" altLang="zh-CN" sz="1400" smtClean="0">
                <a:solidFill>
                  <a:srgbClr val="000000"/>
                </a:solidFill>
              </a:rPr>
              <a:t>reason of reject, </a:t>
            </a:r>
            <a:r>
              <a:rPr lang="en-US" altLang="zh-CN" sz="1400" b="1" smtClean="0">
                <a:solidFill>
                  <a:srgbClr val="000000"/>
                </a:solidFill>
              </a:rPr>
              <a:t>exists only </a:t>
            </a:r>
            <a:r>
              <a:rPr lang="en-US" altLang="zh-CN" sz="1400" smtClean="0">
                <a:solidFill>
                  <a:srgbClr val="000000"/>
                </a:solidFill>
              </a:rPr>
              <a:t>when </a:t>
            </a:r>
            <a:r>
              <a:rPr lang="en-US" altLang="zh-CN" sz="1400">
                <a:solidFill>
                  <a:srgbClr val="000000"/>
                </a:solidFill>
              </a:rPr>
              <a:t>Setup Command field indicates </a:t>
            </a:r>
            <a:r>
              <a:rPr lang="en-US" altLang="zh-CN" sz="1400" smtClean="0">
                <a:solidFill>
                  <a:srgbClr val="000000"/>
                </a:solidFill>
              </a:rPr>
              <a:t>Reject.</a:t>
            </a:r>
            <a:endParaRPr lang="en-US" altLang="zh-CN" sz="1200" smtClean="0">
              <a:solidFill>
                <a:srgbClr val="FF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/>
              <a:t>Sensing Operational Parameters </a:t>
            </a:r>
            <a:r>
              <a:rPr lang="en-US" altLang="zh-CN" sz="1400" smtClean="0">
                <a:solidFill>
                  <a:srgbClr val="000000"/>
                </a:solidFill>
              </a:rPr>
              <a:t>element: alternate operational attributes proposed by the Responder, </a:t>
            </a:r>
            <a:r>
              <a:rPr lang="en-US" altLang="zh-CN" sz="1400" b="1" smtClean="0">
                <a:solidFill>
                  <a:srgbClr val="000000"/>
                </a:solidFill>
              </a:rPr>
              <a:t>exists only </a:t>
            </a:r>
            <a:r>
              <a:rPr lang="en-US" altLang="zh-CN" sz="1400" smtClean="0">
                <a:solidFill>
                  <a:srgbClr val="000000"/>
                </a:solidFill>
              </a:rPr>
              <a:t>when Response Code field indicates Alternate.</a:t>
            </a:r>
            <a:endParaRPr lang="en-US" altLang="zh-CN" sz="1800" b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228600" y="2937457"/>
            <a:ext cx="1376082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200" b="0" kern="0" smtClean="0">
                <a:solidFill>
                  <a:schemeClr val="tx2"/>
                </a:solidFill>
              </a:rPr>
              <a:t>Public Action:</a:t>
            </a:r>
            <a:endParaRPr lang="zh-CN" altLang="en-US" sz="1200" b="0" kern="0">
              <a:solidFill>
                <a:schemeClr val="tx2"/>
              </a:solidFill>
            </a:endParaRPr>
          </a:p>
        </p:txBody>
      </p:sp>
      <p:sp>
        <p:nvSpPr>
          <p:cNvPr id="1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228600" y="4727524"/>
            <a:ext cx="1876552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200" b="0" kern="0" smtClean="0">
                <a:solidFill>
                  <a:schemeClr val="tx2"/>
                </a:solidFill>
              </a:rPr>
              <a:t>Protected Sensing Action:</a:t>
            </a:r>
            <a:endParaRPr lang="zh-CN" altLang="en-US" sz="1200" b="0" kern="0">
              <a:solidFill>
                <a:schemeClr val="tx2"/>
              </a:solidFill>
            </a:endParaRPr>
          </a:p>
        </p:txBody>
      </p:sp>
      <p:sp>
        <p:nvSpPr>
          <p:cNvPr id="14" name="椭圆 13"/>
          <p:cNvSpPr/>
          <p:nvPr/>
        </p:nvSpPr>
        <p:spPr bwMode="auto">
          <a:xfrm>
            <a:off x="5562600" y="3991548"/>
            <a:ext cx="3139568" cy="4572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" name="椭圆 14"/>
          <p:cNvSpPr/>
          <p:nvPr/>
        </p:nvSpPr>
        <p:spPr bwMode="auto">
          <a:xfrm>
            <a:off x="4953000" y="5730664"/>
            <a:ext cx="3124200" cy="4572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14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/>
              <a:t>Discussion: Sensing Operational Parameters </a:t>
            </a:r>
            <a:r>
              <a:rPr lang="en-US" altLang="zh-CN">
                <a:solidFill>
                  <a:srgbClr val="000000"/>
                </a:solidFill>
              </a:rPr>
              <a:t>element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48247"/>
            <a:ext cx="8146401" cy="346947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/>
              <a:t>Information in Sensing </a:t>
            </a:r>
            <a:r>
              <a:rPr lang="en-US" altLang="zh-CN" sz="1800" b="0"/>
              <a:t>Operational Parameters </a:t>
            </a:r>
            <a:r>
              <a:rPr lang="en-US" altLang="zh-CN" sz="1800" b="0">
                <a:solidFill>
                  <a:srgbClr val="000000"/>
                </a:solidFill>
              </a:rPr>
              <a:t>element:</a:t>
            </a:r>
            <a:endParaRPr lang="en-US" altLang="zh-CN" sz="1800" b="0" smtClean="0">
              <a:solidFill>
                <a:srgbClr val="00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600" smtClean="0">
                <a:solidFill>
                  <a:srgbClr val="000000"/>
                </a:solidFill>
              </a:rPr>
              <a:t>Report </a:t>
            </a:r>
            <a:r>
              <a:rPr lang="en-US" altLang="zh-CN" sz="1600">
                <a:solidFill>
                  <a:srgbClr val="000000"/>
                </a:solidFill>
              </a:rPr>
              <a:t>Type: type of measurement </a:t>
            </a:r>
            <a:r>
              <a:rPr lang="en-US" altLang="zh-CN" sz="1600" smtClean="0">
                <a:solidFill>
                  <a:srgbClr val="000000"/>
                </a:solidFill>
              </a:rPr>
              <a:t>result, e.g., CSI.  (only in request frame) </a:t>
            </a:r>
            <a:endParaRPr lang="en-US" altLang="zh-CN" sz="1600">
              <a:solidFill>
                <a:srgbClr val="00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600">
                <a:solidFill>
                  <a:srgbClr val="000000"/>
                </a:solidFill>
              </a:rPr>
              <a:t>Measurement Setup ID: idendify the operational attributes. </a:t>
            </a:r>
            <a:r>
              <a:rPr lang="en-US" altLang="zh-CN" sz="1600" smtClean="0">
                <a:solidFill>
                  <a:srgbClr val="000000"/>
                </a:solidFill>
              </a:rPr>
              <a:t> </a:t>
            </a:r>
            <a:endParaRPr lang="en-US" altLang="zh-CN" sz="1600">
              <a:solidFill>
                <a:srgbClr val="000000"/>
              </a:solidFill>
            </a:endParaRP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400">
                <a:solidFill>
                  <a:srgbClr val="000000"/>
                </a:solidFill>
              </a:rPr>
              <a:t>Initiator </a:t>
            </a:r>
            <a:r>
              <a:rPr lang="en-US" altLang="zh-CN" sz="1400" smtClean="0">
                <a:solidFill>
                  <a:srgbClr val="000000"/>
                </a:solidFill>
              </a:rPr>
              <a:t>ID: may be needed, since Measurement </a:t>
            </a:r>
            <a:r>
              <a:rPr lang="en-US" altLang="zh-CN" sz="1400">
                <a:solidFill>
                  <a:srgbClr val="000000"/>
                </a:solidFill>
              </a:rPr>
              <a:t>Setup ID may not </a:t>
            </a:r>
            <a:r>
              <a:rPr lang="en-US" altLang="zh-CN" sz="1400" smtClean="0">
                <a:solidFill>
                  <a:srgbClr val="000000"/>
                </a:solidFill>
              </a:rPr>
              <a:t>be unique </a:t>
            </a:r>
            <a:r>
              <a:rPr lang="en-US" altLang="zh-CN" sz="1400">
                <a:solidFill>
                  <a:srgbClr val="000000"/>
                </a:solidFill>
              </a:rPr>
              <a:t>among different Inititiators</a:t>
            </a:r>
            <a:r>
              <a:rPr lang="en-US" altLang="zh-CN" sz="1400" smtClean="0">
                <a:solidFill>
                  <a:srgbClr val="000000"/>
                </a:solidFill>
              </a:rPr>
              <a:t>.  (TBD) [3]</a:t>
            </a:r>
            <a:endParaRPr lang="en-US" altLang="zh-CN" sz="1400">
              <a:solidFill>
                <a:srgbClr val="00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600">
                <a:solidFill>
                  <a:srgbClr val="000000"/>
                </a:solidFill>
              </a:rPr>
              <a:t>Receiver: the Resopnder will be Receiver or not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600">
                <a:solidFill>
                  <a:srgbClr val="000000"/>
                </a:solidFill>
              </a:rPr>
              <a:t>Transmitter: the Resopnder will be Transmiter or not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600">
                <a:solidFill>
                  <a:srgbClr val="000000"/>
                </a:solidFill>
              </a:rPr>
              <a:t>Enable Threshold: using threshold or not (only in request frame)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600">
                <a:solidFill>
                  <a:srgbClr val="000000"/>
                </a:solidFill>
              </a:rPr>
              <a:t>Threshold Value/Reserved: reserved if not using threshold</a:t>
            </a:r>
            <a:r>
              <a:rPr lang="en-US" altLang="zh-CN" sz="1600" smtClean="0">
                <a:solidFill>
                  <a:srgbClr val="000000"/>
                </a:solidFill>
              </a:rPr>
              <a:t>. </a:t>
            </a:r>
            <a:r>
              <a:rPr lang="en-US" altLang="zh-CN" sz="1600">
                <a:solidFill>
                  <a:srgbClr val="000000"/>
                </a:solidFill>
              </a:rPr>
              <a:t>(only in request frame)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600" smtClean="0">
                <a:solidFill>
                  <a:srgbClr val="000000"/>
                </a:solidFill>
              </a:rPr>
              <a:t>Scheduling Info: scheuding information for TB instances. (TBD</a:t>
            </a:r>
            <a:r>
              <a:rPr lang="en-US" altLang="zh-CN" sz="1600">
                <a:solidFill>
                  <a:srgbClr val="000000"/>
                </a:solidFill>
              </a:rPr>
              <a:t>) (only in request frame)</a:t>
            </a:r>
            <a:endParaRPr lang="en-US" altLang="zh-CN" sz="1600" smtClean="0">
              <a:solidFill>
                <a:srgbClr val="000000"/>
              </a:solidFill>
            </a:endParaRP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rgbClr val="000000"/>
                </a:solidFill>
              </a:rPr>
              <a:t>start time: scheduled start time of the first instance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n-US" altLang="zh-CN" sz="1400" smtClean="0">
                <a:solidFill>
                  <a:srgbClr val="000000"/>
                </a:solidFill>
              </a:rPr>
              <a:t>period: time interval between instances.</a:t>
            </a:r>
          </a:p>
          <a:p>
            <a:pPr lvl="1" algn="just">
              <a:buFont typeface="Wingdings" panose="05000000000000000000" pitchFamily="2" charset="2"/>
              <a:buChar char="q"/>
            </a:pPr>
            <a:endParaRPr lang="en-US" altLang="zh-CN" sz="1600" smtClean="0">
              <a:solidFill>
                <a:srgbClr val="000000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600" smtClean="0">
                <a:solidFill>
                  <a:srgbClr val="000000"/>
                </a:solidFill>
              </a:rPr>
              <a:t>Other information is TBD.</a:t>
            </a:r>
          </a:p>
          <a:p>
            <a:pPr marL="457200" lvl="1" indent="0" algn="just">
              <a:buNone/>
            </a:pPr>
            <a:endParaRPr lang="en-US" altLang="zh-CN" b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11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4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12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/>
              <a:t>Do you agree to add the following into 11bf SFD ?</a:t>
            </a: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A sensing measurement setup procedure </a:t>
            </a:r>
            <a:r>
              <a:rPr lang="en-US" sz="1800">
                <a:solidFill>
                  <a:srgbClr val="FF0000"/>
                </a:solidFill>
              </a:rPr>
              <a:t>consists of </a:t>
            </a:r>
            <a:r>
              <a:rPr lang="en-US" sz="1800"/>
              <a:t>a request frame exchange initiated by the initiator followed by a response frame exchange initiated by the responder</a:t>
            </a:r>
            <a:r>
              <a:rPr lang="en-US" altLang="zh-CN" sz="1800" smtClean="0">
                <a:solidFill>
                  <a:schemeClr val="tx2"/>
                </a:solidFill>
              </a:rPr>
              <a:t>.</a:t>
            </a:r>
            <a:endParaRPr lang="en-US" altLang="zh-CN" sz="180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smtClean="0"/>
          </a:p>
          <a:p>
            <a:pPr lvl="1"/>
            <a:endParaRPr lang="en-US" altLang="zh-CN" sz="1800" smtClean="0">
              <a:solidFill>
                <a:schemeClr val="tx2"/>
              </a:solidFill>
            </a:endParaRPr>
          </a:p>
          <a:p>
            <a:pPr lvl="1"/>
            <a:endParaRPr lang="en-US" altLang="zh-CN" sz="1800">
              <a:solidFill>
                <a:schemeClr val="tx2"/>
              </a:solidFill>
            </a:endParaRPr>
          </a:p>
          <a:p>
            <a:pPr lvl="1"/>
            <a:endParaRPr lang="en-US" altLang="zh-CN" sz="1800" smtClean="0">
              <a:solidFill>
                <a:schemeClr val="tx2"/>
              </a:solidFill>
            </a:endParaRPr>
          </a:p>
          <a:p>
            <a:pPr lvl="1"/>
            <a:endParaRPr lang="en-US" altLang="zh-CN" sz="18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/>
              <a:t>Y/N/A </a:t>
            </a:r>
            <a:endParaRPr lang="ko-KR" altLang="en-US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577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13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/>
              <a:t>Do you agree to add the following into 11bf SFD ? </a:t>
            </a: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In a sensing measurement setup procedure, if the sensing responder intends to </a:t>
            </a:r>
            <a:r>
              <a:rPr lang="en-US" sz="1800">
                <a:solidFill>
                  <a:srgbClr val="FF0000"/>
                </a:solidFill>
              </a:rPr>
              <a:t>reject</a:t>
            </a:r>
            <a:r>
              <a:rPr lang="en-US" sz="1800"/>
              <a:t> the assigned operational parameters included in the sensing measurement setup request frame, it may provide its </a:t>
            </a:r>
            <a:r>
              <a:rPr lang="en-US" sz="1800">
                <a:solidFill>
                  <a:srgbClr val="FF0000"/>
                </a:solidFill>
              </a:rPr>
              <a:t>preferred operational parameters</a:t>
            </a:r>
            <a:r>
              <a:rPr lang="en-US" sz="1800"/>
              <a:t> in the sensing measurement setup response frame</a:t>
            </a:r>
            <a:r>
              <a:rPr lang="en-US" sz="1800" smtClean="0"/>
              <a:t>.</a:t>
            </a:r>
            <a:endParaRPr lang="en-US" altLang="zh-CN" sz="1800" smtClean="0"/>
          </a:p>
          <a:p>
            <a:pPr lvl="1"/>
            <a:endParaRPr lang="en-US" altLang="zh-CN" sz="1800" smtClean="0">
              <a:solidFill>
                <a:schemeClr val="tx2"/>
              </a:solidFill>
            </a:endParaRPr>
          </a:p>
          <a:p>
            <a:pPr lvl="1"/>
            <a:endParaRPr lang="en-US" altLang="zh-CN" sz="18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/>
              <a:t>Y/N/A </a:t>
            </a:r>
            <a:endParaRPr lang="ko-KR" altLang="en-US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6294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14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/>
              <a:t>Do you agree to add the following into 11bf SFD ? </a:t>
            </a:r>
            <a:endParaRPr lang="en-US" altLang="ko-KR" sz="1800" b="1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11bf shall define both public and protected sensing management frames, which include sensing measurement setup request/response, sensing measurement report, sensing measurement setup termination, and SBP request/response frames.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Note: Other public and protected sensing management frames </a:t>
            </a:r>
            <a:r>
              <a:rPr lang="en-US" sz="1800"/>
              <a:t>are </a:t>
            </a:r>
            <a:r>
              <a:rPr lang="en-US" sz="1800" smtClean="0"/>
              <a:t>TBD.</a:t>
            </a:r>
            <a:endParaRPr lang="en-US" sz="1800"/>
          </a:p>
          <a:p>
            <a:pPr lvl="2"/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smtClean="0">
              <a:solidFill>
                <a:schemeClr val="tx2"/>
              </a:solidFill>
            </a:endParaRPr>
          </a:p>
          <a:p>
            <a:pPr lvl="1"/>
            <a:endParaRPr lang="en-US" altLang="zh-CN" sz="180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/>
              <a:t>Y/N/A </a:t>
            </a:r>
            <a:endParaRPr lang="ko-KR" altLang="en-US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0122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</a:t>
            </a:r>
            <a:r>
              <a:rPr lang="en-US" altLang="zh-CN" b="0"/>
              <a:t>] </a:t>
            </a:r>
            <a:r>
              <a:rPr lang="en-US" altLang="zh-CN" b="0" smtClean="0"/>
              <a:t>11-21-0504-03-00bf-specification-framework-for-tgbf</a:t>
            </a:r>
          </a:p>
          <a:p>
            <a:pPr marL="0" indent="0">
              <a:buNone/>
            </a:pPr>
            <a:r>
              <a:rPr lang="en-US" altLang="zh-CN" b="0"/>
              <a:t>[2] </a:t>
            </a:r>
            <a:r>
              <a:rPr lang="en-US" altLang="zh-CN" b="0" smtClean="0"/>
              <a:t>11-21-1735-01-00bf-procedure-of-sensing-measurement-setup</a:t>
            </a:r>
          </a:p>
          <a:p>
            <a:pPr marL="0" indent="0">
              <a:buNone/>
            </a:pPr>
            <a:r>
              <a:rPr lang="en-US" altLang="zh-CN" b="0" smtClean="0"/>
              <a:t>[3] 11-21-1941-00-00bf-d</a:t>
            </a:r>
            <a:r>
              <a:rPr lang="en-US" b="0" smtClean="0"/>
              <a:t>iscussion-on-measurement-setup-id-setting</a:t>
            </a:r>
            <a:endParaRPr lang="en-US" altLang="zh-CN" b="0"/>
          </a:p>
          <a:p>
            <a:pPr marL="0" indent="0">
              <a:buNone/>
            </a:pP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15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2b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16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/>
              <a:t>Do you agree to add the following into 11bf SFD ? </a:t>
            </a: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A sensing </a:t>
            </a:r>
            <a:r>
              <a:rPr lang="en-US" sz="1800" smtClean="0"/>
              <a:t>measurement setup </a:t>
            </a:r>
            <a:r>
              <a:rPr lang="en-US" sz="1800"/>
              <a:t>procedure is defined in which</a:t>
            </a:r>
            <a:r>
              <a:rPr lang="en-US" sz="1800" smtClean="0"/>
              <a:t>:</a:t>
            </a:r>
            <a:endParaRPr lang="en-US" sz="180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/>
              <a:t>In a sensing measurement setup procedure, if the sensing responder intends to </a:t>
            </a:r>
            <a:r>
              <a:rPr lang="en-US" sz="1800">
                <a:solidFill>
                  <a:srgbClr val="FF0000"/>
                </a:solidFill>
              </a:rPr>
              <a:t>reject</a:t>
            </a:r>
            <a:r>
              <a:rPr lang="en-US" sz="1800"/>
              <a:t> the assigned operational parameters included in the sensing measurement setup request frame, it may provide its </a:t>
            </a:r>
            <a:r>
              <a:rPr lang="en-US" sz="1800">
                <a:solidFill>
                  <a:srgbClr val="FF0000"/>
                </a:solidFill>
              </a:rPr>
              <a:t>preferred operational parameters</a:t>
            </a:r>
            <a:r>
              <a:rPr lang="en-US" sz="1800"/>
              <a:t> in the sensing measurement setup response frame.</a:t>
            </a:r>
            <a:endParaRPr lang="en-US" altLang="zh-CN" sz="180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altLang="zh-CN" sz="1800" smtClean="0"/>
              <a:t>The </a:t>
            </a:r>
            <a:r>
              <a:rPr lang="en-US" sz="1800"/>
              <a:t>sensing</a:t>
            </a:r>
            <a:r>
              <a:rPr lang="en-US" altLang="zh-CN" sz="1800" smtClean="0"/>
              <a:t> </a:t>
            </a:r>
            <a:r>
              <a:rPr lang="en-US" altLang="zh-CN" sz="1800"/>
              <a:t>i</a:t>
            </a:r>
            <a:r>
              <a:rPr lang="en-US" altLang="zh-CN" sz="1800" smtClean="0"/>
              <a:t>nitiator </a:t>
            </a:r>
            <a:r>
              <a:rPr lang="en-US" altLang="zh-CN" sz="1800" smtClean="0"/>
              <a:t>shall send a </a:t>
            </a:r>
            <a:r>
              <a:rPr lang="en-US" sz="1800"/>
              <a:t>sensing measurement setup </a:t>
            </a:r>
            <a:r>
              <a:rPr lang="en-US" sz="1800">
                <a:solidFill>
                  <a:srgbClr val="FF0000"/>
                </a:solidFill>
              </a:rPr>
              <a:t>c</a:t>
            </a:r>
            <a:r>
              <a:rPr lang="en-US" sz="1800" smtClean="0">
                <a:solidFill>
                  <a:srgbClr val="FF0000"/>
                </a:solidFill>
              </a:rPr>
              <a:t>onfirmation</a:t>
            </a:r>
            <a:r>
              <a:rPr lang="en-US" sz="1800" smtClean="0"/>
              <a:t> frame to accept or reject </a:t>
            </a:r>
            <a:r>
              <a:rPr lang="en-US" sz="1800"/>
              <a:t>the alternate operational attributes </a:t>
            </a:r>
            <a:r>
              <a:rPr lang="en-US" sz="1800" smtClean="0"/>
              <a:t>proposed by the </a:t>
            </a:r>
            <a:r>
              <a:rPr lang="en-US" sz="1800"/>
              <a:t>sensing</a:t>
            </a:r>
            <a:r>
              <a:rPr lang="en-US" altLang="zh-CN" sz="1800"/>
              <a:t> </a:t>
            </a:r>
            <a:r>
              <a:rPr lang="en-US" altLang="zh-CN" sz="1800" smtClean="0"/>
              <a:t>r</a:t>
            </a:r>
            <a:r>
              <a:rPr lang="en-US" sz="1800" smtClean="0"/>
              <a:t>esponder in the previous response.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altLang="zh-CN" sz="1800" smtClean="0"/>
          </a:p>
          <a:p>
            <a:pPr lvl="1"/>
            <a:endParaRPr lang="en-US" altLang="zh-CN" sz="18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/>
              <a:t>Y/N/A </a:t>
            </a:r>
            <a:endParaRPr lang="ko-KR" altLang="en-US" sz="18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55234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smtClean="0">
                <a:solidFill>
                  <a:schemeClr val="tx2"/>
                </a:solidFill>
              </a:rPr>
              <a:t>The SFD states that </a:t>
            </a:r>
            <a:r>
              <a:rPr lang="en-US" altLang="zh-CN" sz="2000"/>
              <a:t>a</a:t>
            </a:r>
            <a:r>
              <a:rPr lang="en-US" sz="2000" smtClean="0"/>
              <a:t>n </a:t>
            </a:r>
            <a:r>
              <a:rPr lang="en-US" sz="2000"/>
              <a:t>optional negotiation process in the sensing measurement setup is </a:t>
            </a:r>
            <a:r>
              <a:rPr lang="en-US" sz="2000" smtClean="0"/>
              <a:t>defined</a:t>
            </a:r>
            <a:r>
              <a:rPr lang="en-US" altLang="zh-CN" sz="2000" kern="1200" smtClean="0">
                <a:solidFill>
                  <a:schemeClr val="tx2"/>
                </a:solidFill>
              </a:rPr>
              <a:t>. [1]</a:t>
            </a:r>
            <a:endParaRPr lang="en-US" altLang="zh-CN" sz="2000" kern="1200" dirty="0">
              <a:solidFill>
                <a:schemeClr val="tx2"/>
              </a:solidFill>
            </a:endParaRPr>
          </a:p>
          <a:p>
            <a:pPr algn="just"/>
            <a:endParaRPr lang="en-US" altLang="zh-CN" sz="20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This </a:t>
            </a:r>
            <a:r>
              <a:rPr lang="en-US" altLang="zh-CN" sz="2000" kern="1200">
                <a:solidFill>
                  <a:schemeClr val="tx2"/>
                </a:solidFill>
              </a:rPr>
              <a:t>contribution </a:t>
            </a:r>
            <a:r>
              <a:rPr lang="en-US" altLang="zh-CN" sz="2000" kern="1200" smtClean="0">
                <a:solidFill>
                  <a:schemeClr val="tx2"/>
                </a:solidFill>
              </a:rPr>
              <a:t>discusses more about the detail of measurement setup procedure and frame formats.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Recap: measurement setup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33902"/>
            <a:ext cx="8229600" cy="4509698"/>
          </a:xfrm>
        </p:spPr>
        <p:txBody>
          <a:bodyPr/>
          <a:lstStyle/>
          <a:p>
            <a:pPr marL="0" indent="0" algn="just">
              <a:buNone/>
            </a:pPr>
            <a:r>
              <a:rPr lang="en-US" altLang="zh-CN" sz="1800" b="0" smtClean="0">
                <a:solidFill>
                  <a:schemeClr val="tx2"/>
                </a:solidFill>
              </a:rPr>
              <a:t>Measurement setup in SFD: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/>
              <a:t>An </a:t>
            </a:r>
            <a:r>
              <a:rPr lang="en-US" altLang="zh-CN" sz="1800" b="0"/>
              <a:t>optional negotiation process in the sensing measurement setup is defined that allows for a sensing initiator and a sensing responder to exchange and agree on operational attributes associated with a sensing measurement </a:t>
            </a:r>
            <a:r>
              <a:rPr lang="en-US" altLang="zh-CN" sz="1800" b="0" smtClean="0"/>
              <a:t>instance.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/>
              <a:t>The operational attributes may include initiator’s and responder’s roles, measurement report types, and other operational parameters</a:t>
            </a:r>
            <a:r>
              <a:rPr lang="en-GB" altLang="zh-CN" sz="1800" b="0" smtClean="0"/>
              <a:t>. </a:t>
            </a:r>
            <a:endParaRPr lang="en-GB" altLang="zh-CN" sz="1800" b="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/>
              <a:t>The type of measurement result reported in a WLAN sensing procedure shall be decided by its </a:t>
            </a:r>
            <a:r>
              <a:rPr lang="en-US" altLang="zh-CN" sz="1800" b="0" smtClean="0"/>
              <a:t>initiator.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/>
              <a:t>Trigger-based (TB) sensing measurement </a:t>
            </a:r>
            <a:r>
              <a:rPr lang="en-US" altLang="zh-CN" sz="1800" b="0" smtClean="0"/>
              <a:t>setup – TBD.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/>
              <a:t>Non-TB sensing measurement </a:t>
            </a:r>
            <a:r>
              <a:rPr lang="en-US" altLang="zh-CN" sz="1800" b="0" smtClean="0"/>
              <a:t>setup – TBD.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altLang="zh-CN" sz="1600" b="0"/>
          </a:p>
          <a:p>
            <a:pPr marL="0" indent="0" algn="just">
              <a:buNone/>
            </a:pPr>
            <a:r>
              <a:rPr lang="en-US" altLang="zh-CN" sz="1600" b="0"/>
              <a:t>Note: according to </a:t>
            </a:r>
            <a:r>
              <a:rPr lang="en-US" altLang="zh-CN" sz="1600" b="0" smtClean="0"/>
              <a:t>“Figure </a:t>
            </a:r>
            <a:r>
              <a:rPr lang="en-US" altLang="zh-CN" sz="1600" b="0"/>
              <a:t>1: WLAN sensing procedure (example</a:t>
            </a:r>
            <a:r>
              <a:rPr lang="en-US" altLang="zh-CN" sz="1600" b="0" smtClean="0"/>
              <a:t>)” in SFD, we assume the negotiation is pairwised conversation.</a:t>
            </a:r>
            <a:endParaRPr lang="zh-CN" altLang="en-US" sz="1600" b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/>
              <a:t>Discussion: </a:t>
            </a:r>
            <a:r>
              <a:rPr lang="en-US" altLang="zh-CN" smtClean="0"/>
              <a:t>procedure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33902"/>
            <a:ext cx="8229600" cy="4128698"/>
          </a:xfrm>
        </p:spPr>
        <p:txBody>
          <a:bodyPr/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sz="1800"/>
              <a:t>W</a:t>
            </a:r>
            <a:r>
              <a:rPr lang="en-US" sz="1800" smtClean="0"/>
              <a:t>hat are the possible sensing </a:t>
            </a:r>
            <a:r>
              <a:rPr lang="en-US" sz="1800"/>
              <a:t>measurement setup </a:t>
            </a:r>
            <a:r>
              <a:rPr lang="en-US" sz="1800" smtClean="0"/>
              <a:t>procedures?</a:t>
            </a: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Option 1 (unified sequence): A sequence of a Request and a Response frame</a:t>
            </a:r>
            <a:r>
              <a:rPr lang="en-US" altLang="zh-CN" sz="1800">
                <a:solidFill>
                  <a:schemeClr val="tx2"/>
                </a:solidFill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Option 2 (mixed sequence): Either a sequence including a Request and a Response </a:t>
            </a:r>
            <a:r>
              <a:rPr lang="en-US" sz="1800" smtClean="0"/>
              <a:t>frame, </a:t>
            </a:r>
            <a:r>
              <a:rPr lang="en-US" sz="1800"/>
              <a:t>or a sequence including a Request and a Response </a:t>
            </a:r>
            <a:r>
              <a:rPr lang="en-US" sz="1800" smtClean="0"/>
              <a:t>and </a:t>
            </a:r>
            <a:r>
              <a:rPr lang="en-US" sz="1800"/>
              <a:t>a Confirmation frame</a:t>
            </a:r>
            <a:r>
              <a:rPr lang="en-US" sz="180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/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altLang="zh-CN" sz="2000" u="sng">
                <a:solidFill>
                  <a:schemeClr val="tx2"/>
                </a:solidFill>
              </a:rPr>
              <a:t>Proposal</a:t>
            </a:r>
            <a:r>
              <a:rPr lang="en-US" altLang="zh-CN" sz="2000">
                <a:solidFill>
                  <a:schemeClr val="tx2"/>
                </a:solidFill>
              </a:rPr>
              <a:t>: </a:t>
            </a:r>
            <a:r>
              <a:rPr lang="en-US" sz="2200" smtClean="0"/>
              <a:t> use </a:t>
            </a:r>
            <a:r>
              <a:rPr lang="en-US" sz="2200" smtClean="0">
                <a:solidFill>
                  <a:srgbClr val="FF0000"/>
                </a:solidFill>
              </a:rPr>
              <a:t>option 1</a:t>
            </a:r>
            <a:r>
              <a:rPr lang="en-US" sz="2200" smtClean="0"/>
              <a:t> for sensing.</a:t>
            </a:r>
            <a:endParaRPr lang="en-US" sz="220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0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Discussion: option 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53445"/>
            <a:ext cx="8229600" cy="146169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>
                <a:solidFill>
                  <a:schemeClr val="tx2"/>
                </a:solidFill>
              </a:rPr>
              <a:t>It’s </a:t>
            </a:r>
            <a:r>
              <a:rPr lang="en-US" altLang="zh-CN" sz="1800" b="0">
                <a:solidFill>
                  <a:schemeClr val="tx2"/>
                </a:solidFill>
              </a:rPr>
              <a:t>pretty </a:t>
            </a:r>
            <a:r>
              <a:rPr lang="en-US" altLang="zh-CN" sz="1800" b="0" smtClean="0">
                <a:solidFill>
                  <a:schemeClr val="tx2"/>
                </a:solidFill>
              </a:rPr>
              <a:t>straightforward that a sensing measurement setup procedure as following could handle the most common cases.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>
                <a:solidFill>
                  <a:schemeClr val="tx2"/>
                </a:solidFill>
              </a:rPr>
              <a:t>If the Responder </a:t>
            </a:r>
            <a:r>
              <a:rPr lang="en-US" altLang="zh-CN" sz="1800" b="0">
                <a:solidFill>
                  <a:schemeClr val="tx2"/>
                </a:solidFill>
              </a:rPr>
              <a:t>rejects the proposed operational attributes, the Initiator may request </a:t>
            </a:r>
            <a:r>
              <a:rPr lang="en-US" altLang="zh-CN" sz="1800" b="0" smtClean="0">
                <a:solidFill>
                  <a:schemeClr val="tx2"/>
                </a:solidFill>
              </a:rPr>
              <a:t>again as shown in case 2 </a:t>
            </a:r>
            <a:r>
              <a:rPr lang="en-US" altLang="zh-CN" sz="1800" b="0">
                <a:solidFill>
                  <a:schemeClr val="tx2"/>
                </a:solidFill>
              </a:rPr>
              <a:t>with modified operational </a:t>
            </a:r>
            <a:r>
              <a:rPr lang="en-US" altLang="zh-CN" sz="1800" b="0" smtClean="0">
                <a:solidFill>
                  <a:schemeClr val="tx2"/>
                </a:solidFill>
              </a:rPr>
              <a:t>attributes based on the </a:t>
            </a:r>
            <a:r>
              <a:rPr lang="en-US" altLang="zh-CN" sz="1800" b="0">
                <a:solidFill>
                  <a:schemeClr val="tx2"/>
                </a:solidFill>
              </a:rPr>
              <a:t>rejection</a:t>
            </a:r>
            <a:r>
              <a:rPr lang="en-US" altLang="zh-CN" sz="1800" b="0" smtClean="0">
                <a:solidFill>
                  <a:schemeClr val="tx2"/>
                </a:solidFill>
              </a:rPr>
              <a:t> reason of the previous response.</a:t>
            </a:r>
            <a:endParaRPr lang="zh-CN" altLang="en-US" sz="1800" b="0">
              <a:solidFill>
                <a:schemeClr val="tx2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691004"/>
              </p:ext>
            </p:extLst>
          </p:nvPr>
        </p:nvGraphicFramePr>
        <p:xfrm>
          <a:off x="609600" y="3253960"/>
          <a:ext cx="59182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05" name="Visio" r:id="rId3" imgW="5918094" imgH="1282631" progId="Visio.Drawing.15">
                  <p:embed/>
                </p:oleObj>
              </mc:Choice>
              <mc:Fallback>
                <p:oleObj name="Visio" r:id="rId3" imgW="5918094" imgH="128263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3253960"/>
                        <a:ext cx="5918200" cy="128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0373979"/>
              </p:ext>
            </p:extLst>
          </p:nvPr>
        </p:nvGraphicFramePr>
        <p:xfrm>
          <a:off x="687081" y="4960909"/>
          <a:ext cx="8153400" cy="1211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06" name="Visio" r:id="rId5" imgW="11315657" imgH="1295374" progId="Visio.Drawing.15">
                  <p:embed/>
                </p:oleObj>
              </mc:Choice>
              <mc:Fallback>
                <p:oleObj name="Visio" r:id="rId5" imgW="11315657" imgH="129537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7081" y="4960909"/>
                        <a:ext cx="8153400" cy="12112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608960" y="2895600"/>
            <a:ext cx="5027919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600" b="0" kern="0" smtClean="0">
                <a:solidFill>
                  <a:schemeClr val="tx2"/>
                </a:solidFill>
              </a:rPr>
              <a:t>case 1: Responder accepts the attributes at the first shot.</a:t>
            </a:r>
            <a:endParaRPr lang="zh-CN" altLang="en-US" sz="1600" b="0" kern="0">
              <a:solidFill>
                <a:schemeClr val="tx2"/>
              </a:solidFill>
            </a:endParaRPr>
          </a:p>
        </p:txBody>
      </p:sp>
      <p:sp>
        <p:nvSpPr>
          <p:cNvPr id="11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608960" y="4556151"/>
            <a:ext cx="8154040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600" b="0" kern="0">
                <a:solidFill>
                  <a:schemeClr val="tx2"/>
                </a:solidFill>
              </a:rPr>
              <a:t>case 2</a:t>
            </a:r>
            <a:r>
              <a:rPr lang="en-US" altLang="zh-CN" sz="1600" b="0" kern="0" smtClean="0">
                <a:solidFill>
                  <a:schemeClr val="tx2"/>
                </a:solidFill>
              </a:rPr>
              <a:t>: </a:t>
            </a:r>
            <a:r>
              <a:rPr lang="en-US" altLang="zh-CN" sz="1600" b="0" kern="0">
                <a:solidFill>
                  <a:schemeClr val="tx2"/>
                </a:solidFill>
              </a:rPr>
              <a:t>Responder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rejects the </a:t>
            </a:r>
            <a:r>
              <a:rPr lang="en-US" altLang="zh-CN" sz="1600" b="0" kern="0">
                <a:solidFill>
                  <a:schemeClr val="tx2"/>
                </a:solidFill>
              </a:rPr>
              <a:t>attributes at the first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shot but accepts at the second.</a:t>
            </a:r>
            <a:endParaRPr lang="zh-CN" altLang="en-US" sz="1600" b="0" ker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66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Discussion: option </a:t>
            </a:r>
            <a:r>
              <a:rPr lang="en-US" altLang="zh-CN"/>
              <a:t>1</a:t>
            </a:r>
            <a:r>
              <a:rPr lang="en-US" smtClean="0"/>
              <a:t> </a:t>
            </a:r>
            <a:r>
              <a:rPr lang="en-US"/>
              <a:t>(cont.)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19617"/>
            <a:ext cx="8377272" cy="299998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>
                <a:solidFill>
                  <a:schemeClr val="tx2"/>
                </a:solidFill>
              </a:rPr>
              <a:t>However</a:t>
            </a:r>
            <a:r>
              <a:rPr lang="en-US" altLang="zh-CN" sz="1800" b="0">
                <a:solidFill>
                  <a:schemeClr val="tx2"/>
                </a:solidFill>
              </a:rPr>
              <a:t>, a R</a:t>
            </a:r>
            <a:r>
              <a:rPr lang="en-US" altLang="zh-CN" sz="1800" b="0" smtClean="0">
                <a:solidFill>
                  <a:schemeClr val="tx2"/>
                </a:solidFill>
              </a:rPr>
              <a:t>esponder </a:t>
            </a:r>
            <a:r>
              <a:rPr lang="en-US" altLang="zh-CN" sz="1800" b="0">
                <a:solidFill>
                  <a:schemeClr val="tx2"/>
                </a:solidFill>
              </a:rPr>
              <a:t>may provide more information for preferred operational </a:t>
            </a:r>
            <a:r>
              <a:rPr lang="en-US" altLang="zh-CN" sz="1800" b="0" smtClean="0">
                <a:solidFill>
                  <a:schemeClr val="tx2"/>
                </a:solidFill>
              </a:rPr>
              <a:t>attributes, to assist the Initiator to make a successful setup.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zh-CN" sz="1400" smtClean="0">
                <a:solidFill>
                  <a:schemeClr val="tx2"/>
                </a:solidFill>
              </a:rPr>
              <a:t>Note: </a:t>
            </a:r>
            <a:r>
              <a:rPr lang="en-US" altLang="zh-CN" sz="1400">
                <a:solidFill>
                  <a:schemeClr val="tx2"/>
                </a:solidFill>
              </a:rPr>
              <a:t>the setup is actually </a:t>
            </a:r>
            <a:r>
              <a:rPr lang="en-US" altLang="zh-CN" sz="1400">
                <a:solidFill>
                  <a:srgbClr val="FF0000"/>
                </a:solidFill>
              </a:rPr>
              <a:t>fails</a:t>
            </a:r>
            <a:r>
              <a:rPr lang="en-US" altLang="zh-CN" sz="1400">
                <a:solidFill>
                  <a:schemeClr val="tx2"/>
                </a:solidFill>
              </a:rPr>
              <a:t> when response with </a:t>
            </a:r>
            <a:r>
              <a:rPr lang="en-US" altLang="zh-CN" sz="1400">
                <a:solidFill>
                  <a:srgbClr val="00B0F0"/>
                </a:solidFill>
              </a:rPr>
              <a:t>Alternate</a:t>
            </a:r>
            <a:r>
              <a:rPr lang="en-US" altLang="zh-CN" sz="1400">
                <a:solidFill>
                  <a:schemeClr val="tx2"/>
                </a:solidFill>
              </a:rPr>
              <a:t> </a:t>
            </a:r>
            <a:r>
              <a:rPr lang="en-US" altLang="zh-CN" sz="1400" smtClean="0">
                <a:solidFill>
                  <a:schemeClr val="tx2"/>
                </a:solidFill>
              </a:rPr>
              <a:t>attributes, </a:t>
            </a:r>
            <a:r>
              <a:rPr lang="en-US" altLang="zh-CN" sz="1400">
                <a:solidFill>
                  <a:schemeClr val="tx2"/>
                </a:solidFill>
              </a:rPr>
              <a:t>which is similar as TWT setup </a:t>
            </a:r>
            <a:r>
              <a:rPr lang="en-US" altLang="zh-CN" sz="1400" smtClean="0">
                <a:solidFill>
                  <a:schemeClr val="tx2"/>
                </a:solidFill>
              </a:rPr>
              <a:t>exchange.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sz="1400" smtClean="0">
                <a:solidFill>
                  <a:schemeClr val="tx2"/>
                </a:solidFill>
              </a:rPr>
              <a:t>Alternate in TWT setup means preferred attributes but also willing to accept other attributes.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sz="1400" smtClean="0">
                <a:solidFill>
                  <a:schemeClr val="tx2"/>
                </a:solidFill>
              </a:rPr>
              <a:t>Dictate in TWT setup means only willing to accept the proposed attributes and any other will be rejected</a:t>
            </a:r>
            <a:r>
              <a:rPr lang="en-US" altLang="zh-CN" sz="1400">
                <a:solidFill>
                  <a:schemeClr val="tx2"/>
                </a:solidFill>
              </a:rPr>
              <a:t>. (Dictate </a:t>
            </a:r>
            <a:r>
              <a:rPr lang="en-US" altLang="zh-CN" sz="1400" smtClean="0">
                <a:solidFill>
                  <a:schemeClr val="tx2"/>
                </a:solidFill>
              </a:rPr>
              <a:t>is not </a:t>
            </a:r>
            <a:r>
              <a:rPr lang="en-US" altLang="zh-CN" sz="1400">
                <a:solidFill>
                  <a:schemeClr val="tx2"/>
                </a:solidFill>
              </a:rPr>
              <a:t>so usefull in sensing, TBD)</a:t>
            </a:r>
            <a:endParaRPr lang="en-US" altLang="zh-CN" sz="1400" smtClean="0">
              <a:solidFill>
                <a:schemeClr val="tx2"/>
              </a:solidFill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zh-CN" sz="1400">
                <a:solidFill>
                  <a:schemeClr val="tx2"/>
                </a:solidFill>
              </a:rPr>
              <a:t>Need a second measurement setup exchange in order to </a:t>
            </a:r>
            <a:r>
              <a:rPr lang="en-US" altLang="zh-CN" sz="1400" smtClean="0">
                <a:solidFill>
                  <a:schemeClr val="tx2"/>
                </a:solidFill>
              </a:rPr>
              <a:t>succeed. </a:t>
            </a:r>
            <a:r>
              <a:rPr lang="en-US" altLang="zh-CN" sz="1400" smtClean="0">
                <a:solidFill>
                  <a:srgbClr val="00B050"/>
                </a:solidFill>
              </a:rPr>
              <a:t>– an unified procedure with little overhead.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1400"/>
              <a:t>T</a:t>
            </a:r>
            <a:r>
              <a:rPr lang="en-US" sz="1400" smtClean="0"/>
              <a:t>he </a:t>
            </a:r>
            <a:r>
              <a:rPr lang="en-US" sz="1400"/>
              <a:t>measurement setup exchange is likely to proceed with </a:t>
            </a:r>
            <a:r>
              <a:rPr lang="en-US" sz="1400">
                <a:solidFill>
                  <a:srgbClr val="FF0000"/>
                </a:solidFill>
              </a:rPr>
              <a:t>little to no rejection </a:t>
            </a:r>
            <a:r>
              <a:rPr lang="en-US" sz="1400"/>
              <a:t>as the initiator is likely to learn about the responder’s capability during the </a:t>
            </a:r>
            <a:r>
              <a:rPr lang="en-US" sz="1400" smtClean="0"/>
              <a:t>session </a:t>
            </a:r>
            <a:r>
              <a:rPr lang="en-US" sz="1400"/>
              <a:t>setup and assign the parameters accordingly.</a:t>
            </a:r>
            <a:endParaRPr lang="zh-CN" altLang="en-US" sz="1400" b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482174" y="4419600"/>
            <a:ext cx="842849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600" b="0" kern="0">
                <a:solidFill>
                  <a:schemeClr val="tx2"/>
                </a:solidFill>
              </a:rPr>
              <a:t>case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3.1: </a:t>
            </a:r>
            <a:r>
              <a:rPr lang="en-US" altLang="zh-CN" sz="1600" b="0" kern="0">
                <a:solidFill>
                  <a:schemeClr val="tx2"/>
                </a:solidFill>
              </a:rPr>
              <a:t>Responder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responds with reject and proposes different attributes </a:t>
            </a:r>
            <a:r>
              <a:rPr lang="en-US" altLang="zh-CN" sz="1600" b="0" kern="0">
                <a:solidFill>
                  <a:schemeClr val="tx2"/>
                </a:solidFill>
              </a:rPr>
              <a:t>at the first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shot, it probably accept at the second round, althouth it could reject again.</a:t>
            </a:r>
            <a:endParaRPr lang="zh-CN" altLang="en-US" sz="1600" b="0" kern="0">
              <a:solidFill>
                <a:schemeClr val="tx2"/>
              </a:solidFill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027550"/>
              </p:ext>
            </p:extLst>
          </p:nvPr>
        </p:nvGraphicFramePr>
        <p:xfrm>
          <a:off x="457200" y="5127372"/>
          <a:ext cx="8453472" cy="968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82" name="Visio" r:id="rId3" imgW="11315657" imgH="1295374" progId="Visio.Drawing.15">
                  <p:embed/>
                </p:oleObj>
              </mc:Choice>
              <mc:Fallback>
                <p:oleObj name="Visio" r:id="rId3" imgW="11315657" imgH="129537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5127372"/>
                        <a:ext cx="8453472" cy="9686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976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/>
              <a:t>Discussion: </a:t>
            </a:r>
            <a:r>
              <a:rPr lang="en-US" altLang="zh-CN" smtClean="0"/>
              <a:t>option 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33901"/>
            <a:ext cx="8229600" cy="184269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smtClean="0">
                <a:solidFill>
                  <a:schemeClr val="tx2"/>
                </a:solidFill>
              </a:rPr>
              <a:t>The possible options 2 may be:</a:t>
            </a:r>
            <a:endParaRPr lang="en-US" altLang="zh-CN" sz="1800" b="0">
              <a:solidFill>
                <a:schemeClr val="tx2"/>
              </a:solidFill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zh-CN" sz="1400" smtClean="0">
                <a:solidFill>
                  <a:schemeClr val="tx2"/>
                </a:solidFill>
              </a:rPr>
              <a:t>For case 1 and 2, it’s same as option 1.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zh-CN" sz="1400" smtClean="0">
                <a:solidFill>
                  <a:schemeClr val="tx2"/>
                </a:solidFill>
              </a:rPr>
              <a:t>For case 3, a Measurement Setup </a:t>
            </a:r>
            <a:r>
              <a:rPr lang="en-US" sz="1400"/>
              <a:t>Confirmation </a:t>
            </a:r>
            <a:r>
              <a:rPr lang="en-US" sz="1400" smtClean="0"/>
              <a:t>frame </a:t>
            </a:r>
            <a:r>
              <a:rPr lang="en-US" altLang="zh-CN" sz="1400" smtClean="0">
                <a:solidFill>
                  <a:schemeClr val="tx2"/>
                </a:solidFill>
              </a:rPr>
              <a:t>could be considered to reduce overhead. </a:t>
            </a:r>
            <a:r>
              <a:rPr lang="en-US" altLang="zh-CN" sz="1400" smtClean="0">
                <a:solidFill>
                  <a:srgbClr val="00B050"/>
                </a:solidFill>
              </a:rPr>
              <a:t>--a more </a:t>
            </a:r>
            <a:r>
              <a:rPr lang="en-US" altLang="zh-CN" sz="1400">
                <a:solidFill>
                  <a:srgbClr val="00B050"/>
                </a:solidFill>
              </a:rPr>
              <a:t>complex procedure </a:t>
            </a:r>
            <a:r>
              <a:rPr lang="en-US" altLang="zh-CN" sz="1400" smtClean="0">
                <a:solidFill>
                  <a:srgbClr val="00B050"/>
                </a:solidFill>
              </a:rPr>
              <a:t>reducing little overhead of one frame</a:t>
            </a:r>
            <a:r>
              <a:rPr lang="en-US" altLang="zh-CN" sz="1400" smtClean="0">
                <a:solidFill>
                  <a:schemeClr val="tx2"/>
                </a:solidFill>
              </a:rPr>
              <a:t>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sz="1400">
                <a:solidFill>
                  <a:schemeClr val="tx2"/>
                </a:solidFill>
              </a:rPr>
              <a:t>Note: the setup is actually </a:t>
            </a:r>
            <a:r>
              <a:rPr lang="en-US" altLang="zh-CN" sz="1400">
                <a:solidFill>
                  <a:srgbClr val="FF0000"/>
                </a:solidFill>
              </a:rPr>
              <a:t>fails</a:t>
            </a:r>
            <a:r>
              <a:rPr lang="en-US" altLang="zh-CN" sz="1400">
                <a:solidFill>
                  <a:schemeClr val="tx2"/>
                </a:solidFill>
              </a:rPr>
              <a:t> when </a:t>
            </a:r>
            <a:r>
              <a:rPr lang="en-US" altLang="zh-CN" sz="1400" smtClean="0">
                <a:solidFill>
                  <a:schemeClr val="tx2"/>
                </a:solidFill>
              </a:rPr>
              <a:t>response </a:t>
            </a:r>
            <a:r>
              <a:rPr lang="en-US" altLang="zh-CN" sz="1400">
                <a:solidFill>
                  <a:schemeClr val="tx2"/>
                </a:solidFill>
              </a:rPr>
              <a:t>with </a:t>
            </a:r>
            <a:r>
              <a:rPr lang="en-US" altLang="zh-CN" sz="1400">
                <a:solidFill>
                  <a:srgbClr val="00B0F0"/>
                </a:solidFill>
              </a:rPr>
              <a:t>Alternate</a:t>
            </a:r>
            <a:r>
              <a:rPr lang="en-US" altLang="zh-CN" sz="1400">
                <a:solidFill>
                  <a:schemeClr val="tx2"/>
                </a:solidFill>
              </a:rPr>
              <a:t> </a:t>
            </a:r>
            <a:r>
              <a:rPr lang="en-US" altLang="zh-CN" sz="1400" smtClean="0">
                <a:solidFill>
                  <a:schemeClr val="tx2"/>
                </a:solidFill>
              </a:rPr>
              <a:t>attributes, if there is no confirmation of accept.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377825" y="3505200"/>
            <a:ext cx="7934325" cy="650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600" b="0" kern="0">
                <a:solidFill>
                  <a:schemeClr val="tx2"/>
                </a:solidFill>
              </a:rPr>
              <a:t>case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3.2: </a:t>
            </a:r>
            <a:r>
              <a:rPr lang="en-US" altLang="zh-CN" sz="1600" b="0" kern="0">
                <a:solidFill>
                  <a:schemeClr val="tx2"/>
                </a:solidFill>
              </a:rPr>
              <a:t>Responder responds with reject and proposes </a:t>
            </a:r>
            <a:r>
              <a:rPr lang="en-US" altLang="zh-CN" sz="1600" b="0" kern="0" smtClean="0">
                <a:solidFill>
                  <a:schemeClr val="tx2"/>
                </a:solidFill>
              </a:rPr>
              <a:t>different attributes, Initiator confirms to accept or reject Responder’s proposal.</a:t>
            </a:r>
            <a:endParaRPr lang="zh-CN" altLang="en-US" sz="1600" b="0" kern="0">
              <a:solidFill>
                <a:schemeClr val="tx2"/>
              </a:solidFill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161931"/>
              </p:ext>
            </p:extLst>
          </p:nvPr>
        </p:nvGraphicFramePr>
        <p:xfrm>
          <a:off x="332601" y="4155654"/>
          <a:ext cx="8616950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93" name="Visio" r:id="rId3" imgW="8616991" imgH="1289119" progId="Visio.Drawing.15">
                  <p:embed/>
                </p:oleObj>
              </mc:Choice>
              <mc:Fallback>
                <p:oleObj name="Visio" r:id="rId3" imgW="8616991" imgH="1289119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2601" y="4155654"/>
                        <a:ext cx="8616950" cy="128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148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Proposal: Measurement Setup frames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466" y="1390106"/>
            <a:ext cx="7851126" cy="188649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chemeClr val="tx2"/>
                </a:solidFill>
              </a:rPr>
              <a:t>Add new entries (e.g., 51, 52, …) </a:t>
            </a:r>
            <a:r>
              <a:rPr lang="en-US" altLang="zh-CN" sz="1600" b="0">
                <a:solidFill>
                  <a:schemeClr val="tx2"/>
                </a:solidFill>
              </a:rPr>
              <a:t>in </a:t>
            </a:r>
            <a:r>
              <a:rPr lang="en-US" altLang="zh-CN" sz="1600" b="0" smtClean="0">
                <a:solidFill>
                  <a:schemeClr val="tx2"/>
                </a:solidFill>
              </a:rPr>
              <a:t>the </a:t>
            </a:r>
            <a:r>
              <a:rPr lang="en-US" sz="1600"/>
              <a:t>“Table 9-438—Public Action field values</a:t>
            </a:r>
            <a:r>
              <a:rPr lang="en-US" sz="1600" smtClean="0"/>
              <a:t>”</a:t>
            </a:r>
            <a:r>
              <a:rPr lang="en-US" sz="1600" b="0">
                <a:solidFill>
                  <a:schemeClr val="tx2"/>
                </a:solidFill>
              </a:rPr>
              <a:t> </a:t>
            </a:r>
            <a:r>
              <a:rPr lang="en-US" sz="1600" b="0" smtClean="0">
                <a:solidFill>
                  <a:schemeClr val="tx2"/>
                </a:solidFill>
              </a:rPr>
              <a:t>for </a:t>
            </a:r>
            <a:r>
              <a:rPr lang="en-US" sz="1600" b="0"/>
              <a:t>for sensing related Public Action </a:t>
            </a:r>
            <a:r>
              <a:rPr lang="en-US" sz="1600" b="0" smtClean="0"/>
              <a:t>frames.</a:t>
            </a:r>
            <a:endParaRPr lang="en-US" altLang="zh-CN" sz="1600" b="0" smtClean="0">
              <a:solidFill>
                <a:schemeClr val="tx2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200" b="0" smtClean="0">
                <a:solidFill>
                  <a:schemeClr val="tx2"/>
                </a:solidFill>
              </a:rPr>
              <a:t>These new frames may be used when management </a:t>
            </a:r>
            <a:r>
              <a:rPr lang="en-US" altLang="zh-CN" sz="1200" b="0">
                <a:solidFill>
                  <a:schemeClr val="tx2"/>
                </a:solidFill>
              </a:rPr>
              <a:t>frame protection is </a:t>
            </a:r>
            <a:r>
              <a:rPr lang="en-US" altLang="zh-CN" sz="1200" b="0" smtClean="0">
                <a:solidFill>
                  <a:schemeClr val="tx2"/>
                </a:solidFill>
              </a:rPr>
              <a:t>diabled</a:t>
            </a:r>
            <a:r>
              <a:rPr lang="en-US" altLang="zh-CN" sz="1200" b="0">
                <a:solidFill>
                  <a:schemeClr val="tx2"/>
                </a:solidFill>
              </a:rPr>
              <a:t>, </a:t>
            </a:r>
            <a:r>
              <a:rPr lang="en-US" altLang="zh-CN" sz="1200" b="0" smtClean="0">
                <a:solidFill>
                  <a:schemeClr val="tx2"/>
                </a:solidFill>
              </a:rPr>
              <a:t>or for low robust sensing use cases.</a:t>
            </a:r>
            <a:endParaRPr lang="en-US" altLang="zh-CN" sz="1200" b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>
                <a:solidFill>
                  <a:schemeClr val="tx2"/>
                </a:solidFill>
              </a:rPr>
              <a:t>Add a new </a:t>
            </a:r>
            <a:r>
              <a:rPr lang="en-US" altLang="zh-CN" sz="1600" b="0" smtClean="0">
                <a:solidFill>
                  <a:schemeClr val="tx2"/>
                </a:solidFill>
              </a:rPr>
              <a:t>category (e.g., 38) in the </a:t>
            </a:r>
            <a:r>
              <a:rPr lang="en-US" sz="1600"/>
              <a:t>“Table 9-79—Category values</a:t>
            </a:r>
            <a:r>
              <a:rPr lang="en-US" sz="1600" smtClean="0"/>
              <a:t>”</a:t>
            </a:r>
            <a:r>
              <a:rPr lang="en-US" sz="1600" b="0" smtClean="0"/>
              <a:t>, and a Sensing </a:t>
            </a:r>
            <a:r>
              <a:rPr lang="en-US" sz="1600" b="0"/>
              <a:t>Action field differentiates between various protected sensing related </a:t>
            </a:r>
            <a:r>
              <a:rPr lang="en-US" sz="1600" b="0" smtClean="0"/>
              <a:t>frames</a:t>
            </a:r>
            <a:r>
              <a:rPr lang="en-US" altLang="zh-CN" sz="1600" b="0" smtClean="0">
                <a:solidFill>
                  <a:schemeClr val="tx2"/>
                </a:solidFill>
              </a:rPr>
              <a:t>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200" b="0" smtClean="0">
                <a:solidFill>
                  <a:schemeClr val="tx2"/>
                </a:solidFill>
              </a:rPr>
              <a:t>These new frames may be used for robust sensing use cases.</a:t>
            </a:r>
            <a:endParaRPr lang="en-US" sz="1000" smtClean="0"/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rgbClr val="000000"/>
                </a:solidFill>
              </a:rPr>
              <a:t>Detailed format is TBD.</a:t>
            </a:r>
          </a:p>
          <a:p>
            <a:pPr lvl="1" algn="just">
              <a:buFont typeface="Wingdings" panose="05000000000000000000" pitchFamily="2" charset="2"/>
              <a:buChar char="q"/>
            </a:pPr>
            <a:endParaRPr lang="zh-CN" altLang="en-US" sz="1200" b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206964" y="3362780"/>
            <a:ext cx="1469435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1200" b="0" kern="0" smtClean="0">
                <a:solidFill>
                  <a:schemeClr val="tx2"/>
                </a:solidFill>
              </a:rPr>
              <a:t>Public Action frame:</a:t>
            </a:r>
            <a:endParaRPr lang="zh-CN" altLang="en-US" sz="1200" b="0" kern="0">
              <a:solidFill>
                <a:schemeClr val="tx2"/>
              </a:solidFill>
            </a:endParaRPr>
          </a:p>
        </p:txBody>
      </p:sp>
      <p:sp>
        <p:nvSpPr>
          <p:cNvPr id="1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206965" y="4986457"/>
            <a:ext cx="1876552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200" b="0" kern="0" smtClean="0">
                <a:solidFill>
                  <a:schemeClr val="tx2"/>
                </a:solidFill>
              </a:rPr>
              <a:t>Protected Sensing frame:</a:t>
            </a:r>
            <a:endParaRPr lang="zh-CN" altLang="en-US" sz="1200" b="0" kern="0">
              <a:solidFill>
                <a:schemeClr val="tx2"/>
              </a:solidFill>
            </a:endParaRP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803836"/>
              </p:ext>
            </p:extLst>
          </p:nvPr>
        </p:nvGraphicFramePr>
        <p:xfrm>
          <a:off x="2362200" y="3440613"/>
          <a:ext cx="6473222" cy="158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5" name="Visio" r:id="rId3" imgW="7607392" imgH="1866951" progId="Visio.Drawing.11">
                  <p:embed/>
                </p:oleObj>
              </mc:Choice>
              <mc:Fallback>
                <p:oleObj name="Visio" r:id="rId3" imgW="7607392" imgH="186695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2200" y="3440613"/>
                        <a:ext cx="6473222" cy="1588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6751474"/>
              </p:ext>
            </p:extLst>
          </p:nvPr>
        </p:nvGraphicFramePr>
        <p:xfrm>
          <a:off x="2438399" y="4940165"/>
          <a:ext cx="6401991" cy="1571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6" name="Visio" r:id="rId5" imgW="7607392" imgH="1866951" progId="Visio.Drawing.11">
                  <p:embed/>
                </p:oleObj>
              </mc:Choice>
              <mc:Fallback>
                <p:oleObj name="Visio" r:id="rId5" imgW="7607392" imgH="186695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38399" y="4940165"/>
                        <a:ext cx="6401991" cy="15711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椭圆 13"/>
          <p:cNvSpPr/>
          <p:nvPr/>
        </p:nvSpPr>
        <p:spPr bwMode="auto">
          <a:xfrm>
            <a:off x="5257800" y="4419600"/>
            <a:ext cx="761999" cy="381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" name="椭圆 14"/>
          <p:cNvSpPr/>
          <p:nvPr/>
        </p:nvSpPr>
        <p:spPr bwMode="auto">
          <a:xfrm>
            <a:off x="4478602" y="5875653"/>
            <a:ext cx="1541197" cy="381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60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Proposal: Measurement </a:t>
            </a:r>
            <a:r>
              <a:rPr lang="en-US" altLang="zh-CN"/>
              <a:t>Setup </a:t>
            </a:r>
            <a:r>
              <a:rPr lang="en-US" altLang="zh-CN" smtClean="0"/>
              <a:t>Request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9" y="1406600"/>
            <a:ext cx="7851126" cy="69048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rgbClr val="000000"/>
                </a:solidFill>
              </a:rPr>
              <a:t>Frame </a:t>
            </a:r>
            <a:r>
              <a:rPr lang="en-US" altLang="zh-CN" sz="1600" b="0">
                <a:solidFill>
                  <a:srgbClr val="000000"/>
                </a:solidFill>
              </a:rPr>
              <a:t>dependent fields and </a:t>
            </a:r>
            <a:r>
              <a:rPr lang="en-US" altLang="zh-CN" sz="1600" b="0" smtClean="0">
                <a:solidFill>
                  <a:srgbClr val="000000"/>
                </a:solidFill>
              </a:rPr>
              <a:t>elements for Sensing Measurement Setup Request: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altLang="zh-CN" sz="1400" smtClean="0"/>
              <a:t>Sensing Operational Parameters </a:t>
            </a:r>
            <a:r>
              <a:rPr lang="en-US" altLang="zh-CN" sz="1400" smtClean="0">
                <a:solidFill>
                  <a:srgbClr val="000000"/>
                </a:solidFill>
              </a:rPr>
              <a:t>element: operational attributes for the Responder.</a:t>
            </a:r>
            <a:endParaRPr lang="en-US" altLang="zh-CN" sz="1800" b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593955"/>
              </p:ext>
            </p:extLst>
          </p:nvPr>
        </p:nvGraphicFramePr>
        <p:xfrm>
          <a:off x="1905000" y="2218106"/>
          <a:ext cx="7100487" cy="1742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6" name="Visio" r:id="rId3" imgW="7607392" imgH="1866951" progId="Visio.Drawing.11">
                  <p:embed/>
                </p:oleObj>
              </mc:Choice>
              <mc:Fallback>
                <p:oleObj name="Visio" r:id="rId3" imgW="7607392" imgH="186695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0" y="2218106"/>
                        <a:ext cx="7100487" cy="17425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576724"/>
              </p:ext>
            </p:extLst>
          </p:nvPr>
        </p:nvGraphicFramePr>
        <p:xfrm>
          <a:off x="2179139" y="4294890"/>
          <a:ext cx="6815462" cy="1672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7" name="Visio" r:id="rId5" imgW="7607392" imgH="1866951" progId="Visio.Drawing.11">
                  <p:embed/>
                </p:oleObj>
              </mc:Choice>
              <mc:Fallback>
                <p:oleObj name="Visio" r:id="rId5" imgW="7607392" imgH="186695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79139" y="4294890"/>
                        <a:ext cx="6815462" cy="16725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椭圆 10"/>
          <p:cNvSpPr/>
          <p:nvPr/>
        </p:nvSpPr>
        <p:spPr bwMode="auto">
          <a:xfrm>
            <a:off x="5903588" y="3276600"/>
            <a:ext cx="1371600" cy="4572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椭圆 11"/>
          <p:cNvSpPr/>
          <p:nvPr/>
        </p:nvSpPr>
        <p:spPr bwMode="auto">
          <a:xfrm>
            <a:off x="5943600" y="5257800"/>
            <a:ext cx="1371600" cy="4572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292634" y="2374925"/>
            <a:ext cx="1376082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200" b="0" kern="0" smtClean="0">
                <a:solidFill>
                  <a:schemeClr val="tx2"/>
                </a:solidFill>
              </a:rPr>
              <a:t>Public Action:</a:t>
            </a:r>
            <a:endParaRPr lang="zh-CN" altLang="en-US" sz="1200" b="0" kern="0">
              <a:solidFill>
                <a:schemeClr val="tx2"/>
              </a:solidFill>
            </a:endParaRPr>
          </a:p>
        </p:txBody>
      </p:sp>
      <p:sp>
        <p:nvSpPr>
          <p:cNvPr id="14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 txBox="1">
            <a:spLocks/>
          </p:cNvSpPr>
          <p:nvPr/>
        </p:nvSpPr>
        <p:spPr bwMode="auto">
          <a:xfrm>
            <a:off x="292634" y="4282083"/>
            <a:ext cx="1876552" cy="37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en-US" altLang="zh-CN" sz="1200" b="0" kern="0" smtClean="0">
                <a:solidFill>
                  <a:schemeClr val="tx2"/>
                </a:solidFill>
              </a:rPr>
              <a:t>Protected Sensing frame:</a:t>
            </a:r>
            <a:endParaRPr lang="zh-CN" altLang="en-US" sz="1200" b="0" ker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13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5331</TotalTime>
  <Words>1258</Words>
  <Application>Microsoft Office PowerPoint</Application>
  <PresentationFormat>全屏显示(4:3)</PresentationFormat>
  <Paragraphs>161</Paragraphs>
  <Slides>16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Malgun Gothic</vt:lpstr>
      <vt:lpstr>Malgun Gothic</vt:lpstr>
      <vt:lpstr>MS PGothic</vt:lpstr>
      <vt:lpstr>Arial</vt:lpstr>
      <vt:lpstr>Courier New</vt:lpstr>
      <vt:lpstr>Times New Roman</vt:lpstr>
      <vt:lpstr>Wingdings</vt:lpstr>
      <vt:lpstr>802-11-Submission</vt:lpstr>
      <vt:lpstr>Visio</vt:lpstr>
      <vt:lpstr>Measurement setup frame formats</vt:lpstr>
      <vt:lpstr>Introduction</vt:lpstr>
      <vt:lpstr>Recap: measurement setup</vt:lpstr>
      <vt:lpstr>Discussion: procedure</vt:lpstr>
      <vt:lpstr>Discussion: option 1</vt:lpstr>
      <vt:lpstr>Discussion: option 1 (cont.)</vt:lpstr>
      <vt:lpstr>Discussion: option 2</vt:lpstr>
      <vt:lpstr>Proposal: Measurement Setup frames</vt:lpstr>
      <vt:lpstr>Proposal: Measurement Setup Request</vt:lpstr>
      <vt:lpstr>Proposal: Measurement Setup Response</vt:lpstr>
      <vt:lpstr>Discussion: Sensing Operational Parameters element</vt:lpstr>
      <vt:lpstr>SP 1</vt:lpstr>
      <vt:lpstr>SP 2</vt:lpstr>
      <vt:lpstr>SP 3</vt:lpstr>
      <vt:lpstr>Reference</vt:lpstr>
      <vt:lpstr>SP 2b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4103</cp:revision>
  <cp:lastPrinted>2014-11-04T15:04:00Z</cp:lastPrinted>
  <dcterms:created xsi:type="dcterms:W3CDTF">2007-04-17T18:10:00Z</dcterms:created>
  <dcterms:modified xsi:type="dcterms:W3CDTF">2021-12-15T04:11:16Z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