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611" r:id="rId3"/>
    <p:sldId id="619" r:id="rId4"/>
    <p:sldId id="652" r:id="rId5"/>
    <p:sldId id="643" r:id="rId6"/>
    <p:sldId id="644" r:id="rId7"/>
    <p:sldId id="645" r:id="rId8"/>
    <p:sldId id="633" r:id="rId9"/>
    <p:sldId id="634" r:id="rId10"/>
    <p:sldId id="635" r:id="rId11"/>
    <p:sldId id="648" r:id="rId12"/>
    <p:sldId id="646" r:id="rId13"/>
    <p:sldId id="649" r:id="rId14"/>
    <p:sldId id="651" r:id="rId15"/>
    <p:sldId id="312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802.11-21/1828r2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Measurement setup frame formats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2021-11-09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428031"/>
              </p:ext>
            </p:extLst>
          </p:nvPr>
        </p:nvGraphicFramePr>
        <p:xfrm>
          <a:off x="228600" y="3497263"/>
          <a:ext cx="8558213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0" name="Visio" r:id="rId3" imgW="8064534" imgH="2317819" progId="Visio.Drawing.11">
                  <p:embed/>
                </p:oleObj>
              </mc:Choice>
              <mc:Fallback>
                <p:oleObj name="Visio" r:id="rId3" imgW="8064534" imgH="23178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497263"/>
                        <a:ext cx="8558213" cy="2446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Request/Response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85327"/>
            <a:ext cx="7851126" cy="136267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Request: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rgbClr val="000000"/>
                </a:solidFill>
              </a:rPr>
              <a:t>Setup Command </a:t>
            </a:r>
            <a:r>
              <a:rPr lang="en-US" altLang="zh-CN" sz="1400" smtClean="0">
                <a:solidFill>
                  <a:srgbClr val="000000"/>
                </a:solidFill>
              </a:rPr>
              <a:t>field </a:t>
            </a:r>
            <a:r>
              <a:rPr lang="en-US" altLang="zh-CN" sz="1400">
                <a:solidFill>
                  <a:srgbClr val="000000"/>
                </a:solidFill>
              </a:rPr>
              <a:t>(size TBD</a:t>
            </a:r>
            <a:r>
              <a:rPr lang="en-US" altLang="zh-CN" sz="1400" smtClean="0">
                <a:solidFill>
                  <a:srgbClr val="000000"/>
                </a:solidFill>
              </a:rPr>
              <a:t>):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>
                <a:solidFill>
                  <a:srgbClr val="000000"/>
                </a:solidFill>
              </a:rPr>
              <a:t>Demand(0)/Suggest(1</a:t>
            </a:r>
            <a:r>
              <a:rPr lang="en-US" altLang="zh-CN" sz="1200" smtClean="0">
                <a:solidFill>
                  <a:srgbClr val="000000"/>
                </a:solidFill>
              </a:rPr>
              <a:t>) for request</a:t>
            </a:r>
            <a:endParaRPr lang="en-US" altLang="zh-CN" sz="120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Accept(2</a:t>
            </a:r>
            <a:r>
              <a:rPr lang="en-US" altLang="zh-CN" sz="1200">
                <a:solidFill>
                  <a:srgbClr val="000000"/>
                </a:solidFill>
              </a:rPr>
              <a:t>)/ Reject(3)/Alternate(4</a:t>
            </a:r>
            <a:r>
              <a:rPr lang="en-US" altLang="zh-CN" sz="1200" smtClean="0">
                <a:solidFill>
                  <a:srgbClr val="000000"/>
                </a:solidFill>
              </a:rPr>
              <a:t>) for response</a:t>
            </a:r>
            <a:endParaRPr lang="en-US" altLang="zh-CN" sz="1200" smtClean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Sensing Operational Parameters </a:t>
            </a:r>
            <a:r>
              <a:rPr lang="en-US" altLang="zh-CN" sz="1400" smtClean="0">
                <a:solidFill>
                  <a:srgbClr val="000000"/>
                </a:solidFill>
              </a:rPr>
              <a:t>element: operational attributes for the Responder.</a:t>
            </a:r>
            <a:endParaRPr lang="en-US" altLang="zh-CN" sz="18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572000" y="4876800"/>
            <a:ext cx="2562625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14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074248"/>
              </p:ext>
            </p:extLst>
          </p:nvPr>
        </p:nvGraphicFramePr>
        <p:xfrm>
          <a:off x="546100" y="2990850"/>
          <a:ext cx="80645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3" name="Visio" r:id="rId3" imgW="8064534" imgH="2317819" progId="Visio.Drawing.11">
                  <p:embed/>
                </p:oleObj>
              </mc:Choice>
              <mc:Fallback>
                <p:oleObj name="Visio" r:id="rId3" imgW="8064534" imgH="23178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100" y="2990850"/>
                        <a:ext cx="8064500" cy="231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80010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Confirmation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11340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Confirmation: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b="0" smtClean="0">
                <a:solidFill>
                  <a:srgbClr val="000000"/>
                </a:solidFill>
              </a:rPr>
              <a:t>Setup Command </a:t>
            </a:r>
            <a:r>
              <a:rPr lang="en-US" altLang="zh-CN" sz="1400" smtClean="0">
                <a:solidFill>
                  <a:srgbClr val="000000"/>
                </a:solidFill>
              </a:rPr>
              <a:t>field: </a:t>
            </a:r>
            <a:r>
              <a:rPr lang="en-US" altLang="zh-CN" sz="1400" b="0" smtClean="0">
                <a:solidFill>
                  <a:srgbClr val="000000"/>
                </a:solidFill>
              </a:rPr>
              <a:t>Accept(2</a:t>
            </a:r>
            <a:r>
              <a:rPr lang="en-US" altLang="zh-CN" sz="1400">
                <a:solidFill>
                  <a:srgbClr val="000000"/>
                </a:solidFill>
              </a:rPr>
              <a:t>)/ </a:t>
            </a:r>
            <a:r>
              <a:rPr lang="en-US" altLang="zh-CN" sz="1400" smtClean="0">
                <a:solidFill>
                  <a:srgbClr val="000000"/>
                </a:solidFill>
              </a:rPr>
              <a:t>Reject(3)</a:t>
            </a:r>
            <a:r>
              <a:rPr lang="en-US" altLang="zh-CN" sz="1400" b="0" smtClean="0">
                <a:solidFill>
                  <a:srgbClr val="000000"/>
                </a:solidFill>
              </a:rPr>
              <a:t>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Reason Code field: exists when </a:t>
            </a:r>
            <a:r>
              <a:rPr lang="en-US" altLang="zh-CN" sz="1400">
                <a:solidFill>
                  <a:srgbClr val="000000"/>
                </a:solidFill>
              </a:rPr>
              <a:t>Setup Command field </a:t>
            </a:r>
            <a:r>
              <a:rPr lang="en-US" altLang="zh-CN" sz="1400" smtClean="0">
                <a:solidFill>
                  <a:srgbClr val="000000"/>
                </a:solidFill>
              </a:rPr>
              <a:t>indicates Reject. (size TBD)</a:t>
            </a: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3816350" y="4267200"/>
            <a:ext cx="24384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5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sz="1800"/>
              <a:t>Which </a:t>
            </a:r>
            <a:r>
              <a:rPr lang="en-US" sz="1800" smtClean="0"/>
              <a:t>option do </a:t>
            </a:r>
            <a:r>
              <a:rPr lang="en-US" sz="1800"/>
              <a:t>you </a:t>
            </a:r>
            <a:r>
              <a:rPr lang="en-US" sz="1800" smtClean="0"/>
              <a:t>prefer to design the sensing measurement setup procedure?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Option 1 (unified sequence): A sequence of a request and a response frame</a:t>
            </a:r>
            <a:r>
              <a:rPr lang="en-US" altLang="zh-CN" sz="1800" smtClean="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2 (mixed </a:t>
            </a:r>
            <a:r>
              <a:rPr lang="en-US" sz="1800" smtClean="0"/>
              <a:t>sequence): Either a sequence including a </a:t>
            </a:r>
            <a:r>
              <a:rPr lang="en-US" sz="1800"/>
              <a:t>r</a:t>
            </a:r>
            <a:r>
              <a:rPr lang="en-US" sz="1800" smtClean="0"/>
              <a:t>equest </a:t>
            </a:r>
            <a:r>
              <a:rPr lang="en-US" sz="1800"/>
              <a:t>and a </a:t>
            </a:r>
            <a:r>
              <a:rPr lang="en-US" sz="1800" smtClean="0"/>
              <a:t>response </a:t>
            </a:r>
            <a:r>
              <a:rPr lang="en-US" sz="1800"/>
              <a:t>frame </a:t>
            </a:r>
            <a:r>
              <a:rPr lang="en-US" sz="1800" smtClean="0"/>
              <a:t>, or </a:t>
            </a:r>
            <a:r>
              <a:rPr lang="en-US" sz="1800"/>
              <a:t>a sequence including </a:t>
            </a:r>
            <a:r>
              <a:rPr lang="en-US" sz="1800" smtClean="0"/>
              <a:t>a </a:t>
            </a:r>
            <a:r>
              <a:rPr lang="en-US" sz="1800"/>
              <a:t>r</a:t>
            </a:r>
            <a:r>
              <a:rPr lang="en-US" sz="1800" smtClean="0"/>
              <a:t>equest </a:t>
            </a:r>
            <a:r>
              <a:rPr lang="en-US" sz="1800"/>
              <a:t>and a </a:t>
            </a:r>
            <a:r>
              <a:rPr lang="en-US" sz="1800" smtClean="0"/>
              <a:t>response and </a:t>
            </a:r>
            <a:r>
              <a:rPr lang="en-US" sz="1800"/>
              <a:t>a c</a:t>
            </a:r>
            <a:r>
              <a:rPr lang="en-US" sz="1800" smtClean="0"/>
              <a:t>onfirmation frame.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Abs</a:t>
            </a: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7708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2a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</a:t>
            </a:r>
            <a:r>
              <a:rPr lang="en-US" sz="1800" smtClean="0"/>
              <a:t>measurement setup </a:t>
            </a:r>
            <a:r>
              <a:rPr lang="en-US" sz="1800"/>
              <a:t>procedure is defined in which</a:t>
            </a:r>
            <a:r>
              <a:rPr lang="en-US" sz="1800" smtClean="0"/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In a response to a received sensing measurement setup request, a Responder may reject the request and propose with </a:t>
            </a:r>
            <a:r>
              <a:rPr lang="en-US" sz="1800" smtClean="0">
                <a:solidFill>
                  <a:srgbClr val="FF0000"/>
                </a:solidFill>
              </a:rPr>
              <a:t>alternate</a:t>
            </a:r>
            <a:r>
              <a:rPr lang="en-US" sz="1800" smtClean="0"/>
              <a:t> operational attributes.</a:t>
            </a:r>
            <a:endParaRPr lang="en-US" altLang="zh-CN" sz="1800" smtClean="0"/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2943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</a:t>
            </a:r>
            <a:r>
              <a:rPr lang="en-US" sz="1800" smtClean="0"/>
              <a:t>measurement setup </a:t>
            </a:r>
            <a:r>
              <a:rPr lang="en-US" sz="1800"/>
              <a:t>procedure is defined in which</a:t>
            </a:r>
            <a:r>
              <a:rPr lang="en-US" sz="1800" smtClean="0"/>
              <a:t>:</a:t>
            </a:r>
            <a:endParaRPr lang="en-US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/>
              <a:t>In a response to a received sensing measurement setup request, a Responder may reject the request and propose with </a:t>
            </a:r>
            <a:r>
              <a:rPr lang="en-US" sz="1800">
                <a:solidFill>
                  <a:srgbClr val="FF0000"/>
                </a:solidFill>
              </a:rPr>
              <a:t>alternate</a:t>
            </a:r>
            <a:r>
              <a:rPr lang="en-US" sz="1800"/>
              <a:t> operational attributes.</a:t>
            </a:r>
            <a:endParaRPr lang="en-US" altLang="zh-CN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1800" smtClean="0"/>
              <a:t>The Initiator shall send a </a:t>
            </a:r>
            <a:r>
              <a:rPr lang="en-US" sz="1800"/>
              <a:t>sensing measurement setup </a:t>
            </a:r>
            <a:r>
              <a:rPr lang="en-US" sz="1800">
                <a:solidFill>
                  <a:srgbClr val="FF0000"/>
                </a:solidFill>
              </a:rPr>
              <a:t>c</a:t>
            </a:r>
            <a:r>
              <a:rPr lang="en-US" sz="1800" smtClean="0">
                <a:solidFill>
                  <a:srgbClr val="FF0000"/>
                </a:solidFill>
              </a:rPr>
              <a:t>onfirmation</a:t>
            </a:r>
            <a:r>
              <a:rPr lang="en-US" sz="1800" smtClean="0"/>
              <a:t> frame to accept or reject </a:t>
            </a:r>
            <a:r>
              <a:rPr lang="en-US" sz="1800"/>
              <a:t>the alternate operational attributes </a:t>
            </a:r>
            <a:r>
              <a:rPr lang="en-US" sz="1800" smtClean="0"/>
              <a:t>proposed by the Responder.</a:t>
            </a:r>
            <a:endParaRPr lang="en-US" altLang="zh-CN" sz="1800" smtClean="0"/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234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SFD states that </a:t>
            </a:r>
            <a:r>
              <a:rPr lang="en-US" altLang="zh-CN" sz="2000"/>
              <a:t>a</a:t>
            </a:r>
            <a:r>
              <a:rPr lang="en-US" sz="2000" smtClean="0"/>
              <a:t>n </a:t>
            </a:r>
            <a:r>
              <a:rPr lang="en-US" sz="2000"/>
              <a:t>optional negotiation process in the sensing measurement setup is </a:t>
            </a:r>
            <a:r>
              <a:rPr lang="en-US" sz="2000" smtClean="0"/>
              <a:t>defined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detail of measurement setup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Recap: measurement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50969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CN" sz="1800" b="0" smtClean="0">
                <a:solidFill>
                  <a:schemeClr val="tx2"/>
                </a:solidFill>
              </a:rPr>
              <a:t>Measurement setup in SFD: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An </a:t>
            </a:r>
            <a:r>
              <a:rPr lang="en-US" altLang="zh-CN" sz="1800" b="0">
                <a:solidFill>
                  <a:schemeClr val="tx2"/>
                </a:solidFill>
              </a:rPr>
              <a:t>optional negotiation process in the sensing measurement setup is defined that allows for a sensing initiator and a sensing responder to exchange and agree on </a:t>
            </a:r>
            <a:r>
              <a:rPr lang="en-US" altLang="zh-CN" sz="1800" b="0">
                <a:solidFill>
                  <a:srgbClr val="FF0000"/>
                </a:solidFill>
              </a:rPr>
              <a:t>operational attributes </a:t>
            </a:r>
            <a:r>
              <a:rPr lang="en-US" altLang="zh-CN" sz="1800" b="0">
                <a:solidFill>
                  <a:schemeClr val="tx2"/>
                </a:solidFill>
              </a:rPr>
              <a:t>associated with a sensing measurement </a:t>
            </a:r>
            <a:r>
              <a:rPr lang="en-US" altLang="zh-CN" sz="1800" b="0" smtClean="0">
                <a:solidFill>
                  <a:schemeClr val="tx2"/>
                </a:solidFill>
              </a:rPr>
              <a:t>instance.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operational attributes may include </a:t>
            </a:r>
            <a:r>
              <a:rPr lang="en-US" altLang="zh-CN" sz="1800" b="0">
                <a:solidFill>
                  <a:srgbClr val="FF0000"/>
                </a:solidFill>
              </a:rPr>
              <a:t>initiator’s and responder’s roles, measurement report types, and other operational parameters</a:t>
            </a:r>
            <a:r>
              <a:rPr lang="en-GB" altLang="zh-CN" sz="1800" b="0" smtClean="0"/>
              <a:t>. </a:t>
            </a:r>
            <a:endParaRPr lang="en-GB" altLang="zh-CN" sz="1800" b="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</a:t>
            </a:r>
            <a:r>
              <a:rPr lang="en-US" altLang="zh-CN" sz="1800" b="0">
                <a:solidFill>
                  <a:srgbClr val="FF0000"/>
                </a:solidFill>
              </a:rPr>
              <a:t>type of measurement result </a:t>
            </a:r>
            <a:r>
              <a:rPr lang="en-US" altLang="zh-CN" sz="1800" b="0"/>
              <a:t>reported in a WLAN sensing procedure shall be decided by its </a:t>
            </a:r>
            <a:r>
              <a:rPr lang="en-US" altLang="zh-CN" sz="1800" b="0" smtClean="0"/>
              <a:t>initiator.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Trigger-based (TB) sensing measurement </a:t>
            </a:r>
            <a:r>
              <a:rPr lang="en-US" altLang="zh-CN" sz="1800" b="0" smtClean="0"/>
              <a:t>setup – TBD.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Non-TB sensing measurement </a:t>
            </a:r>
            <a:r>
              <a:rPr lang="en-US" altLang="zh-CN" sz="1800" b="0" smtClean="0"/>
              <a:t>setup – TBD.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600" b="0"/>
          </a:p>
          <a:p>
            <a:pPr marL="0" indent="0" algn="just">
              <a:buNone/>
            </a:pPr>
            <a:r>
              <a:rPr lang="en-US" altLang="zh-CN" sz="1600" b="0"/>
              <a:t>Note: according to </a:t>
            </a:r>
            <a:r>
              <a:rPr lang="en-US" altLang="zh-CN" sz="1600" b="0" smtClean="0"/>
              <a:t>“Figure </a:t>
            </a:r>
            <a:r>
              <a:rPr lang="en-US" altLang="zh-CN" sz="1600" b="0"/>
              <a:t>1: WLAN sensing procedure (example</a:t>
            </a:r>
            <a:r>
              <a:rPr lang="en-US" altLang="zh-CN" sz="1600" b="0" smtClean="0"/>
              <a:t>)” in SFD, we assume the negotiation is pairwised conversation.</a:t>
            </a:r>
            <a:endParaRPr lang="zh-CN" altLang="en-US" sz="16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128698"/>
          </a:xfrm>
        </p:spPr>
        <p:txBody>
          <a:bodyPr/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sz="1800"/>
              <a:t>W</a:t>
            </a:r>
            <a:r>
              <a:rPr lang="en-US" sz="1800" smtClean="0"/>
              <a:t>hat are the possible sensing </a:t>
            </a:r>
            <a:r>
              <a:rPr lang="en-US" sz="1800"/>
              <a:t>measurement setup </a:t>
            </a:r>
            <a:r>
              <a:rPr lang="en-US" sz="1800" smtClean="0"/>
              <a:t>procedures?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1 (unified sequence): A sequence of a Request and a Response frame</a:t>
            </a:r>
            <a:r>
              <a:rPr lang="en-US" altLang="zh-CN" sz="180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2 (mixed sequence): Either a sequence including a Request and a Response </a:t>
            </a:r>
            <a:r>
              <a:rPr lang="en-US" sz="1800" smtClean="0"/>
              <a:t>frame, </a:t>
            </a:r>
            <a:r>
              <a:rPr lang="en-US" sz="1800"/>
              <a:t>or a sequence including a Request and a Response </a:t>
            </a:r>
            <a:r>
              <a:rPr lang="en-US" sz="1800" smtClean="0"/>
              <a:t>and </a:t>
            </a:r>
            <a:r>
              <a:rPr lang="en-US" sz="1800"/>
              <a:t>a Confirmation frame.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3445"/>
            <a:ext cx="8229600" cy="1461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It’s </a:t>
            </a:r>
            <a:r>
              <a:rPr lang="en-US" altLang="zh-CN" sz="1800" b="0">
                <a:solidFill>
                  <a:schemeClr val="tx2"/>
                </a:solidFill>
              </a:rPr>
              <a:t>pretty </a:t>
            </a:r>
            <a:r>
              <a:rPr lang="en-US" altLang="zh-CN" sz="1800" b="0" smtClean="0">
                <a:solidFill>
                  <a:schemeClr val="tx2"/>
                </a:solidFill>
              </a:rPr>
              <a:t>straightforward that a sensing measurement setup procedure as following could handle the most common cases.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If the Responder </a:t>
            </a:r>
            <a:r>
              <a:rPr lang="en-US" altLang="zh-CN" sz="1800" b="0">
                <a:solidFill>
                  <a:schemeClr val="tx2"/>
                </a:solidFill>
              </a:rPr>
              <a:t>rejects the proposed operational attributes, the Initiator may request </a:t>
            </a:r>
            <a:r>
              <a:rPr lang="en-US" altLang="zh-CN" sz="1800" b="0" smtClean="0">
                <a:solidFill>
                  <a:schemeClr val="tx2"/>
                </a:solidFill>
              </a:rPr>
              <a:t>again as shown in case 2 </a:t>
            </a:r>
            <a:r>
              <a:rPr lang="en-US" altLang="zh-CN" sz="1800" b="0">
                <a:solidFill>
                  <a:schemeClr val="tx2"/>
                </a:solidFill>
              </a:rPr>
              <a:t>with modified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 based on the </a:t>
            </a:r>
            <a:r>
              <a:rPr lang="en-US" altLang="zh-CN" sz="1800" b="0">
                <a:solidFill>
                  <a:schemeClr val="tx2"/>
                </a:solidFill>
              </a:rPr>
              <a:t>rejection</a:t>
            </a:r>
            <a:r>
              <a:rPr lang="en-US" altLang="zh-CN" sz="1800" b="0" smtClean="0">
                <a:solidFill>
                  <a:schemeClr val="tx2"/>
                </a:solidFill>
              </a:rPr>
              <a:t> reason of the previous response.</a:t>
            </a:r>
            <a:endParaRPr lang="zh-CN" altLang="en-US" sz="1800" b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691004"/>
              </p:ext>
            </p:extLst>
          </p:nvPr>
        </p:nvGraphicFramePr>
        <p:xfrm>
          <a:off x="609600" y="3253960"/>
          <a:ext cx="591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7" name="Visio" r:id="rId3" imgW="5918094" imgH="1282631" progId="Visio.Drawing.15">
                  <p:embed/>
                </p:oleObj>
              </mc:Choice>
              <mc:Fallback>
                <p:oleObj name="Visio" r:id="rId3" imgW="5918094" imgH="128263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253960"/>
                        <a:ext cx="59182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373979"/>
              </p:ext>
            </p:extLst>
          </p:nvPr>
        </p:nvGraphicFramePr>
        <p:xfrm>
          <a:off x="687081" y="4960909"/>
          <a:ext cx="8153400" cy="121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8" name="Visio" r:id="rId5" imgW="11315657" imgH="1295374" progId="Visio.Drawing.15">
                  <p:embed/>
                </p:oleObj>
              </mc:Choice>
              <mc:Fallback>
                <p:oleObj name="Visio" r:id="rId5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7081" y="4960909"/>
                        <a:ext cx="8153400" cy="1211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2895600"/>
            <a:ext cx="5027919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 smtClean="0">
                <a:solidFill>
                  <a:schemeClr val="tx2"/>
                </a:solidFill>
              </a:rPr>
              <a:t>case 1: Responder accepts the attributes at the first shot.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4556151"/>
            <a:ext cx="8154040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2</a:t>
            </a:r>
            <a:r>
              <a:rPr lang="en-US" altLang="zh-CN" sz="1600" b="0" kern="0" smtClean="0">
                <a:solidFill>
                  <a:schemeClr val="tx2"/>
                </a:solidFill>
              </a:rPr>
              <a:t>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rejects the </a:t>
            </a:r>
            <a:r>
              <a:rPr lang="en-US" altLang="zh-CN" sz="1600" b="0" kern="0">
                <a:solidFill>
                  <a:schemeClr val="tx2"/>
                </a:solidFill>
              </a:rPr>
              <a:t>attributes at the first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shot but accepts at the second.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</a:t>
            </a:r>
            <a:r>
              <a:rPr lang="en-US" altLang="zh-CN"/>
              <a:t>1</a:t>
            </a:r>
            <a:r>
              <a:rPr lang="en-US" smtClean="0"/>
              <a:t> </a:t>
            </a:r>
            <a:r>
              <a:rPr lang="en-US"/>
              <a:t>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19619"/>
            <a:ext cx="8229600" cy="19188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However</a:t>
            </a:r>
            <a:r>
              <a:rPr lang="en-US" altLang="zh-CN" sz="1800" b="0">
                <a:solidFill>
                  <a:schemeClr val="tx2"/>
                </a:solidFill>
              </a:rPr>
              <a:t>, a R</a:t>
            </a:r>
            <a:r>
              <a:rPr lang="en-US" altLang="zh-CN" sz="1800" b="0" smtClean="0">
                <a:solidFill>
                  <a:schemeClr val="tx2"/>
                </a:solidFill>
              </a:rPr>
              <a:t>esponder </a:t>
            </a:r>
            <a:r>
              <a:rPr lang="en-US" altLang="zh-CN" sz="1800" b="0">
                <a:solidFill>
                  <a:schemeClr val="tx2"/>
                </a:solidFill>
              </a:rPr>
              <a:t>may provide more information for preferred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attributes, to assist the Initiator to make a successful setup.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Note: </a:t>
            </a:r>
            <a:r>
              <a:rPr lang="en-US" altLang="zh-CN" sz="1400">
                <a:solidFill>
                  <a:schemeClr val="tx2"/>
                </a:solidFill>
              </a:rPr>
              <a:t>the setup is actually </a:t>
            </a:r>
            <a:r>
              <a:rPr lang="en-US" altLang="zh-CN" sz="1400">
                <a:solidFill>
                  <a:srgbClr val="FF0000"/>
                </a:solidFill>
              </a:rPr>
              <a:t>fails</a:t>
            </a:r>
            <a:r>
              <a:rPr lang="en-US" altLang="zh-CN" sz="1400">
                <a:solidFill>
                  <a:schemeClr val="tx2"/>
                </a:solidFill>
              </a:rPr>
              <a:t> when using the Measurement Setup Response with </a:t>
            </a:r>
            <a:r>
              <a:rPr lang="en-US" altLang="zh-CN" sz="1400" smtClean="0">
                <a:solidFill>
                  <a:srgbClr val="00B0F0"/>
                </a:solidFill>
              </a:rPr>
              <a:t>Alternate</a:t>
            </a:r>
            <a:r>
              <a:rPr lang="en-US" altLang="zh-CN" sz="1400">
                <a:solidFill>
                  <a:schemeClr val="tx2"/>
                </a:solidFill>
              </a:rPr>
              <a:t> attributes, which is similar as TWT setup </a:t>
            </a:r>
            <a:r>
              <a:rPr lang="en-US" altLang="zh-CN" sz="1400" smtClean="0">
                <a:solidFill>
                  <a:schemeClr val="tx2"/>
                </a:solidFill>
              </a:rPr>
              <a:t>exchange in 11ax.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Alternate means preferred attributes but also willing to accept other attributes.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Dictate means only willing to accept the proposed attributes and any other will be rejected.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chemeClr val="tx2"/>
                </a:solidFill>
              </a:rPr>
              <a:t>Need a second measurement setup exchange in order to </a:t>
            </a:r>
            <a:r>
              <a:rPr lang="en-US" altLang="zh-CN" sz="1400" smtClean="0">
                <a:solidFill>
                  <a:schemeClr val="tx2"/>
                </a:solidFill>
              </a:rPr>
              <a:t>succeed. </a:t>
            </a:r>
            <a:r>
              <a:rPr lang="en-US" altLang="zh-CN" sz="1400" smtClean="0">
                <a:solidFill>
                  <a:srgbClr val="00B050"/>
                </a:solidFill>
              </a:rPr>
              <a:t>– unified procedure with possible overhead.</a:t>
            </a:r>
            <a:endParaRPr lang="zh-CN" altLang="en-US" sz="1400" b="0">
              <a:solidFill>
                <a:srgbClr val="00B05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3581400"/>
            <a:ext cx="7934325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3.1: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proposes different attributes </a:t>
            </a:r>
            <a:r>
              <a:rPr lang="en-US" altLang="zh-CN" sz="1600" b="0" kern="0">
                <a:solidFill>
                  <a:schemeClr val="tx2"/>
                </a:solidFill>
              </a:rPr>
              <a:t>at the first shot but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accepts or rejects </a:t>
            </a:r>
            <a:r>
              <a:rPr lang="en-US" altLang="zh-CN" sz="1600" b="0" kern="0">
                <a:solidFill>
                  <a:schemeClr val="tx2"/>
                </a:solidFill>
              </a:rPr>
              <a:t>at the second.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790858"/>
              </p:ext>
            </p:extLst>
          </p:nvPr>
        </p:nvGraphicFramePr>
        <p:xfrm>
          <a:off x="584626" y="4289172"/>
          <a:ext cx="8453472" cy="96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9" name="Visio" r:id="rId3" imgW="11315657" imgH="1295374" progId="Visio.Drawing.15">
                  <p:embed/>
                </p:oleObj>
              </mc:Choice>
              <mc:Fallback>
                <p:oleObj name="Visio" r:id="rId3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626" y="4289172"/>
                        <a:ext cx="8453472" cy="9686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7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option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1"/>
            <a:ext cx="8229600" cy="153789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So, should </a:t>
            </a:r>
            <a:r>
              <a:rPr lang="en-US" altLang="zh-CN" sz="1800" b="0">
                <a:solidFill>
                  <a:schemeClr val="tx2"/>
                </a:solidFill>
              </a:rPr>
              <a:t>we </a:t>
            </a:r>
            <a:r>
              <a:rPr lang="en-US" altLang="zh-CN" sz="1800" b="0" smtClean="0">
                <a:solidFill>
                  <a:schemeClr val="tx2"/>
                </a:solidFill>
              </a:rPr>
              <a:t>go </a:t>
            </a:r>
            <a:r>
              <a:rPr lang="en-US" altLang="zh-CN" sz="1800" b="0">
                <a:solidFill>
                  <a:schemeClr val="tx2"/>
                </a:solidFill>
              </a:rPr>
              <a:t>with the same way as TWT setup exchange in </a:t>
            </a:r>
            <a:r>
              <a:rPr lang="en-US" altLang="zh-CN" sz="1800" b="0" smtClean="0">
                <a:solidFill>
                  <a:schemeClr val="tx2"/>
                </a:solidFill>
              </a:rPr>
              <a:t>11ax? A possible options 2 is:</a:t>
            </a:r>
            <a:endParaRPr lang="en-US" altLang="zh-CN" sz="1800" b="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For case 1 and 2, it’s same as option 1.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chemeClr val="tx2"/>
                </a:solidFill>
              </a:rPr>
              <a:t>For case 3, a Measurement Setup </a:t>
            </a:r>
            <a:r>
              <a:rPr lang="en-US" sz="1400"/>
              <a:t>Confirmation </a:t>
            </a:r>
            <a:r>
              <a:rPr lang="en-US" sz="1400" smtClean="0"/>
              <a:t>frame </a:t>
            </a:r>
            <a:r>
              <a:rPr lang="en-US" altLang="zh-CN" sz="1400" smtClean="0">
                <a:solidFill>
                  <a:schemeClr val="tx2"/>
                </a:solidFill>
              </a:rPr>
              <a:t>could be considered to reduce overhead. </a:t>
            </a:r>
            <a:r>
              <a:rPr lang="en-US" altLang="zh-CN" sz="1400" smtClean="0">
                <a:solidFill>
                  <a:srgbClr val="00B050"/>
                </a:solidFill>
              </a:rPr>
              <a:t>--a little bit more </a:t>
            </a:r>
            <a:r>
              <a:rPr lang="en-US" altLang="zh-CN" sz="1400">
                <a:solidFill>
                  <a:srgbClr val="00B050"/>
                </a:solidFill>
              </a:rPr>
              <a:t>complex procedure </a:t>
            </a:r>
            <a:r>
              <a:rPr lang="en-US" altLang="zh-CN" sz="1400" smtClean="0">
                <a:solidFill>
                  <a:srgbClr val="00B050"/>
                </a:solidFill>
              </a:rPr>
              <a:t>reducing overhead of one frame</a:t>
            </a:r>
            <a:r>
              <a:rPr lang="en-US" altLang="zh-CN" sz="140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3159546"/>
            <a:ext cx="7934325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3.2: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proposes different attributes and Initiator confirms to accept or reject Responder’s proposal.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852302"/>
              </p:ext>
            </p:extLst>
          </p:nvPr>
        </p:nvGraphicFramePr>
        <p:xfrm>
          <a:off x="332601" y="3962400"/>
          <a:ext cx="861695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80" name="Visio" r:id="rId3" imgW="8616991" imgH="1289119" progId="Visio.Drawing.15">
                  <p:embed/>
                </p:oleObj>
              </mc:Choice>
              <mc:Fallback>
                <p:oleObj name="Visio" r:id="rId3" imgW="8616991" imgH="128911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01" y="3962400"/>
                        <a:ext cx="8616950" cy="128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4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Setup frames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2648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Propose a new subtype of Public Action frame: Sensing Public Action frame. It may be a protected frame if RSNA is established.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Consider that we may support sensing with </a:t>
            </a:r>
            <a:r>
              <a:rPr lang="en-US" sz="1400" smtClean="0"/>
              <a:t>unassociated-STAs, Public Action frame is the best choice. (Note: 11az also use Public Action frames)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/>
              <a:t>Propose to define </a:t>
            </a:r>
            <a:r>
              <a:rPr lang="en-US" altLang="zh-CN" sz="1600" b="0" smtClean="0"/>
              <a:t>all possible </a:t>
            </a:r>
            <a:r>
              <a:rPr lang="en-US" altLang="zh-CN" sz="1600" b="0"/>
              <a:t>sensing action frames </a:t>
            </a:r>
            <a:r>
              <a:rPr lang="en-US" altLang="zh-CN" sz="1600" b="0" smtClean="0"/>
              <a:t>using the same Public </a:t>
            </a:r>
            <a:r>
              <a:rPr lang="en-US" altLang="zh-CN" sz="1600" b="0"/>
              <a:t>Action field </a:t>
            </a:r>
            <a:r>
              <a:rPr lang="en-US" altLang="zh-CN" sz="1600" b="0" smtClean="0"/>
              <a:t>value (e.g., 51), and have to a </a:t>
            </a:r>
            <a:r>
              <a:rPr lang="en-US" altLang="zh-CN" sz="1600" b="0">
                <a:solidFill>
                  <a:schemeClr val="tx2"/>
                </a:solidFill>
              </a:rPr>
              <a:t>Sensing </a:t>
            </a:r>
            <a:r>
              <a:rPr lang="en-US" altLang="zh-CN" sz="1600" b="0" smtClean="0"/>
              <a:t>Subtype field to differentiate them.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200" smtClean="0"/>
              <a:t>Reserve more </a:t>
            </a:r>
            <a:r>
              <a:rPr lang="en-US" altLang="zh-CN" sz="1200"/>
              <a:t>Public Action field </a:t>
            </a:r>
            <a:r>
              <a:rPr lang="en-US" altLang="zh-CN" sz="1200" smtClean="0"/>
              <a:t>values for future amendment specs.</a:t>
            </a:r>
            <a:endParaRPr lang="en-US" altLang="zh-CN" sz="1200" b="0"/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Detailed parameters are contained in frame dependent fields and elements.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zh-CN" altLang="en-US" sz="12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642008"/>
              </p:ext>
            </p:extLst>
          </p:nvPr>
        </p:nvGraphicFramePr>
        <p:xfrm>
          <a:off x="824379" y="3541955"/>
          <a:ext cx="76073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1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4379" y="3541955"/>
                        <a:ext cx="7607300" cy="186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椭圆 11"/>
          <p:cNvSpPr/>
          <p:nvPr/>
        </p:nvSpPr>
        <p:spPr bwMode="auto">
          <a:xfrm>
            <a:off x="4344988" y="4571206"/>
            <a:ext cx="23622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Sensing </a:t>
            </a:r>
            <a:r>
              <a:rPr lang="en-US" altLang="zh-CN"/>
              <a:t>Subtype field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362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Sensing Subtype field, e.g: </a:t>
            </a:r>
          </a:p>
          <a:p>
            <a:pPr marL="0" indent="0" algn="just">
              <a:buNone/>
            </a:pP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96877"/>
              </p:ext>
            </p:extLst>
          </p:nvPr>
        </p:nvGraphicFramePr>
        <p:xfrm>
          <a:off x="856128" y="2015018"/>
          <a:ext cx="7830671" cy="1588165"/>
        </p:xfrm>
        <a:graphic>
          <a:graphicData uri="http://schemas.openxmlformats.org/drawingml/2006/table">
            <a:tbl>
              <a:tblPr/>
              <a:tblGrid>
                <a:gridCol w="2759835"/>
                <a:gridCol w="5070836"/>
              </a:tblGrid>
              <a:tr h="317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Subtype field value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Request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Response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Termination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Report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702466" y="4053330"/>
            <a:ext cx="785112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sz="1800" b="0">
                <a:solidFill>
                  <a:srgbClr val="000000"/>
                </a:solidFill>
                <a:latin typeface="Calibri" panose="020F0502020204030204" pitchFamily="34" charset="0"/>
              </a:rPr>
              <a:t>Sensing Measurement Setup </a:t>
            </a:r>
            <a:r>
              <a:rPr lang="en-US" sz="1800" b="0" smtClean="0">
                <a:solidFill>
                  <a:srgbClr val="000000"/>
                </a:solidFill>
                <a:latin typeface="Calibri" panose="020F0502020204030204" pitchFamily="34" charset="0"/>
              </a:rPr>
              <a:t>Confirmation depends on whether we choose option 2</a:t>
            </a:r>
            <a:endParaRPr lang="en-US" altLang="zh-CN" sz="1800" b="0" kern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Other </a:t>
            </a:r>
            <a:r>
              <a:rPr lang="en-US" sz="1800" b="0">
                <a:solidFill>
                  <a:srgbClr val="000000"/>
                </a:solidFill>
                <a:latin typeface="Calibri" panose="020F0502020204030204" pitchFamily="34" charset="0"/>
              </a:rPr>
              <a:t>Sensing </a:t>
            </a:r>
            <a:r>
              <a:rPr lang="en-US" altLang="zh-CN" sz="1800" b="0" kern="0" smtClean="0"/>
              <a:t>Subtypes are TBD</a:t>
            </a:r>
          </a:p>
          <a:p>
            <a:pPr marL="0" indent="0" algn="just">
              <a:buFontTx/>
              <a:buNone/>
            </a:pPr>
            <a:endParaRPr lang="en-US" altLang="zh-CN" sz="1800" b="0" kern="0" smtClean="0"/>
          </a:p>
        </p:txBody>
      </p:sp>
    </p:spTree>
    <p:extLst>
      <p:ext uri="{BB962C8B-B14F-4D97-AF65-F5344CB8AC3E}">
        <p14:creationId xmlns:p14="http://schemas.microsoft.com/office/powerpoint/2010/main" val="42702467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4974</TotalTime>
  <Words>1096</Words>
  <Application>Microsoft Office PowerPoint</Application>
  <PresentationFormat>全屏显示(4:3)</PresentationFormat>
  <Paragraphs>143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맑은 고딕</vt:lpstr>
      <vt:lpstr>맑은 고딕</vt:lpstr>
      <vt:lpstr>MS PGothic</vt:lpstr>
      <vt:lpstr>Arial</vt:lpstr>
      <vt:lpstr>Calibri</vt:lpstr>
      <vt:lpstr>Times New Roman</vt:lpstr>
      <vt:lpstr>Wingdings</vt:lpstr>
      <vt:lpstr>802-11-Submission</vt:lpstr>
      <vt:lpstr>Visio</vt:lpstr>
      <vt:lpstr>Measurement setup frame formats</vt:lpstr>
      <vt:lpstr>Introduction</vt:lpstr>
      <vt:lpstr>Recap: measurement setup</vt:lpstr>
      <vt:lpstr>Discussion: procedure</vt:lpstr>
      <vt:lpstr>Discussion: option 1</vt:lpstr>
      <vt:lpstr>Discussion: option 1 (cont.)</vt:lpstr>
      <vt:lpstr>Discussion: option 2</vt:lpstr>
      <vt:lpstr>Proposal: Measurement Setup frames</vt:lpstr>
      <vt:lpstr>Proposal: Sensing Subtype field </vt:lpstr>
      <vt:lpstr>Proposal: Measurement Setup Request/Response</vt:lpstr>
      <vt:lpstr>Proposal: Measurement Setup Confirmation</vt:lpstr>
      <vt:lpstr>SP 1</vt:lpstr>
      <vt:lpstr>SP 2a</vt:lpstr>
      <vt:lpstr>SP 2b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3957</cp:revision>
  <cp:lastPrinted>2014-11-04T15:04:00Z</cp:lastPrinted>
  <dcterms:created xsi:type="dcterms:W3CDTF">2007-04-17T18:10:00Z</dcterms:created>
  <dcterms:modified xsi:type="dcterms:W3CDTF">2021-11-29T02:45:59Z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