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11" r:id="rId3"/>
    <p:sldId id="619" r:id="rId4"/>
    <p:sldId id="633" r:id="rId5"/>
    <p:sldId id="634" r:id="rId6"/>
    <p:sldId id="635" r:id="rId7"/>
    <p:sldId id="636" r:id="rId8"/>
    <p:sldId id="641" r:id="rId9"/>
    <p:sldId id="625" r:id="rId10"/>
    <p:sldId id="639" r:id="rId11"/>
    <p:sldId id="638" r:id="rId12"/>
    <p:sldId id="640" r:id="rId13"/>
    <p:sldId id="642" r:id="rId14"/>
    <p:sldId id="31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802.11-21/1828r0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Measurement setup frame formats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2021-11-09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sz="16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smtClean="0"/>
              <a:t>11bf shall define a 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</a:t>
            </a:r>
            <a:r>
              <a:rPr lang="en-US" altLang="zh-CN" sz="1600" smtClean="0"/>
              <a:t>Request</a:t>
            </a:r>
            <a:r>
              <a:rPr lang="en-US" altLang="zh-CN" sz="1600" smtClean="0">
                <a:solidFill>
                  <a:schemeClr val="tx2"/>
                </a:solidFill>
              </a:rPr>
              <a:t> frame</a:t>
            </a:r>
            <a:r>
              <a:rPr lang="en-US" sz="1600" smtClean="0"/>
              <a:t>, and the format of this frame is shown in the figure of slide 6,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600" smtClean="0">
                <a:solidFill>
                  <a:srgbClr val="000000"/>
                </a:solidFill>
              </a:rPr>
              <a:t>Measurement Info element</a:t>
            </a:r>
            <a:r>
              <a:rPr lang="en-US" altLang="zh-CN" sz="1600" smtClean="0"/>
              <a:t>: includes operational attributes for this measurement setup.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Measurement Setup ID </a:t>
            </a:r>
            <a:r>
              <a:rPr lang="en-US" altLang="zh-CN" sz="1600" smtClean="0">
                <a:solidFill>
                  <a:srgbClr val="000000"/>
                </a:solidFill>
              </a:rPr>
              <a:t>field </a:t>
            </a:r>
            <a:r>
              <a:rPr lang="en-US" sz="1600" smtClean="0"/>
              <a:t>: idendify </a:t>
            </a:r>
            <a:r>
              <a:rPr lang="en-US" altLang="zh-CN" sz="1600" smtClean="0"/>
              <a:t>this measurement setup</a:t>
            </a:r>
            <a:r>
              <a:rPr lang="en-US" sz="1600" smtClean="0"/>
              <a:t>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Initiator AID/UID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idendify the Initiator.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Report Type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type of measurement result.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Receiver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the Resopnder will be Receiver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Transmitter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the Resopnder will be Transmiter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Enable Threshold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using threshold or not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Threshold Value/Reserved </a:t>
            </a:r>
            <a:r>
              <a:rPr lang="en-US" altLang="zh-CN" sz="1600" smtClean="0">
                <a:solidFill>
                  <a:srgbClr val="000000"/>
                </a:solidFill>
              </a:rPr>
              <a:t>field</a:t>
            </a:r>
            <a:r>
              <a:rPr lang="en-US" sz="1600" smtClean="0"/>
              <a:t>: reserved if not using threshold. (size TBD)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smtClean="0"/>
              <a:t>Other fields and/or subelements are TBD.</a:t>
            </a: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88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altLang="ko-KR" sz="16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11bf shall define a </a:t>
            </a:r>
            <a:r>
              <a:rPr lang="en-US" sz="1600" smtClean="0"/>
              <a:t>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Response </a:t>
            </a:r>
            <a:r>
              <a:rPr lang="en-US" altLang="zh-CN" sz="1600" smtClean="0">
                <a:solidFill>
                  <a:schemeClr val="tx2"/>
                </a:solidFill>
              </a:rPr>
              <a:t>frame</a:t>
            </a:r>
            <a:r>
              <a:rPr lang="en-US" sz="1600"/>
              <a:t>, and the format of this frame is shown in the figure of slide </a:t>
            </a:r>
            <a:r>
              <a:rPr lang="en-US" sz="1600" smtClean="0"/>
              <a:t>7,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Reason </a:t>
            </a:r>
            <a:r>
              <a:rPr lang="en-US" sz="1600"/>
              <a:t>Code field: </a:t>
            </a:r>
            <a:r>
              <a:rPr lang="en-US" sz="1600" smtClean="0"/>
              <a:t>indicates reason code(s) for rejecting the request. </a:t>
            </a:r>
            <a:r>
              <a:rPr lang="en-US" sz="1600"/>
              <a:t>(size TBD</a:t>
            </a:r>
            <a:r>
              <a:rPr lang="en-US" sz="1600" smtClean="0"/>
              <a:t>)</a:t>
            </a:r>
            <a:endParaRPr lang="en-US" altLang="zh-CN" sz="1600" smtClean="0">
              <a:solidFill>
                <a:schemeClr val="tx2"/>
              </a:solidFill>
            </a:endParaRP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6683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sz="16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smtClean="0"/>
              <a:t>The 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</a:t>
            </a:r>
            <a:r>
              <a:rPr lang="en-US" altLang="zh-CN" sz="1600" smtClean="0"/>
              <a:t>Request</a:t>
            </a:r>
            <a:r>
              <a:rPr lang="en-US" altLang="zh-CN" sz="1600" smtClean="0">
                <a:solidFill>
                  <a:schemeClr val="tx2"/>
                </a:solidFill>
              </a:rPr>
              <a:t> frame</a:t>
            </a:r>
            <a:r>
              <a:rPr lang="en-US" sz="1600"/>
              <a:t> and Sensing </a:t>
            </a:r>
            <a:r>
              <a:rPr lang="en-US" altLang="zh-CN" sz="1600"/>
              <a:t>Measurement Setup </a:t>
            </a:r>
            <a:r>
              <a:rPr lang="en-US" altLang="zh-CN" sz="1600" smtClean="0"/>
              <a:t>Response</a:t>
            </a:r>
            <a:r>
              <a:rPr lang="en-US" altLang="zh-CN" sz="1600" smtClean="0">
                <a:solidFill>
                  <a:schemeClr val="tx2"/>
                </a:solidFill>
              </a:rPr>
              <a:t> </a:t>
            </a:r>
            <a:r>
              <a:rPr lang="en-US" altLang="zh-CN" sz="1600">
                <a:solidFill>
                  <a:schemeClr val="tx2"/>
                </a:solidFill>
              </a:rPr>
              <a:t>frame</a:t>
            </a:r>
            <a:r>
              <a:rPr lang="en-US" sz="1600"/>
              <a:t> shall include a Setup Command </a:t>
            </a:r>
            <a:r>
              <a:rPr lang="en-US" sz="1600" smtClean="0"/>
              <a:t>field (size TBD), as following: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Demand: indicates </a:t>
            </a:r>
            <a:r>
              <a:rPr lang="en-US" sz="1600"/>
              <a:t>demanded </a:t>
            </a:r>
            <a:r>
              <a:rPr lang="en-US" altLang="zh-CN" sz="1600" smtClean="0"/>
              <a:t>operational </a:t>
            </a:r>
            <a:r>
              <a:rPr lang="en-US" sz="1600"/>
              <a:t>attributes in </a:t>
            </a:r>
            <a:r>
              <a:rPr lang="en-US" altLang="zh-CN" sz="1600">
                <a:solidFill>
                  <a:srgbClr val="000000"/>
                </a:solidFill>
              </a:rPr>
              <a:t>Measurement Info </a:t>
            </a:r>
            <a:r>
              <a:rPr lang="en-US" altLang="zh-CN" sz="1600" smtClean="0">
                <a:solidFill>
                  <a:srgbClr val="000000"/>
                </a:solidFill>
              </a:rPr>
              <a:t>element of the request frame.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/>
              <a:t>Suggest: </a:t>
            </a:r>
            <a:r>
              <a:rPr lang="en-US" sz="1600"/>
              <a:t>indicates </a:t>
            </a:r>
            <a:r>
              <a:rPr lang="en-US" sz="1600" smtClean="0"/>
              <a:t>suggested </a:t>
            </a:r>
            <a:r>
              <a:rPr lang="en-US" altLang="zh-CN" sz="1600"/>
              <a:t>operational </a:t>
            </a:r>
            <a:r>
              <a:rPr lang="en-US" sz="1600"/>
              <a:t>attributes in </a:t>
            </a:r>
            <a:r>
              <a:rPr lang="en-US" altLang="zh-CN" sz="1600">
                <a:solidFill>
                  <a:srgbClr val="000000"/>
                </a:solidFill>
              </a:rPr>
              <a:t>Measurement Info </a:t>
            </a:r>
            <a:r>
              <a:rPr lang="en-US" altLang="zh-CN" sz="1600" smtClean="0">
                <a:solidFill>
                  <a:srgbClr val="000000"/>
                </a:solidFill>
              </a:rPr>
              <a:t>element of </a:t>
            </a:r>
            <a:r>
              <a:rPr lang="en-US" altLang="zh-CN" sz="1600">
                <a:solidFill>
                  <a:srgbClr val="000000"/>
                </a:solidFill>
              </a:rPr>
              <a:t>the request frame. </a:t>
            </a:r>
            <a:endParaRPr lang="en-US" altLang="zh-CN" sz="1600" smtClean="0">
              <a:solidFill>
                <a:srgbClr val="00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>
                <a:solidFill>
                  <a:srgbClr val="000000"/>
                </a:solidFill>
              </a:rPr>
              <a:t>Accept: </a:t>
            </a:r>
            <a:r>
              <a:rPr lang="en-US" sz="1600"/>
              <a:t>indicates the Responder accepts </a:t>
            </a:r>
            <a:r>
              <a:rPr lang="en-US" sz="1600" smtClean="0"/>
              <a:t>the request.</a:t>
            </a:r>
            <a:endParaRPr lang="en-US" sz="1600" smtClean="0">
              <a:solidFill>
                <a:srgbClr val="00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>
                <a:solidFill>
                  <a:srgbClr val="000000"/>
                </a:solidFill>
              </a:rPr>
              <a:t>Reject: </a:t>
            </a:r>
            <a:r>
              <a:rPr lang="en-US" sz="1600"/>
              <a:t>indicates the Responder rejects </a:t>
            </a:r>
            <a:r>
              <a:rPr lang="en-US" sz="1600" smtClean="0"/>
              <a:t>the request.</a:t>
            </a:r>
            <a:endParaRPr lang="en-US" sz="1600" smtClean="0">
              <a:solidFill>
                <a:srgbClr val="00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smtClean="0">
                <a:solidFill>
                  <a:srgbClr val="000000"/>
                </a:solidFill>
              </a:rPr>
              <a:t>Alternate: </a:t>
            </a:r>
            <a:r>
              <a:rPr lang="en-US" sz="1600" smtClean="0"/>
              <a:t>indicates </a:t>
            </a:r>
            <a:r>
              <a:rPr lang="en-US" sz="1600"/>
              <a:t>the Responder </a:t>
            </a:r>
            <a:r>
              <a:rPr lang="en-US" sz="1600" smtClean="0"/>
              <a:t>suggests </a:t>
            </a:r>
            <a:r>
              <a:rPr lang="en-US" sz="1600"/>
              <a:t>alternate </a:t>
            </a:r>
            <a:r>
              <a:rPr lang="en-US" altLang="zh-CN" sz="1600"/>
              <a:t>operational </a:t>
            </a:r>
            <a:r>
              <a:rPr lang="en-US" sz="1600" smtClean="0"/>
              <a:t>attributes in </a:t>
            </a:r>
            <a:r>
              <a:rPr lang="en-US" sz="1600"/>
              <a:t>Alternate </a:t>
            </a:r>
            <a:r>
              <a:rPr lang="en-US" sz="1600" smtClean="0"/>
              <a:t>Attributes field of the response frame. </a:t>
            </a:r>
            <a:endParaRPr lang="en-US" sz="16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Sensing </a:t>
            </a:r>
            <a:r>
              <a:rPr lang="en-US" altLang="zh-CN" sz="1600"/>
              <a:t>Measurement Setup Response</a:t>
            </a:r>
            <a:r>
              <a:rPr lang="en-US" altLang="zh-CN" sz="1600">
                <a:solidFill>
                  <a:schemeClr val="tx2"/>
                </a:solidFill>
              </a:rPr>
              <a:t> frame</a:t>
            </a:r>
            <a:r>
              <a:rPr lang="en-US" sz="1600"/>
              <a:t> </a:t>
            </a:r>
            <a:r>
              <a:rPr lang="en-US" sz="1600" smtClean="0"/>
              <a:t>may include a Alternate Attributes field </a:t>
            </a:r>
            <a:r>
              <a:rPr lang="en-US" sz="1600"/>
              <a:t>(size TBD</a:t>
            </a:r>
            <a:r>
              <a:rPr lang="en-US" sz="1600" smtClean="0"/>
              <a:t>), which </a:t>
            </a:r>
            <a:r>
              <a:rPr lang="en-US" sz="1600"/>
              <a:t>includes alternate </a:t>
            </a:r>
            <a:r>
              <a:rPr lang="en-US" altLang="zh-CN" sz="1600"/>
              <a:t>operational </a:t>
            </a:r>
            <a:r>
              <a:rPr lang="en-US" sz="1600"/>
              <a:t>attributes,  exists when </a:t>
            </a:r>
            <a:r>
              <a:rPr lang="en-US" sz="1600" smtClean="0"/>
              <a:t>the Setup </a:t>
            </a:r>
            <a:r>
              <a:rPr lang="en-US" sz="1600"/>
              <a:t>Command field value indicates </a:t>
            </a:r>
            <a:r>
              <a:rPr lang="en-US" sz="1600" smtClean="0"/>
              <a:t>Alternate</a:t>
            </a:r>
            <a:r>
              <a:rPr lang="en-US" sz="1600"/>
              <a:t>. </a:t>
            </a:r>
            <a:endParaRPr lang="en-US" sz="1600" smtClean="0"/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4966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600" b="1"/>
              <a:t>Do you agree to add the following into 11bf SFD ? </a:t>
            </a:r>
            <a:endParaRPr lang="en-US" altLang="ko-KR" sz="16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/>
              <a:t>11bf shall define a </a:t>
            </a:r>
            <a:r>
              <a:rPr lang="en-US" sz="1600" smtClean="0"/>
              <a:t>Sensing </a:t>
            </a:r>
            <a:r>
              <a:rPr lang="en-US" altLang="zh-CN" sz="1600" smtClean="0"/>
              <a:t>Measurement </a:t>
            </a:r>
            <a:r>
              <a:rPr lang="en-US" altLang="zh-CN" sz="1600"/>
              <a:t>Setup </a:t>
            </a:r>
            <a:r>
              <a:rPr lang="en-US" altLang="zh-CN" sz="1600" smtClean="0"/>
              <a:t>Termination </a:t>
            </a:r>
            <a:r>
              <a:rPr lang="en-US" altLang="zh-CN" sz="1600" smtClean="0">
                <a:solidFill>
                  <a:schemeClr val="tx2"/>
                </a:solidFill>
              </a:rPr>
              <a:t>frame</a:t>
            </a:r>
            <a:r>
              <a:rPr lang="en-US" sz="1600"/>
              <a:t>, and the format of this frame is shown in the figure of slide 8</a:t>
            </a:r>
            <a:r>
              <a:rPr lang="en-US" sz="1600" smtClean="0"/>
              <a:t>,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/>
              <a:t>Reason Code field: reason code indicating why the STA initiates this termination. (size TBD)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/>
              <a:t>Measurement Setup ID: ID of the measurement setup to be terminated. (size TBD)</a:t>
            </a:r>
          </a:p>
          <a:p>
            <a:pPr lvl="1"/>
            <a:endParaRPr lang="en-US" altLang="zh-CN" sz="16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600">
              <a:solidFill>
                <a:schemeClr val="tx2"/>
              </a:solidFill>
            </a:endParaRPr>
          </a:p>
          <a:p>
            <a:pPr lvl="1"/>
            <a:endParaRPr lang="en-US" altLang="zh-CN" sz="16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600"/>
              <a:t>Y/N/A </a:t>
            </a:r>
            <a:endParaRPr lang="ko-KR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282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SFD states that </a:t>
            </a:r>
            <a:r>
              <a:rPr lang="en-US" altLang="zh-CN" sz="2000"/>
              <a:t>a</a:t>
            </a:r>
            <a:r>
              <a:rPr lang="en-US" sz="2000" smtClean="0"/>
              <a:t>n </a:t>
            </a:r>
            <a:r>
              <a:rPr lang="en-US" sz="2000"/>
              <a:t>optional negotiation process in the sensing measurement setup is </a:t>
            </a:r>
            <a:r>
              <a:rPr lang="en-US" sz="2000" smtClean="0"/>
              <a:t>defined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detail of measurement setup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Recap-measurement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50969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b="0" smtClean="0">
                <a:solidFill>
                  <a:schemeClr val="tx2"/>
                </a:solidFill>
              </a:rPr>
              <a:t>Measurement setup in SFD: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An </a:t>
            </a:r>
            <a:r>
              <a:rPr lang="en-US" altLang="zh-CN" sz="1800" b="0">
                <a:solidFill>
                  <a:schemeClr val="tx2"/>
                </a:solidFill>
              </a:rPr>
              <a:t>optional negotiation process in the sensing measurement setup is defined that allows for a sensing initiator and a sensing responder to exchange and agree on </a:t>
            </a:r>
            <a:r>
              <a:rPr lang="en-US" altLang="zh-CN" sz="1800" b="0">
                <a:solidFill>
                  <a:srgbClr val="FF0000"/>
                </a:solidFill>
              </a:rPr>
              <a:t>operational attributes </a:t>
            </a:r>
            <a:r>
              <a:rPr lang="en-US" altLang="zh-CN" sz="1800" b="0">
                <a:solidFill>
                  <a:schemeClr val="tx2"/>
                </a:solidFill>
              </a:rPr>
              <a:t>associated with a sensing measurement </a:t>
            </a:r>
            <a:r>
              <a:rPr lang="en-US" altLang="zh-CN" sz="1800" b="0" smtClean="0">
                <a:solidFill>
                  <a:schemeClr val="tx2"/>
                </a:solidFill>
              </a:rPr>
              <a:t>instance.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The operational attributes may include </a:t>
            </a:r>
            <a:r>
              <a:rPr lang="en-US" altLang="zh-CN" sz="1600" b="0">
                <a:solidFill>
                  <a:srgbClr val="FF0000"/>
                </a:solidFill>
              </a:rPr>
              <a:t>initiator’s and responder’s roles, measurement report types, and other operational parameters</a:t>
            </a:r>
            <a:r>
              <a:rPr lang="en-GB" altLang="zh-CN" sz="1600" b="0" smtClean="0"/>
              <a:t>. </a:t>
            </a:r>
            <a:endParaRPr lang="en-GB" altLang="zh-CN" sz="1600" b="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The </a:t>
            </a:r>
            <a:r>
              <a:rPr lang="en-US" altLang="zh-CN" sz="1600" b="0">
                <a:solidFill>
                  <a:srgbClr val="FF0000"/>
                </a:solidFill>
              </a:rPr>
              <a:t>type of measurement result </a:t>
            </a:r>
            <a:r>
              <a:rPr lang="en-US" altLang="zh-CN" sz="1600" b="0"/>
              <a:t>reported in a WLAN sensing procedure shall be decided by its </a:t>
            </a:r>
            <a:r>
              <a:rPr lang="en-US" altLang="zh-CN" sz="1600" b="0" smtClean="0"/>
              <a:t>initiator.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Trigger-based (TB) sensing measurement </a:t>
            </a:r>
            <a:r>
              <a:rPr lang="en-US" altLang="zh-CN" sz="1600" b="0" smtClean="0"/>
              <a:t>setup – TBD.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Non-TB sensing measurement </a:t>
            </a:r>
            <a:r>
              <a:rPr lang="en-US" altLang="zh-CN" sz="1600" b="0" smtClean="0"/>
              <a:t>setup – TBD.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b="0"/>
          </a:p>
          <a:p>
            <a:pPr marL="0" indent="0" algn="just">
              <a:buNone/>
            </a:pPr>
            <a:r>
              <a:rPr lang="en-US" altLang="zh-CN" sz="1600" b="0"/>
              <a:t>Note: according to </a:t>
            </a:r>
            <a:r>
              <a:rPr lang="en-US" altLang="zh-CN" sz="1600" b="0" smtClean="0"/>
              <a:t>“Figure </a:t>
            </a:r>
            <a:r>
              <a:rPr lang="en-US" altLang="zh-CN" sz="1600" b="0"/>
              <a:t>1: WLAN sensing procedure (example</a:t>
            </a:r>
            <a:r>
              <a:rPr lang="en-US" altLang="zh-CN" sz="1600" b="0" smtClean="0"/>
              <a:t>)” in SFD, we assume the negotiation is pairwised conversation.</a:t>
            </a:r>
            <a:endParaRPr lang="zh-CN" altLang="en-US" sz="16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Proposal-Measurement Setup frames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2648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Propose a new subtype of Public Action frame: Sensing Public Action frame. It may be a protected frame if RSNA is established.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Consider that we may support sensing with </a:t>
            </a:r>
            <a:r>
              <a:rPr lang="en-US" sz="1400" smtClean="0"/>
              <a:t>unassociated-STAs, Public Action frame is the best choice. (Note: 11az also use Public Action frames)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/>
              <a:t>Propose to define </a:t>
            </a:r>
            <a:r>
              <a:rPr lang="en-US" altLang="zh-CN" sz="1600" b="0" smtClean="0"/>
              <a:t>all possible </a:t>
            </a:r>
            <a:r>
              <a:rPr lang="en-US" altLang="zh-CN" sz="1600" b="0"/>
              <a:t>sensing action frames </a:t>
            </a:r>
            <a:r>
              <a:rPr lang="en-US" altLang="zh-CN" sz="1600" b="0" smtClean="0"/>
              <a:t>using the same Public </a:t>
            </a:r>
            <a:r>
              <a:rPr lang="en-US" altLang="zh-CN" sz="1600" b="0"/>
              <a:t>Action field </a:t>
            </a:r>
            <a:r>
              <a:rPr lang="en-US" altLang="zh-CN" sz="1600" b="0" smtClean="0"/>
              <a:t>value (e.g., 51), and have to a </a:t>
            </a:r>
            <a:r>
              <a:rPr lang="en-US" altLang="zh-CN" sz="1600" b="0">
                <a:solidFill>
                  <a:schemeClr val="tx2"/>
                </a:solidFill>
              </a:rPr>
              <a:t>Sensing </a:t>
            </a:r>
            <a:r>
              <a:rPr lang="en-US" altLang="zh-CN" sz="1600" b="0" smtClean="0"/>
              <a:t>Subtype field to differentiate them.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200" smtClean="0"/>
              <a:t>Reserve more </a:t>
            </a:r>
            <a:r>
              <a:rPr lang="en-US" altLang="zh-CN" sz="1200"/>
              <a:t>Public Action field </a:t>
            </a:r>
            <a:r>
              <a:rPr lang="en-US" altLang="zh-CN" sz="1200" smtClean="0"/>
              <a:t>values for future amendment specs.</a:t>
            </a:r>
            <a:endParaRPr lang="en-US" altLang="zh-CN" sz="1200" b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Detailed parameters are contained in frame dependent fields and elements.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zh-CN" altLang="en-US" sz="12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642008"/>
              </p:ext>
            </p:extLst>
          </p:nvPr>
        </p:nvGraphicFramePr>
        <p:xfrm>
          <a:off x="824379" y="3541955"/>
          <a:ext cx="76073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1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4379" y="3541955"/>
                        <a:ext cx="7607300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椭圆 11"/>
          <p:cNvSpPr/>
          <p:nvPr/>
        </p:nvSpPr>
        <p:spPr bwMode="auto">
          <a:xfrm>
            <a:off x="4344988" y="4571206"/>
            <a:ext cx="23622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Proposal-Sensing </a:t>
            </a:r>
            <a:r>
              <a:rPr lang="en-US" altLang="zh-CN"/>
              <a:t>Subtype field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362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Sensing Subtype field, e.g: </a:t>
            </a:r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149116"/>
              </p:ext>
            </p:extLst>
          </p:nvPr>
        </p:nvGraphicFramePr>
        <p:xfrm>
          <a:off x="856128" y="2015018"/>
          <a:ext cx="7830671" cy="1588165"/>
        </p:xfrm>
        <a:graphic>
          <a:graphicData uri="http://schemas.openxmlformats.org/drawingml/2006/table">
            <a:tbl>
              <a:tblPr/>
              <a:tblGrid>
                <a:gridCol w="2759835"/>
                <a:gridCol w="5070836"/>
              </a:tblGrid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Subtype field value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Request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Response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Setup Termination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&lt;ANA&gt;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Sensing Measurement Report (Action No Ack)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85800" y="4419600"/>
            <a:ext cx="7851126" cy="36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Other </a:t>
            </a:r>
            <a:r>
              <a:rPr lang="en-US" sz="1800" b="0">
                <a:solidFill>
                  <a:srgbClr val="000000"/>
                </a:solidFill>
                <a:latin typeface="Calibri" panose="020F0502020204030204" pitchFamily="34" charset="0"/>
              </a:rPr>
              <a:t>Sensing </a:t>
            </a:r>
            <a:r>
              <a:rPr lang="en-US" altLang="zh-CN" sz="1800" b="0" kern="0" smtClean="0"/>
              <a:t>Subtypes are TBD</a:t>
            </a:r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  <a:p>
            <a:pPr marL="0" indent="0" algn="just">
              <a:buFontTx/>
              <a:buNone/>
            </a:pPr>
            <a:endParaRPr lang="en-US" altLang="zh-CN" sz="1800" b="0" kern="0" smtClean="0"/>
          </a:p>
        </p:txBody>
      </p:sp>
    </p:spTree>
    <p:extLst>
      <p:ext uri="{BB962C8B-B14F-4D97-AF65-F5344CB8AC3E}">
        <p14:creationId xmlns:p14="http://schemas.microsoft.com/office/powerpoint/2010/main" val="427024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031164"/>
              </p:ext>
            </p:extLst>
          </p:nvPr>
        </p:nvGraphicFramePr>
        <p:xfrm>
          <a:off x="955675" y="3716338"/>
          <a:ext cx="6675438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0" name="Visio" r:id="rId3" imgW="8769449" imgH="3562453" progId="Visio.Drawing.11">
                  <p:embed/>
                </p:oleObj>
              </mc:Choice>
              <mc:Fallback>
                <p:oleObj name="Visio" r:id="rId3" imgW="8769449" imgH="356245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5675" y="3716338"/>
                        <a:ext cx="6675438" cy="2709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Proposal-</a:t>
            </a:r>
            <a:r>
              <a:rPr lang="en-US" altLang="zh-CN"/>
              <a:t>Measurement Setup </a:t>
            </a:r>
            <a:r>
              <a:rPr lang="en-US" altLang="zh-CN" smtClean="0"/>
              <a:t>Request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284142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Request: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field: Demand(0)/Suggest(1).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Measurement Info element: operational attributes for the Responder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Measurement Setup ID: idendify the </a:t>
            </a:r>
            <a:r>
              <a:rPr lang="en-US" altLang="zh-CN" sz="1200">
                <a:solidFill>
                  <a:srgbClr val="000000"/>
                </a:solidFill>
              </a:rPr>
              <a:t>operational </a:t>
            </a:r>
            <a:r>
              <a:rPr lang="en-US" altLang="zh-CN" sz="1200" smtClean="0">
                <a:solidFill>
                  <a:srgbClr val="000000"/>
                </a:solidFill>
              </a:rPr>
              <a:t>attributes. (size TBD)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Initiator </a:t>
            </a:r>
            <a:r>
              <a:rPr lang="en-US" altLang="zh-CN" sz="1200">
                <a:solidFill>
                  <a:srgbClr val="000000"/>
                </a:solidFill>
              </a:rPr>
              <a:t>AID/UID: </a:t>
            </a:r>
            <a:r>
              <a:rPr lang="en-US" altLang="zh-CN" sz="1200" smtClean="0">
                <a:solidFill>
                  <a:srgbClr val="000000"/>
                </a:solidFill>
              </a:rPr>
              <a:t>Measurement Setup ID may not unique among </a:t>
            </a:r>
            <a:r>
              <a:rPr lang="en-US" altLang="zh-CN" sz="1200">
                <a:solidFill>
                  <a:srgbClr val="000000"/>
                </a:solidFill>
              </a:rPr>
              <a:t>different </a:t>
            </a:r>
            <a:r>
              <a:rPr lang="en-US" altLang="zh-CN" sz="1200" smtClean="0">
                <a:solidFill>
                  <a:srgbClr val="000000"/>
                </a:solidFill>
              </a:rPr>
              <a:t>Inititiators.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>
                <a:solidFill>
                  <a:srgbClr val="000000"/>
                </a:solidFill>
              </a:rPr>
              <a:t>Report Type: type of measurement </a:t>
            </a:r>
            <a:r>
              <a:rPr lang="en-US" altLang="zh-CN" sz="1200" smtClean="0">
                <a:solidFill>
                  <a:srgbClr val="000000"/>
                </a:solidFill>
              </a:rPr>
              <a:t>result. (size TBD)</a:t>
            </a:r>
            <a:endParaRPr lang="en-US" altLang="zh-CN" sz="12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b="0" smtClean="0">
                <a:solidFill>
                  <a:srgbClr val="000000"/>
                </a:solidFill>
              </a:rPr>
              <a:t>Receiver: the Resopnder will be Receiver or not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Transmitter: </a:t>
            </a:r>
            <a:r>
              <a:rPr lang="en-US" altLang="zh-CN" sz="1200">
                <a:solidFill>
                  <a:srgbClr val="000000"/>
                </a:solidFill>
              </a:rPr>
              <a:t>the Resopnder will be </a:t>
            </a:r>
            <a:r>
              <a:rPr lang="en-US" altLang="zh-CN" sz="1200" smtClean="0">
                <a:solidFill>
                  <a:srgbClr val="000000"/>
                </a:solidFill>
              </a:rPr>
              <a:t>Transmiter or not</a:t>
            </a:r>
            <a:endParaRPr lang="en-US" altLang="zh-CN" sz="12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Enable Threshold: using threshold or not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smtClean="0">
                <a:solidFill>
                  <a:srgbClr val="000000"/>
                </a:solidFill>
              </a:rPr>
              <a:t>Threshold Value/Reserved: reserved if not using threshold. (size TBD)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200" b="0" smtClean="0">
                <a:solidFill>
                  <a:srgbClr val="000000"/>
                </a:solidFill>
              </a:rPr>
              <a:t>Other fields and/or subelements are TBD.</a:t>
            </a:r>
            <a:endParaRPr lang="en-US" altLang="zh-CN" sz="1800" b="0" smtClean="0"/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953000" y="4624781"/>
            <a:ext cx="13716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4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999581"/>
              </p:ext>
            </p:extLst>
          </p:nvPr>
        </p:nvGraphicFramePr>
        <p:xfrm>
          <a:off x="541338" y="2590800"/>
          <a:ext cx="7607300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3" name="Visio" r:id="rId3" imgW="7607392" imgH="3105099" progId="Visio.Drawing.11">
                  <p:embed/>
                </p:oleObj>
              </mc:Choice>
              <mc:Fallback>
                <p:oleObj name="Visio" r:id="rId3" imgW="7607392" imgH="310509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338" y="2590800"/>
                        <a:ext cx="7607300" cy="310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Proposal-</a:t>
            </a:r>
            <a:r>
              <a:rPr lang="en-US" altLang="zh-CN"/>
              <a:t>Measurement Setup </a:t>
            </a:r>
            <a:r>
              <a:rPr lang="en-US" altLang="zh-CN" smtClean="0"/>
              <a:t>Response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Response: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b="0" smtClean="0">
                <a:solidFill>
                  <a:srgbClr val="000000"/>
                </a:solidFill>
              </a:rPr>
              <a:t>Setup Command </a:t>
            </a:r>
            <a:r>
              <a:rPr lang="en-US" altLang="zh-CN" sz="1400" smtClean="0">
                <a:solidFill>
                  <a:srgbClr val="000000"/>
                </a:solidFill>
              </a:rPr>
              <a:t>field: </a:t>
            </a:r>
            <a:r>
              <a:rPr lang="en-US" altLang="zh-CN" sz="1400" b="0" smtClean="0">
                <a:solidFill>
                  <a:srgbClr val="000000"/>
                </a:solidFill>
              </a:rPr>
              <a:t>Accept(2)/Alternate(3)/Reject(4).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exists when </a:t>
            </a:r>
            <a:r>
              <a:rPr lang="en-US" altLang="zh-CN" sz="1400">
                <a:solidFill>
                  <a:srgbClr val="000000"/>
                </a:solidFill>
              </a:rPr>
              <a:t>Setup Command field is </a:t>
            </a:r>
            <a:r>
              <a:rPr lang="en-US" altLang="zh-CN" sz="1400" smtClean="0">
                <a:solidFill>
                  <a:srgbClr val="000000"/>
                </a:solidFill>
              </a:rPr>
              <a:t>Reject. (size TBD)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Alternate Attributes: exists when Setup Command field value indicates Alternate</a:t>
            </a:r>
            <a:r>
              <a:rPr lang="en-US" altLang="zh-CN" sz="1400">
                <a:solidFill>
                  <a:srgbClr val="000000"/>
                </a:solidFill>
              </a:rPr>
              <a:t>. (size TBD)</a:t>
            </a:r>
            <a:endParaRPr lang="en-US" altLang="zh-CN" sz="140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191000" y="3705592"/>
            <a:ext cx="26670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3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673141"/>
              </p:ext>
            </p:extLst>
          </p:nvPr>
        </p:nvGraphicFramePr>
        <p:xfrm>
          <a:off x="676195" y="2762020"/>
          <a:ext cx="76073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Visio" r:id="rId3" imgW="7607392" imgH="1854209" progId="Visio.Drawing.11">
                  <p:embed/>
                </p:oleObj>
              </mc:Choice>
              <mc:Fallback>
                <p:oleObj name="Visio" r:id="rId3" imgW="7607392" imgH="18542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6195" y="2762020"/>
                        <a:ext cx="7607300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Proposal-</a:t>
            </a:r>
            <a:r>
              <a:rPr lang="en-US" altLang="zh-CN"/>
              <a:t>Measurement Setup Termination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304328"/>
            <a:ext cx="7851126" cy="11340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</a:t>
            </a:r>
            <a:r>
              <a:rPr lang="en-US" altLang="zh-CN" sz="1600" b="0">
                <a:solidFill>
                  <a:srgbClr val="000000"/>
                </a:solidFill>
              </a:rPr>
              <a:t>Termination:</a:t>
            </a:r>
            <a:endParaRPr lang="en-US" altLang="zh-CN" sz="16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Reason Code field: reason code indicating why the STA initiates this termination. (size TBD)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Measurement Setup ID: ID of the measurement setup to be terminated. </a:t>
            </a:r>
            <a:r>
              <a:rPr lang="en-US" altLang="zh-CN" sz="1400">
                <a:solidFill>
                  <a:srgbClr val="000000"/>
                </a:solidFill>
              </a:rPr>
              <a:t>(size TBD)</a:t>
            </a:r>
            <a:endParaRPr lang="en-US" altLang="zh-CN" sz="140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n-US" altLang="zh-CN" sz="1800" b="0"/>
          </a:p>
          <a:p>
            <a:pPr marL="0" indent="0" algn="just">
              <a:buNone/>
            </a:pPr>
            <a:endParaRPr lang="en-US" altLang="zh-CN" sz="1800" b="0" smtClean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4653580" y="3774641"/>
            <a:ext cx="174722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7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altLang="ko-KR" sz="18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11bf shall define a </a:t>
            </a:r>
            <a:r>
              <a:rPr lang="en-US" sz="1800"/>
              <a:t>Sensing </a:t>
            </a:r>
            <a:r>
              <a:rPr lang="en-US" altLang="zh-CN" sz="1800">
                <a:solidFill>
                  <a:schemeClr val="tx2"/>
                </a:solidFill>
              </a:rPr>
              <a:t>Public Action </a:t>
            </a:r>
            <a:r>
              <a:rPr lang="en-US" altLang="zh-CN" sz="1800" smtClean="0">
                <a:solidFill>
                  <a:schemeClr val="tx2"/>
                </a:solidFill>
              </a:rPr>
              <a:t>frame</a:t>
            </a:r>
            <a:r>
              <a:rPr lang="en-US" sz="1800" smtClean="0"/>
              <a:t>, and the format of this </a:t>
            </a:r>
            <a:r>
              <a:rPr lang="en-US" sz="1800"/>
              <a:t>frame </a:t>
            </a:r>
            <a:r>
              <a:rPr lang="en-US" sz="1800" smtClean="0"/>
              <a:t>is shown in the figure of slide 4, including: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The Sensing Subtypes includes</a:t>
            </a:r>
            <a:r>
              <a:rPr lang="en-US" sz="1800"/>
              <a:t>: Sensing </a:t>
            </a:r>
            <a:r>
              <a:rPr lang="en-US" sz="1800" smtClean="0"/>
              <a:t>Measurement Setup Request</a:t>
            </a:r>
            <a:r>
              <a:rPr lang="en-US" sz="1800"/>
              <a:t>, Sensing </a:t>
            </a:r>
            <a:r>
              <a:rPr lang="en-US" sz="1800" smtClean="0"/>
              <a:t>Measurement </a:t>
            </a:r>
            <a:r>
              <a:rPr lang="en-US" sz="1800"/>
              <a:t>Setup Response, Sensing Measurement Setup </a:t>
            </a:r>
            <a:r>
              <a:rPr lang="en-US" sz="1800" smtClean="0"/>
              <a:t>Termination, and </a:t>
            </a:r>
            <a:r>
              <a:rPr lang="en-US" sz="1800"/>
              <a:t>Sensing </a:t>
            </a:r>
            <a:r>
              <a:rPr lang="en-US" sz="1800" smtClean="0"/>
              <a:t>Measurement Report.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smtClean="0"/>
              <a:t>Other Sensing </a:t>
            </a:r>
            <a:r>
              <a:rPr lang="en-US" sz="1800"/>
              <a:t>Subtypes are </a:t>
            </a:r>
            <a:r>
              <a:rPr lang="en-US" sz="1800" smtClean="0"/>
              <a:t>TBD.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4367</TotalTime>
  <Words>1158</Words>
  <Application>Microsoft Office PowerPoint</Application>
  <PresentationFormat>全屏显示(4:3)</PresentationFormat>
  <Paragraphs>160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맑은 고딕</vt:lpstr>
      <vt:lpstr>맑은 고딕</vt:lpstr>
      <vt:lpstr>MS PGothic</vt:lpstr>
      <vt:lpstr>Arial</vt:lpstr>
      <vt:lpstr>Calibri</vt:lpstr>
      <vt:lpstr>Times New Roman</vt:lpstr>
      <vt:lpstr>Wingdings</vt:lpstr>
      <vt:lpstr>802-11-Submission</vt:lpstr>
      <vt:lpstr>Visio</vt:lpstr>
      <vt:lpstr>Measurement setup frame formats</vt:lpstr>
      <vt:lpstr>Introduction</vt:lpstr>
      <vt:lpstr>Recap-measurement setup</vt:lpstr>
      <vt:lpstr>Proposal-Measurement Setup frames</vt:lpstr>
      <vt:lpstr>Proposal-Sensing Subtype field </vt:lpstr>
      <vt:lpstr>Proposal-Measurement Setup Request</vt:lpstr>
      <vt:lpstr>Proposal-Measurement Setup Response</vt:lpstr>
      <vt:lpstr>Proposal-Measurement Setup Termination</vt:lpstr>
      <vt:lpstr>SP 1</vt:lpstr>
      <vt:lpstr>SP 2</vt:lpstr>
      <vt:lpstr>SP 3</vt:lpstr>
      <vt:lpstr>SP 4</vt:lpstr>
      <vt:lpstr>SP 5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3714</cp:revision>
  <cp:lastPrinted>2014-11-04T15:04:00Z</cp:lastPrinted>
  <dcterms:created xsi:type="dcterms:W3CDTF">2007-04-17T18:10:00Z</dcterms:created>
  <dcterms:modified xsi:type="dcterms:W3CDTF">2021-11-09T06:14:27Z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