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1" r:id="rId4"/>
    <p:sldId id="283" r:id="rId5"/>
    <p:sldId id="284" r:id="rId6"/>
    <p:sldId id="288" r:id="rId7"/>
    <p:sldId id="286" r:id="rId8"/>
    <p:sldId id="278" r:id="rId9"/>
    <p:sldId id="285" r:id="rId10"/>
    <p:sldId id="289" r:id="rId11"/>
    <p:sldId id="287" r:id="rId12"/>
    <p:sldId id="290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0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Alecsander Eitan" initials="AE" lastIdx="6" clrIdx="1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3" name="Assaf Kasher-2" initials="AK" lastIdx="3" clrIdx="2">
    <p:extLst>
      <p:ext uri="{19B8F6BF-5375-455C-9EA6-DF929625EA0E}">
        <p15:presenceInfo xmlns:p15="http://schemas.microsoft.com/office/powerpoint/2012/main" userId="Assaf Kasher-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9" autoAdjust="0"/>
    <p:restoredTop sz="95886" autoAdjust="0"/>
  </p:normalViewPr>
  <p:slideViewPr>
    <p:cSldViewPr>
      <p:cViewPr varScale="1">
        <p:scale>
          <a:sx n="105" d="100"/>
          <a:sy n="105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82" y="57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6475413"/>
            <a:ext cx="2752725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1F1DA77-CFCE-4DC0-B4B1-291C6A6A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FA9695-C1BB-41B2-BF85-AF49C303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802.11-21/</a:t>
            </a:r>
            <a:r>
              <a:rPr lang="en-US" altLang="zh-CN" sz="1800" b="1" dirty="0"/>
              <a:t>1801</a:t>
            </a:r>
            <a:r>
              <a:rPr lang="en-US" altLang="en-US" sz="1800" b="1" dirty="0"/>
              <a:t>r2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18314"/>
            <a:ext cx="1541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November </a:t>
            </a:r>
            <a:r>
              <a:rPr lang="en-US" altLang="en-US" sz="1800" b="1" dirty="0"/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itana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asher@qti.qualcomm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5413"/>
            <a:ext cx="2524125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800" dirty="0"/>
              <a:t>Alecsander Eitan(Qualcomm)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1A8072B-F843-426D-AC66-CF03E3771DB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dirty="0"/>
              <a:t>Imaging Radar data report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08-Nov-21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685800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77105"/>
              </p:ext>
            </p:extLst>
          </p:nvPr>
        </p:nvGraphicFramePr>
        <p:xfrm>
          <a:off x="838200" y="3671888"/>
          <a:ext cx="7620000" cy="1235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2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Alecsander Eitan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eitana@qti.qualcomm.com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Assaf Kasher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akasher@qti.qualcomm.com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80089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Solomon Trainin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strainin@qti.qualcomm.com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21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Move to add the following to the </a:t>
            </a:r>
            <a:r>
              <a:rPr lang="en-US" sz="2000" dirty="0" err="1"/>
              <a:t>TGbf</a:t>
            </a:r>
            <a:r>
              <a:rPr lang="en-US" sz="2000" dirty="0"/>
              <a:t> SFD: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800" kern="0" dirty="0"/>
              <a:t>The 11bf amendment shall define at least one measurement report type for 2D, 3D and 4D filtered maps, for DMG/EDMG.</a:t>
            </a:r>
          </a:p>
          <a:p>
            <a:pPr lvl="1">
              <a:defRPr/>
            </a:pPr>
            <a:r>
              <a:rPr lang="en-US" altLang="zh-CN" sz="1800" dirty="0"/>
              <a:t>This </a:t>
            </a:r>
            <a:r>
              <a:rPr lang="en-US" altLang="zh-CN" sz="1800" kern="0" dirty="0"/>
              <a:t>measurement report type </a:t>
            </a:r>
            <a:r>
              <a:rPr lang="en-US" altLang="zh-CN" sz="1800" dirty="0"/>
              <a:t>is an optional feature.</a:t>
            </a:r>
          </a:p>
          <a:p>
            <a:pPr lvl="1">
              <a:defRPr/>
            </a:pPr>
            <a:r>
              <a:rPr lang="en-US" altLang="zh-CN" sz="1800" kern="0" dirty="0"/>
              <a:t>Supporting 2D, 3D and 4D are each optional feature </a:t>
            </a:r>
          </a:p>
          <a:p>
            <a:pPr lvl="1">
              <a:defRPr/>
            </a:pPr>
            <a:r>
              <a:rPr lang="en-US" altLang="zh-CN" sz="1800" dirty="0"/>
              <a:t>The details of the </a:t>
            </a:r>
            <a:r>
              <a:rPr lang="en-US" altLang="zh-CN" sz="1800" kern="0" dirty="0"/>
              <a:t>measurement </a:t>
            </a:r>
            <a:r>
              <a:rPr lang="en-US" altLang="zh-CN" sz="1800" dirty="0"/>
              <a:t>report format is TBD</a:t>
            </a:r>
            <a:endParaRPr lang="en-US" altLang="zh-CN" sz="1800" kern="0" dirty="0"/>
          </a:p>
          <a:p>
            <a:pPr lvl="1">
              <a:defRPr/>
            </a:pPr>
            <a:r>
              <a:rPr lang="en-US" altLang="zh-CN" sz="1600" kern="0" dirty="0"/>
              <a:t>2D is a two-dimensional map, where the two dimensions are any from: Range, Azimuth, Elevation &amp; Doppler.</a:t>
            </a:r>
          </a:p>
          <a:p>
            <a:pPr lvl="1">
              <a:defRPr/>
            </a:pPr>
            <a:r>
              <a:rPr lang="en-US" altLang="zh-CN" sz="1600" kern="0" dirty="0"/>
              <a:t>3D is a three-dimensional map, where the three dimensions are any from: Range, Azimuth, Elevation &amp; Doppler.</a:t>
            </a:r>
          </a:p>
          <a:p>
            <a:pPr lvl="1">
              <a:defRPr/>
            </a:pPr>
            <a:r>
              <a:rPr lang="en-US" altLang="zh-CN" sz="1600" dirty="0"/>
              <a:t>4</a:t>
            </a:r>
            <a:r>
              <a:rPr lang="en-US" altLang="zh-CN" sz="1600" kern="0" dirty="0"/>
              <a:t>D is a four-dimensional map, where the four dimensions are: Range, Azimuth, Elevation &amp; Doppler.</a:t>
            </a:r>
          </a:p>
          <a:p>
            <a:pPr marL="457200" lvl="1" indent="0">
              <a:buNone/>
              <a:defRPr/>
            </a:pP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9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targets.</a:t>
            </a:r>
            <a:br>
              <a:rPr lang="en-US" altLang="zh-CN" sz="1800" kern="0" dirty="0"/>
            </a:br>
            <a:r>
              <a:rPr lang="en-US" altLang="zh-CN" sz="1800" kern="0" dirty="0"/>
              <a:t>(“Target” is a detected object. </a:t>
            </a:r>
            <a:r>
              <a:rPr lang="en-US" altLang="zh-CN" sz="1800" dirty="0"/>
              <a:t>e</a:t>
            </a:r>
            <a:r>
              <a:rPr lang="en-US" altLang="zh-CN" sz="1800" kern="0" dirty="0"/>
              <a:t>.g. with a 3D size and specific doppler)</a:t>
            </a:r>
          </a:p>
          <a:p>
            <a:pPr lvl="1">
              <a:defRPr/>
            </a:pPr>
            <a:endParaRPr lang="en-US" altLang="zh-CN" sz="1800" dirty="0"/>
          </a:p>
          <a:p>
            <a:pPr lvl="1">
              <a:defRPr/>
            </a:pPr>
            <a:endParaRPr lang="en-US" altLang="zh-CN" sz="1800" kern="0" dirty="0"/>
          </a:p>
          <a:p>
            <a:pPr lvl="1">
              <a:defRPr/>
            </a:pPr>
            <a:endParaRPr lang="en-US" altLang="zh-CN" sz="1800" dirty="0"/>
          </a:p>
          <a:p>
            <a:pPr marL="457200" lvl="1" indent="0">
              <a:buNone/>
              <a:defRPr/>
            </a:pPr>
            <a:r>
              <a:rPr lang="en-US" altLang="zh-CN" sz="1800" dirty="0"/>
              <a:t>SP results (Nov 23 2021</a:t>
            </a:r>
            <a:r>
              <a:rPr lang="en-US" altLang="zh-CN" sz="1800"/>
              <a:t>):   8/10/16</a:t>
            </a:r>
            <a:endParaRPr lang="en-US" altLang="zh-CN" sz="1800" kern="0" dirty="0"/>
          </a:p>
          <a:p>
            <a:pPr marL="457200" lvl="1" indent="0">
              <a:buNone/>
              <a:defRPr/>
            </a:pP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3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Move to add the following to the </a:t>
            </a:r>
            <a:r>
              <a:rPr lang="en-US" sz="2000" dirty="0" err="1"/>
              <a:t>TGbf</a:t>
            </a:r>
            <a:r>
              <a:rPr lang="en-US" sz="2000" dirty="0"/>
              <a:t> SFD: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800" kern="0" dirty="0"/>
              <a:t>The 11bf amendment shall define at least one measurement report type for targets, for DMG/EDMG.</a:t>
            </a:r>
            <a:br>
              <a:rPr lang="en-US" altLang="zh-CN" sz="1800" dirty="0"/>
            </a:br>
            <a:r>
              <a:rPr lang="en-US" altLang="zh-CN" sz="1800" kern="0" dirty="0"/>
              <a:t>(“Target” is a detected object</a:t>
            </a:r>
            <a:r>
              <a:rPr lang="en-US" altLang="zh-CN" sz="1800" dirty="0"/>
              <a:t>)</a:t>
            </a:r>
          </a:p>
          <a:p>
            <a:pPr lvl="1">
              <a:defRPr/>
            </a:pPr>
            <a:r>
              <a:rPr lang="en-US" altLang="zh-CN" sz="1800" dirty="0"/>
              <a:t>This </a:t>
            </a:r>
            <a:r>
              <a:rPr lang="en-US" altLang="zh-CN" sz="1800" kern="0" dirty="0"/>
              <a:t>measurement report type </a:t>
            </a:r>
            <a:r>
              <a:rPr lang="en-US" altLang="zh-CN" sz="1800" dirty="0"/>
              <a:t>is an optional feature.</a:t>
            </a:r>
          </a:p>
          <a:p>
            <a:pPr lvl="1">
              <a:defRPr/>
            </a:pPr>
            <a:r>
              <a:rPr lang="en-US" altLang="zh-CN" sz="1800" dirty="0"/>
              <a:t>The details of the </a:t>
            </a:r>
            <a:r>
              <a:rPr lang="en-US" altLang="zh-CN" sz="1800" kern="0" dirty="0"/>
              <a:t>measurement report format </a:t>
            </a:r>
            <a:r>
              <a:rPr lang="en-US" altLang="zh-CN" sz="1800" dirty="0"/>
              <a:t>is TBD</a:t>
            </a:r>
            <a:endParaRPr lang="en-US" altLang="zh-CN" sz="1800" kern="0" dirty="0"/>
          </a:p>
          <a:p>
            <a:pPr lvl="1">
              <a:defRPr/>
            </a:pP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8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A5602-DD50-4011-9B85-1A967FA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2C7A5-F9DF-4B00-B669-0F11400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This presentation introduces the Imaging Radar</a:t>
            </a:r>
          </a:p>
          <a:p>
            <a:r>
              <a:rPr lang="en-US" b="0" dirty="0"/>
              <a:t>We present the typical processing of an </a:t>
            </a:r>
            <a:r>
              <a:rPr lang="en-US" b="0"/>
              <a:t>Imaging Radar</a:t>
            </a:r>
            <a:endParaRPr lang="en-US" b="0" dirty="0"/>
          </a:p>
          <a:p>
            <a:r>
              <a:rPr lang="en-US" b="0" dirty="0"/>
              <a:t>Discuss the report options and evaluate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9172E-8E8E-43B5-9FD7-BCD9A0A6E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F862C-E8E6-49FB-9A6A-F330983D5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r>
              <a:rPr lang="en-US" dirty="0"/>
              <a:t>Imaging Radar provides “image” of the scene</a:t>
            </a:r>
            <a:br>
              <a:rPr lang="en-US" dirty="0"/>
            </a:br>
            <a:r>
              <a:rPr lang="en-US" b="0" dirty="0"/>
              <a:t>The image is:</a:t>
            </a:r>
            <a:br>
              <a:rPr lang="en-US" b="0" dirty="0"/>
            </a:br>
            <a:r>
              <a:rPr lang="en-US" b="0" dirty="0"/>
              <a:t>	2D (Az, Range or Az, El or Range, Doppler)</a:t>
            </a:r>
            <a:br>
              <a:rPr lang="en-US" b="0" dirty="0"/>
            </a:br>
            <a:r>
              <a:rPr lang="en-US" b="0" dirty="0"/>
              <a:t>	3D (Az, El, Range or Az, Range, Doppler)</a:t>
            </a:r>
            <a:br>
              <a:rPr lang="en-US" b="0" dirty="0"/>
            </a:br>
            <a:r>
              <a:rPr lang="en-US" b="0" dirty="0"/>
              <a:t>	4D (Az, El, Range, Doppler)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sz="1600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338F5-6F03-44B0-A835-BB12280A841F}"/>
              </a:ext>
            </a:extLst>
          </p:cNvPr>
          <p:cNvSpPr txBox="1"/>
          <p:nvPr/>
        </p:nvSpPr>
        <p:spPr>
          <a:xfrm>
            <a:off x="495300" y="3810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Typical Imaging Radar processing block diagram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67EC1-A39C-40EC-A35D-D682514F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70792"/>
            <a:ext cx="8278952" cy="573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E1EED-6160-49A7-9C69-53766255A88E}"/>
              </a:ext>
            </a:extLst>
          </p:cNvPr>
          <p:cNvSpPr txBox="1"/>
          <p:nvPr/>
        </p:nvSpPr>
        <p:spPr>
          <a:xfrm>
            <a:off x="419100" y="5164439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2D is a two-dimensional data, 3D is a three-dimensional data and 4D is a four-dimensional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Az and El are Azimuth and Elevation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CFAR is - “Constant False Alarm Rate”. CFAR detection refers to a common form of adaptive algorithm used in radar systems to detect target returns against a background of noise, clutter and interference)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49317-88FF-4F8B-A16A-54B0FEC6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73310"/>
            <a:ext cx="2724063" cy="205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9FC35-FDE3-4BE4-A6B7-5FC020EC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17" y="4767882"/>
            <a:ext cx="2600847" cy="163291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14AFC06-8D8A-44A4-9DA4-C80CD769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2" y="2965694"/>
            <a:ext cx="2804434" cy="17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7FBEA-8DA6-4DE1-9804-260EC9C52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9400"/>
            <a:ext cx="2644355" cy="1565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20A8B-EF9D-49A4-AFFA-A31E3EAB9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57312"/>
            <a:ext cx="8330746" cy="1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BCAF4-CB22-4BAA-8D7A-6B8AAB13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83489-0202-486C-9F06-290E97545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34" y="1371600"/>
            <a:ext cx="7772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napshot from a nice video from NXP</a:t>
            </a: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638E-5A82-4CBD-9F91-EE33D4D406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7848"/>
            <a:ext cx="7858125" cy="440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2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r>
              <a:rPr lang="en-US" b="0" dirty="0"/>
              <a:t>Time Domain (CSI): 24 bit per sample -&gt; Huge size</a:t>
            </a:r>
            <a:br>
              <a:rPr lang="en-US" b="0" dirty="0"/>
            </a:br>
            <a:r>
              <a:rPr lang="en-US" b="0" dirty="0"/>
              <a:t>(12x2xTmeas)</a:t>
            </a:r>
          </a:p>
          <a:p>
            <a:r>
              <a:rPr lang="en-US" b="0" dirty="0"/>
              <a:t>2D/3D/4D: -&gt; Huge size</a:t>
            </a:r>
          </a:p>
          <a:p>
            <a:r>
              <a:rPr lang="en-US" b="0" dirty="0"/>
              <a:t>2D/3D/4D Filtered: -&gt; Large size</a:t>
            </a:r>
          </a:p>
          <a:p>
            <a:r>
              <a:rPr lang="en-US" b="0" dirty="0"/>
              <a:t>Targets: -&gt; Compact</a:t>
            </a:r>
          </a:p>
          <a:p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299B1-2D61-401B-AB8E-90B7CA65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1241"/>
            <a:ext cx="8243404" cy="14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Time-domain data is very ineffective for imaging Radar, and requires the recipient to perform processing, like AoA (which requires knowledge known only at the receiver)</a:t>
            </a:r>
          </a:p>
          <a:p>
            <a:r>
              <a:rPr lang="en-US" dirty="0"/>
              <a:t>Reporting Unfiltered 2D/3D/4D map is very ineffective for imaging Radar.</a:t>
            </a:r>
          </a:p>
          <a:p>
            <a:r>
              <a:rPr lang="en-US" dirty="0"/>
              <a:t>Reporting Filtered 2D/3D/4D map is practical</a:t>
            </a:r>
          </a:p>
          <a:p>
            <a:r>
              <a:rPr lang="en-US" dirty="0"/>
              <a:t>Reporting Targets is the most efficient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2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2D, 3D and 4D filtered maps</a:t>
            </a:r>
            <a:r>
              <a:rPr lang="en-US" altLang="zh-CN" sz="1800" dirty="0"/>
              <a:t>.</a:t>
            </a:r>
          </a:p>
          <a:p>
            <a:pPr lvl="1">
              <a:defRPr/>
            </a:pPr>
            <a:endParaRPr lang="en-US" altLang="zh-CN" sz="1800" kern="0" dirty="0"/>
          </a:p>
          <a:p>
            <a:pPr lvl="1">
              <a:defRPr/>
            </a:pPr>
            <a:endParaRPr lang="en-US" altLang="zh-CN" sz="1800" dirty="0"/>
          </a:p>
          <a:p>
            <a:pPr marL="457200" lvl="1" indent="0">
              <a:buNone/>
              <a:defRPr/>
            </a:pPr>
            <a:r>
              <a:rPr lang="en-US" altLang="zh-CN" sz="1800" dirty="0"/>
              <a:t>SP results (Nov 23 2021):   8/4/21</a:t>
            </a: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7895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117308</TotalTime>
  <Words>688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802-11-Submission</vt:lpstr>
      <vt:lpstr>Imaging Radar data report</vt:lpstr>
      <vt:lpstr>Agenda</vt:lpstr>
      <vt:lpstr>Imaging Radar</vt:lpstr>
      <vt:lpstr>Imaging Radar Data</vt:lpstr>
      <vt:lpstr>Imaging Radar Data</vt:lpstr>
      <vt:lpstr>Imaging Radar Data</vt:lpstr>
      <vt:lpstr>Imaging Radar Data</vt:lpstr>
      <vt:lpstr>Conclusions</vt:lpstr>
      <vt:lpstr>SP #1</vt:lpstr>
      <vt:lpstr>Motion #1</vt:lpstr>
      <vt:lpstr>SP #2</vt:lpstr>
      <vt:lpstr>Motion #2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19/0543r12</dc:title>
  <dc:subject>Task Group AY November 2015 Meeting Agenda</dc:subject>
  <dc:creator>Edward Au</dc:creator>
  <cp:keywords>March, April, May 2019</cp:keywords>
  <dc:description/>
  <cp:lastModifiedBy>Alecsander Eitan</cp:lastModifiedBy>
  <cp:revision>4765</cp:revision>
  <cp:lastPrinted>2014-11-04T15:04:57Z</cp:lastPrinted>
  <dcterms:created xsi:type="dcterms:W3CDTF">2007-04-17T18:10:23Z</dcterms:created>
  <dcterms:modified xsi:type="dcterms:W3CDTF">2022-01-03T06:33:09Z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(3)6tmfB/EE0Wuc3GIXFLx+sXe/3sf7gbbmn3ZjOX3mQxzxEWYw34MlxjT1Fxu17C0NlGFibCen
UgniMYlJKrcBWLu0qEYNxKtZkjcnxIvs/iCEBAaO+oSIMDBxHrFhTjIaimOhdtdSvDZhKtoO
AmMczEmSEkKnwX7ACLvO0ZNnM/DBUulytbK09NauE2KmulVmS9Io78t8qeSTgoW9jBIyZmei
4hEfQmztvU5CSXD8RB</vt:lpwstr>
  </property>
  <property fmtid="{D5CDD505-2E9C-101B-9397-08002B2CF9AE}" pid="27" name="_2015_ms_pID_7253431">
    <vt:lpwstr>0UHAPPEkgJoNJZSpeYVLnvkriUjEXCx8cgULgcHoV9H88GtQdss9hH
0LaD0c0PFvz3u22U0k7ComknCB/ma60eavc+0wR/v8yQE4kF/H6gngii7oYZBn/KtN3cBhI1
INMqGlyTOi/6CbmnbjKNBUWO0E2p2vH6DY8muLhNJiMntwUurUGPMjGEuaoeicD0CKMu5Fwi
G/tU9YuMZiNI56ZjcamEDRanloHnn4MtVLHg</vt:lpwstr>
  </property>
  <property fmtid="{D5CDD505-2E9C-101B-9397-08002B2CF9AE}" pid="28" name="_2015_ms_pID_7253432">
    <vt:lpwstr>uA==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1629812572</vt:lpwstr>
  </property>
</Properties>
</file>