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270" r:id="rId3"/>
    <p:sldId id="271" r:id="rId4"/>
    <p:sldId id="283" r:id="rId5"/>
    <p:sldId id="284" r:id="rId6"/>
    <p:sldId id="288" r:id="rId7"/>
    <p:sldId id="286" r:id="rId8"/>
    <p:sldId id="278" r:id="rId9"/>
    <p:sldId id="285" r:id="rId10"/>
    <p:sldId id="287" r:id="rId11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xiao (Tony, WT Lab)" initials="H(WL" lastIdx="0" clrIdx="0">
    <p:extLst>
      <p:ext uri="{19B8F6BF-5375-455C-9EA6-DF929625EA0E}">
        <p15:presenceInfo xmlns:p15="http://schemas.microsoft.com/office/powerpoint/2012/main" userId="S-1-5-21-147214757-305610072-1517763936-2976577" providerId="AD"/>
      </p:ext>
    </p:extLst>
  </p:cmAuthor>
  <p:cmAuthor id="2" name="Alecsander Eitan" initials="AE" lastIdx="6" clrIdx="1">
    <p:extLst>
      <p:ext uri="{19B8F6BF-5375-455C-9EA6-DF929625EA0E}">
        <p15:presenceInfo xmlns:p15="http://schemas.microsoft.com/office/powerpoint/2012/main" userId="S::eitana@qti.qualcomm.com::e817fc15-1440-47f2-9807-cb47db72d9e5" providerId="AD"/>
      </p:ext>
    </p:extLst>
  </p:cmAuthor>
  <p:cmAuthor id="3" name="Assaf Kasher-2" initials="AK" lastIdx="3" clrIdx="2">
    <p:extLst>
      <p:ext uri="{19B8F6BF-5375-455C-9EA6-DF929625EA0E}">
        <p15:presenceInfo xmlns:p15="http://schemas.microsoft.com/office/powerpoint/2012/main" userId="Assaf Kasher-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79" autoAdjust="0"/>
    <p:restoredTop sz="95886" autoAdjust="0"/>
  </p:normalViewPr>
  <p:slideViewPr>
    <p:cSldViewPr>
      <p:cViewPr varScale="1">
        <p:scale>
          <a:sx n="121" d="100"/>
          <a:sy n="121" d="100"/>
        </p:scale>
        <p:origin x="834" y="10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4194" y="74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4625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January 2016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92550" y="8982075"/>
            <a:ext cx="2425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Tony Xiao Han (Huawei Technologies)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9F288A74-A044-4BEA-A240-DEFB332E5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9508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6225" y="95250"/>
            <a:ext cx="2195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802.11-15/1472r0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250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January 2016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395663" y="8985250"/>
            <a:ext cx="2886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Tony Xiao Han (Huawei Technologies)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DF5FBB85-B9F8-4899-8B5B-B90AEDFA2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81293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44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0" y="6475413"/>
            <a:ext cx="2752725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Alecsander Eitan (Qualcomm)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B1F1DA77-CFCE-4DC0-B4B1-291C6A6AE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43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09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475413"/>
            <a:ext cx="2752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Alecsander Eitan(Qualcomm))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5DFA9695-C1BB-41B2-BF85-AF49C3038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05335" y="304026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>
              <a:defRPr/>
            </a:pPr>
            <a:r>
              <a:rPr lang="en-US" altLang="en-US" sz="1800" b="1" dirty="0"/>
              <a:t>doc.: IEEE 802.11-21/</a:t>
            </a:r>
            <a:r>
              <a:rPr lang="en-US" altLang="zh-CN" sz="1800" b="1" dirty="0"/>
              <a:t>1801</a:t>
            </a:r>
            <a:r>
              <a:rPr lang="en-US" altLang="en-US" sz="1800" b="1" dirty="0"/>
              <a:t>r0</a:t>
            </a:r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dirty="0"/>
              <a:t>Submission</a:t>
            </a:r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685800" y="318314"/>
            <a:ext cx="15411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4">
              <a:defRPr/>
            </a:pPr>
            <a:r>
              <a:rPr lang="en-US" altLang="zh-CN" sz="1800" b="1" dirty="0"/>
              <a:t>November </a:t>
            </a:r>
            <a:r>
              <a:rPr lang="en-US" altLang="en-US" sz="1800" b="1" dirty="0"/>
              <a:t>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itana@qti.qualcomm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kasher@qti.qualcomm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9800" y="6475413"/>
            <a:ext cx="2524125" cy="1231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n-US" sz="800" dirty="0"/>
              <a:t>Alecsander Eitan(Qualcomm)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1A8072B-F843-426D-AC66-CF03E3771DB0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b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305800" cy="1066800"/>
          </a:xfrm>
        </p:spPr>
        <p:txBody>
          <a:bodyPr/>
          <a:lstStyle/>
          <a:p>
            <a:r>
              <a:rPr lang="en-US" altLang="en-US" dirty="0"/>
              <a:t>Imaging Radar data report</a:t>
            </a:r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/>
              <a:t>Date:</a:t>
            </a:r>
            <a:r>
              <a:rPr lang="en-US" altLang="en-US" sz="2000" b="0" dirty="0"/>
              <a:t> 08-Nov-21</a:t>
            </a:r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685800" y="31242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Author:</a:t>
            </a:r>
            <a:endParaRPr lang="en-US" altLang="en-US" sz="2000" b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077105"/>
              </p:ext>
            </p:extLst>
          </p:nvPr>
        </p:nvGraphicFramePr>
        <p:xfrm>
          <a:off x="838200" y="3671888"/>
          <a:ext cx="7620000" cy="12353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27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Alecsander Eitan</a:t>
                      </a: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Qualcomm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Arial"/>
                          <a:hlinkClick r:id="rId3"/>
                        </a:rPr>
                        <a:t>eitana@qti.qualcomm.com</a:t>
                      </a:r>
                      <a:r>
                        <a:rPr lang="en-US" sz="1100" dirty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Assaf Kasher</a:t>
                      </a: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Qualcomm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Arial"/>
                          <a:hlinkClick r:id="rId4"/>
                        </a:rPr>
                        <a:t>akasher@qti.qualcomm.com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580089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Solomon Trainin</a:t>
                      </a: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Qualcomm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Arial"/>
                          <a:hlinkClick r:id="rId3"/>
                        </a:rPr>
                        <a:t>strainin@qti.qualcomm.com</a:t>
                      </a:r>
                      <a:r>
                        <a:rPr lang="en-US" sz="1100" dirty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2215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30D404-91D4-4318-AD9A-038DDDAA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#2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93EE02-3DAD-4596-B1C8-C66B9765B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000" kern="0" dirty="0"/>
              <a:t>Do you agree to add the following to 11bf SFD:</a:t>
            </a:r>
          </a:p>
          <a:p>
            <a:pPr lvl="1">
              <a:defRPr/>
            </a:pPr>
            <a:r>
              <a:rPr lang="en-US" altLang="zh-CN" sz="1800" kern="0" dirty="0"/>
              <a:t>The 11bf amendment shall define one or more report methods for targets.</a:t>
            </a:r>
            <a:br>
              <a:rPr lang="en-US" altLang="zh-CN" sz="1800" kern="0" dirty="0"/>
            </a:br>
            <a:r>
              <a:rPr lang="en-US" altLang="zh-CN" sz="1800" kern="0" dirty="0"/>
              <a:t>(“Target” is a detected object. </a:t>
            </a:r>
            <a:r>
              <a:rPr lang="en-US" altLang="zh-CN" sz="1800" dirty="0"/>
              <a:t>e</a:t>
            </a:r>
            <a:r>
              <a:rPr lang="en-US" altLang="zh-CN" sz="1800" kern="0" dirty="0"/>
              <a:t>.g. with a 3D size and specific doppler)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63BE51-9C85-4BDB-8C26-440D0B1AB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22C5C6-0328-4885-84BA-3F241B4253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23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1A5602-DD50-4011-9B85-1A967FA0A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C2C7A5-F9DF-4B00-B669-0F1140057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This presentation introduces the Imaging Radar</a:t>
            </a:r>
          </a:p>
          <a:p>
            <a:r>
              <a:rPr lang="en-US" b="0" dirty="0"/>
              <a:t>We present the typical processing of an </a:t>
            </a:r>
            <a:r>
              <a:rPr lang="en-US" b="0"/>
              <a:t>Imaging Radar</a:t>
            </a:r>
            <a:endParaRPr lang="en-US" b="0" dirty="0"/>
          </a:p>
          <a:p>
            <a:r>
              <a:rPr lang="en-US" b="0" dirty="0"/>
              <a:t>Discuss the report options and evaluate them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F9172E-8E8E-43B5-9FD7-BCD9A0A6E1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FF862C-E8E6-49FB-9A6A-F330983D56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59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64C054-3652-4F62-8BA2-C1F26842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Imaging Radar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1E5BA9-CCC9-4335-9FD9-62638F790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3581400"/>
          </a:xfrm>
        </p:spPr>
        <p:txBody>
          <a:bodyPr/>
          <a:lstStyle/>
          <a:p>
            <a:r>
              <a:rPr lang="en-US" dirty="0"/>
              <a:t>Imaging Radar provides “image” of the scene</a:t>
            </a:r>
            <a:br>
              <a:rPr lang="en-US" dirty="0"/>
            </a:br>
            <a:r>
              <a:rPr lang="en-US" b="0" dirty="0"/>
              <a:t>The image is:</a:t>
            </a:r>
            <a:br>
              <a:rPr lang="en-US" b="0" dirty="0"/>
            </a:br>
            <a:r>
              <a:rPr lang="en-US" b="0" dirty="0"/>
              <a:t>	2D (Az, Range or Az, El or Range, Doppler)</a:t>
            </a:r>
            <a:br>
              <a:rPr lang="en-US" b="0" dirty="0"/>
            </a:br>
            <a:r>
              <a:rPr lang="en-US" b="0" dirty="0"/>
              <a:t>	3D (Az, El, Range or Az, Range, Doppler)</a:t>
            </a:r>
            <a:br>
              <a:rPr lang="en-US" b="0" dirty="0"/>
            </a:br>
            <a:r>
              <a:rPr lang="en-US" b="0" dirty="0"/>
              <a:t>	4D (Az, El, Range, Doppler)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sz="1600" b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56D23A-F1C7-48B8-B8BA-060525E0F6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101627-200C-4865-92F5-2506CE71E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F338F5-6F03-44B0-A835-BB12280A841F}"/>
              </a:ext>
            </a:extLst>
          </p:cNvPr>
          <p:cNvSpPr txBox="1"/>
          <p:nvPr/>
        </p:nvSpPr>
        <p:spPr>
          <a:xfrm>
            <a:off x="495300" y="3810000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Typical Imaging Radar processing block diagram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567EC1-A39C-40EC-A35D-D682514F3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70792"/>
            <a:ext cx="8278952" cy="5738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CE1EED-6160-49A7-9C69-53766255A88E}"/>
              </a:ext>
            </a:extLst>
          </p:cNvPr>
          <p:cNvSpPr txBox="1"/>
          <p:nvPr/>
        </p:nvSpPr>
        <p:spPr>
          <a:xfrm>
            <a:off x="419100" y="5164439"/>
            <a:ext cx="8382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b="0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2D is a two-dimensional data, 3D is a three-dimensional data and 4D is a four-dimensional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Az and El are Azimuth and Elevation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CFAR is - “Constant False Alarm Rate”. CFAR detection refers to a common form of adaptive algorithm used in radar systems to detect target returns against a background of noise, clutter and interference)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0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64C054-3652-4F62-8BA2-C1F26842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Imaging Radar Data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56D23A-F1C7-48B8-B8BA-060525E0F6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101627-200C-4865-92F5-2506CE71E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449317-88FF-4F8B-A16A-54B0FEC63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373310"/>
            <a:ext cx="2724063" cy="2058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C9FC35-FDE3-4BE4-A6B7-5FC020ECF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117" y="4767882"/>
            <a:ext cx="2600847" cy="1632918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14AFC06-8D8A-44A4-9DA4-C80CD7694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52" y="2965694"/>
            <a:ext cx="2804434" cy="17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B7FBEA-8DA6-4DE1-9804-260EC9C52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819400"/>
            <a:ext cx="2644355" cy="1565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20A8B-EF9D-49A4-AFFA-A31E3EAB9B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357312"/>
            <a:ext cx="8330746" cy="14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6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64C054-3652-4F62-8BA2-C1F26842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Imaging Radar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1E5BA9-CCC9-4335-9FD9-62638F790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56D23A-F1C7-48B8-B8BA-060525E0F6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101627-200C-4865-92F5-2506CE71E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6BCAF4-CB22-4BAA-8D7A-6B8AAB1356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081"/>
          <a:stretch/>
        </p:blipFill>
        <p:spPr>
          <a:xfrm>
            <a:off x="6207550" y="1047714"/>
            <a:ext cx="2781741" cy="56578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383489-0202-486C-9F06-290E97545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5923182" cy="444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7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64C054-3652-4F62-8BA2-C1F26842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Imaging Radar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1E5BA9-CCC9-4335-9FD9-62638F790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034" y="1371600"/>
            <a:ext cx="7772400" cy="3048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napshot from a nice video from NXP</a:t>
            </a:r>
            <a:endParaRPr lang="en-US" b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56D23A-F1C7-48B8-B8BA-060525E0F6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101627-200C-4865-92F5-2506CE71E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54638E-5A82-4CBD-9F91-EE33D4D406E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17848"/>
            <a:ext cx="7858125" cy="4406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32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64C054-3652-4F62-8BA2-C1F26842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Imaging Radar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1E5BA9-CCC9-4335-9FD9-62638F790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581400"/>
            <a:ext cx="7772400" cy="2514600"/>
          </a:xfrm>
        </p:spPr>
        <p:txBody>
          <a:bodyPr/>
          <a:lstStyle/>
          <a:p>
            <a:r>
              <a:rPr lang="en-US" b="0" dirty="0"/>
              <a:t>Time Domain (CSI): 24 bit per sample -&gt; Huge size</a:t>
            </a:r>
            <a:br>
              <a:rPr lang="en-US" b="0" dirty="0"/>
            </a:br>
            <a:r>
              <a:rPr lang="en-US" b="0" dirty="0"/>
              <a:t>(12x2xTmeas)</a:t>
            </a:r>
          </a:p>
          <a:p>
            <a:r>
              <a:rPr lang="en-US" b="0" dirty="0"/>
              <a:t>2D/3D/4D: -&gt; Huge size</a:t>
            </a:r>
          </a:p>
          <a:p>
            <a:r>
              <a:rPr lang="en-US" b="0" dirty="0"/>
              <a:t>2D/3D/4D Filtered: -&gt; Large size</a:t>
            </a:r>
          </a:p>
          <a:p>
            <a:r>
              <a:rPr lang="en-US" b="0" dirty="0"/>
              <a:t>Targets: -&gt; Compact</a:t>
            </a:r>
          </a:p>
          <a:p>
            <a:endParaRPr lang="en-US" b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56D23A-F1C7-48B8-B8BA-060525E0F6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101627-200C-4865-92F5-2506CE71E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7299B1-2D61-401B-AB8E-90B7CA656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1241"/>
            <a:ext cx="8243404" cy="144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7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30D404-91D4-4318-AD9A-038DDDAA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93EE02-3DAD-4596-B1C8-C66B9765B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Reporting Time-domain data is very ineffective for imaging Radar, and requires the recipient to perform processing, like AoA (which requires knowledge known only at the receiver)</a:t>
            </a:r>
          </a:p>
          <a:p>
            <a:r>
              <a:rPr lang="en-US" dirty="0"/>
              <a:t>Reporting Unfiltered 2D/3D/4D map is very ineffective for imaging Radar.</a:t>
            </a:r>
          </a:p>
          <a:p>
            <a:r>
              <a:rPr lang="en-US" dirty="0"/>
              <a:t>Reporting Filtered 2D/3D/4D map is practical</a:t>
            </a:r>
          </a:p>
          <a:p>
            <a:r>
              <a:rPr lang="en-US" dirty="0"/>
              <a:t>Reporting Targets is the most efficient method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63BE51-9C85-4BDB-8C26-440D0B1AB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22C5C6-0328-4885-84BA-3F241B4253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52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30D404-91D4-4318-AD9A-038DDDAA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#1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93EE02-3DAD-4596-B1C8-C66B9765B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000" kern="0" dirty="0"/>
              <a:t>Do you agree to add the following to 11bf SFD:</a:t>
            </a:r>
          </a:p>
          <a:p>
            <a:pPr lvl="1">
              <a:defRPr/>
            </a:pPr>
            <a:r>
              <a:rPr lang="en-US" altLang="zh-CN" sz="1800" kern="0" dirty="0"/>
              <a:t>The 11bf amendment shall define one or more report methods for 2D, 3D and 4D filtered maps.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63BE51-9C85-4BDB-8C26-440D0B1AB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22C5C6-0328-4885-84BA-3F241B4253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078955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115894</TotalTime>
  <Words>469</Words>
  <Application>Microsoft Office PowerPoint</Application>
  <PresentationFormat>On-screen Show (4:3)</PresentationFormat>
  <Paragraphs>71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802-11-Submission</vt:lpstr>
      <vt:lpstr>Imaging Radar data report</vt:lpstr>
      <vt:lpstr>Agenda</vt:lpstr>
      <vt:lpstr>Imaging Radar</vt:lpstr>
      <vt:lpstr>Imaging Radar Data</vt:lpstr>
      <vt:lpstr>Imaging Radar Data</vt:lpstr>
      <vt:lpstr>Imaging Radar Data</vt:lpstr>
      <vt:lpstr>Imaging Radar Data</vt:lpstr>
      <vt:lpstr>Conclusions</vt:lpstr>
      <vt:lpstr>SP #1</vt:lpstr>
      <vt:lpstr>SP #2</vt:lpstr>
    </vt:vector>
  </TitlesOfParts>
  <Manager/>
  <Company>Marvell Semiconductor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19/0543r12</dc:title>
  <dc:subject>Task Group AY November 2015 Meeting Agenda</dc:subject>
  <dc:creator>Edward Au</dc:creator>
  <cp:keywords>March, April, May 2019</cp:keywords>
  <dc:description/>
  <cp:lastModifiedBy>Alecsander Eitan</cp:lastModifiedBy>
  <cp:revision>4758</cp:revision>
  <cp:lastPrinted>2014-11-04T15:04:57Z</cp:lastPrinted>
  <dcterms:created xsi:type="dcterms:W3CDTF">2007-04-17T18:10:23Z</dcterms:created>
  <dcterms:modified xsi:type="dcterms:W3CDTF">2021-11-07T13:07:38Z</dcterms:modified>
  <cp:category>Agenda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(12)O48q+nWDiKNAVXoAwq58w7ATF5BZpxUzus1FEuepahc6BRLUWdfXeHQFTCUY0LJynFgfmRNUPZlAVy+j0r6pbTTT4EXTIDQn++fDAJzW+wNWbLiJe8Z4f4WxdeblmkwEZYVIjqjQH/zBS5y6b9GoioXTXjFlVZ7xPu5xRU0WiDXzU0e3oG78RYbPZ2aHX/hl9SFYOtYdUMQjNw+W6g45GYePd7oGmr8CiOcEr8o5DLsyXdeT</vt:lpwstr>
  </property>
  <property fmtid="{D5CDD505-2E9C-101B-9397-08002B2CF9AE}" pid="3" name="_ms_pID_7253431">
    <vt:lpwstr>hBtTL66MZvP2f/KaV3adKT94KHNJID0xypYHmm25hGzk/ETif8Sj8xBGFsYnZVfYQOQ/wAyM9jGI1mxvLrml8FSLl4bDbfLtpebXgH+6bsglE2sjb5/6PLqZ6vrPMuq4xHCeAFploXk9GR4pqeBSsTI3ryAIkLOeZIHu3OlyhiIUHAYFFjusCknP+OLaVPfpnqpJjopJQHwudTzey6vtimu1b8SZqaoMzXoWNM8jqNR1+tnd</vt:lpwstr>
  </property>
  <property fmtid="{D5CDD505-2E9C-101B-9397-08002B2CF9AE}" pid="4" name="_ms_pID_7253432">
    <vt:lpwstr>x8ME0DQ2PpRh3avrRbfrZv56P6DdLEWGgiSMf+uDB4pq8mzhbhG6zPVPz3X1HS7rV0q5VF4keEsOSPp/KUMahD6kIQ6nI8qma02y7yusddScuZyMKuYK7AFTacu2BRKKxw82Xzx/b9m828jjjbhdYp08I8L82pMlPMiTjrFCpVp1AC8y6wfo3GM3bJVjc7D4DG5rJI1R0MXpzIiQOzKrXn0tHb6SOvbzeZuVqelsG00qCwte</vt:lpwstr>
  </property>
  <property fmtid="{D5CDD505-2E9C-101B-9397-08002B2CF9AE}" pid="5" name="_ms_pID_7253433">
    <vt:lpwstr>DeUnBJ7jXkhDFSfx2mbaZLiRTmabchORs5UcQM7t6iy9W9V5x0aJrpdekEha9ev1v7ztBtDiSNiz0nb5TnbmoOjSO9dSTPtxKJtkBk0VOT8v8uSIsc13cQc0DfmbMnZDCw/73NT8fGNvpvuxnOABvrA90Ua7RN1L2t9H8pOjEZKxCOmcGK2xRY5PojaZXHShwppauFNrvLHwrK2A1xMWv2Hy/8UBtsBI7RPOw+pkMh3CoR5h</vt:lpwstr>
  </property>
  <property fmtid="{D5CDD505-2E9C-101B-9397-08002B2CF9AE}" pid="6" name="_ms_pID_725343_00">
    <vt:lpwstr>_ms_pID_725343</vt:lpwstr>
  </property>
  <property fmtid="{D5CDD505-2E9C-101B-9397-08002B2CF9AE}" pid="7" name="_ms_pID_7253431_00">
    <vt:lpwstr>_ms_pID_7253431</vt:lpwstr>
  </property>
  <property fmtid="{D5CDD505-2E9C-101B-9397-08002B2CF9AE}" pid="8" name="_ms_pID_7253432_00">
    <vt:lpwstr>_ms_pID_7253432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9t84MRtTx6Thnshgwp5BWq4UiuH84Eiujfe39Icajo8bMu+OO+aJRKLepkNrNUE99MU7YuJd+fFCg3aweaBTnq2fGfvMW7Ut/bQu8RC1FTVvRRLGOQlyb7hYMxC9aIRdVBZ6p18/5pQrL2cu4rhCKSpebJkgn8YLAtFbLQvYKXu93YKEYLjKpDwJeP+CyI8vT062JGalwlQ3Yvee3IDqJW1yqOBg24U7zWL0L3MKhhrvO8f0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6GWTJDqz29S7smRvZQ2d6O2tevCrNSUYcO/TE5kl465CI3u3agCbKz/IqAI6BCDNXFzeHpTc0L65mbokTOrPcULOX23R2vtnlJnGDo1mTjdsWF4b4qPHz0R58sXuSVXhknyPvskulsySMkLGliq6rC8WkcO5aBCH/kRw9eAT1jvX2qCdNVwm1UhsJZec74rp824gmFvr6KutP18IGVz5uhur7VnixQSUGNWBIVj552MkbME6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sTeVGnCQ0WCLcu3MQHuO0TFinWdHluh2Vf6zXtBjuRebL8xr6suQUaNHGWcf621zJRFmh33DmaFN7MhZOreGlD6ucG2hrcCFhIUw1L/vg/10yQu6cia0ltRDyoV9ZARFiNAqXnGHWnwNjirxWaWwRuMcte7s5PAnIc7KUTz33edbdJXdaI39osewTu48zvXD5Ap8Q0zJ809EcnCIXc+WtGKSzpnNNWwFyVUPx3CFyuEpL4Pj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Dm3MIKDygnrlJgGYaKT7hvJiY3AsvZDFcRpNIqaF2iH+3iYHuJDWGNqjQFQTnPnIW4L7Ph3g4wZJ6lvGXdrp7GMSeF0/HbFbONKSiB6fo3sjR58WECrD3iyflR3pBaDoQwN398Hqp9MUjYgpTKwoV9UJBG1HMAxflrQaAv6/QXkRlJDGoKn90YQTAs+RxuWobh62wp6uacyFPhO3dxEgde63/NbE/BFnXQtf45PCGNa3KvlH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2TW/xbkhJGEaCFDDLT5IDAVYF7wCtVb86KgY7RouYgbTiiRUOUZdvQgYasRYQjRRQHq3j7PEJ5m9aiErVUdxB14eSEqi39a6X/0IWvo/Tl6lOouA5yKfuJr+AnxG9iCUEzuOlA5YtCxXAL38I3f/xKvhMKnXvJsA3IDAAIj0TdpHkqeEjGqdZaLJun9BFA8ui4iGfsGtGbd83Tu9xvBJhy61UCXLzIC1/3e8A7uQIj70Y9vE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y6kFNTjsH2mE8f1UM95zogrbUuwzLzv11JqPEndS5UH5Lo8hJp1y9mBWg137eLLAXkxWIT1wLg0+p/ZEkq2ar/3u10yNvrddGtCMOn+Mik/A6YEfsGhiacDa6gq2VTnIhFya5g2Un2Qd5eq5mxnZth6Wic1AwgAKLTlzgAodJEMyHfuT91df79HCc/2kG/biuHnoxtPvJnwn+VOSQPxc/3X08hy+h9J1u9JNx0xL2/GBk3Jq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kiAeZ3SViGiZnriBbU58KYt1RpZ8eBinUdFbRfYxQXRkzDWwNQewHtw75pcA6cREPLuI2SAbxHVYSR3ZUQ5zzjYwte9tx/Sz0XORHKyOcmsIT5gncnPVLYLsDnTA2iOGX/DUw8XNZoQ9LYZzW9Y+ux8R1UZoLQv4XUK12L129g9SBWNmAOm2sZnFbfrpXSC/kozVB/gOTHDLzacdjMJ1j+FvpemlYvFkaW2xdXn6gHIjaUtI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w8PjNg==</vt:lpwstr>
  </property>
  <property fmtid="{D5CDD505-2E9C-101B-9397-08002B2CF9AE}" pid="25" name="_ms_pID_72534311_00">
    <vt:lpwstr>_ms_pID_72534311</vt:lpwstr>
  </property>
  <property fmtid="{D5CDD505-2E9C-101B-9397-08002B2CF9AE}" pid="26" name="_2015_ms_pID_725343">
    <vt:lpwstr>(3)6tmfB/EE0Wuc3GIXFLx+sXe/3sf7gbbmn3ZjOX3mQxzxEWYw34MlxjT1Fxu17C0NlGFibCen
UgniMYlJKrcBWLu0qEYNxKtZkjcnxIvs/iCEBAaO+oSIMDBxHrFhTjIaimOhdtdSvDZhKtoO
AmMczEmSEkKnwX7ACLvO0ZNnM/DBUulytbK09NauE2KmulVmS9Io78t8qeSTgoW9jBIyZmei
4hEfQmztvU5CSXD8RB</vt:lpwstr>
  </property>
  <property fmtid="{D5CDD505-2E9C-101B-9397-08002B2CF9AE}" pid="27" name="_2015_ms_pID_7253431">
    <vt:lpwstr>0UHAPPEkgJoNJZSpeYVLnvkriUjEXCx8cgULgcHoV9H88GtQdss9hH
0LaD0c0PFvz3u22U0k7ComknCB/ma60eavc+0wR/v8yQE4kF/H6gngii7oYZBn/KtN3cBhI1
INMqGlyTOi/6CbmnbjKNBUWO0E2p2vH6DY8muLhNJiMntwUurUGPMjGEuaoeicD0CKMu5Fwi
G/tU9YuMZiNI56ZjcamEDRanloHnn4MtVLHg</vt:lpwstr>
  </property>
  <property fmtid="{D5CDD505-2E9C-101B-9397-08002B2CF9AE}" pid="28" name="_2015_ms_pID_7253432">
    <vt:lpwstr>uA==</vt:lpwstr>
  </property>
  <property fmtid="{D5CDD505-2E9C-101B-9397-08002B2CF9AE}" pid="29" name="_readonly">
    <vt:lpwstr/>
  </property>
  <property fmtid="{D5CDD505-2E9C-101B-9397-08002B2CF9AE}" pid="30" name="_change">
    <vt:lpwstr/>
  </property>
  <property fmtid="{D5CDD505-2E9C-101B-9397-08002B2CF9AE}" pid="31" name="_full-control">
    <vt:lpwstr/>
  </property>
  <property fmtid="{D5CDD505-2E9C-101B-9397-08002B2CF9AE}" pid="32" name="sflag">
    <vt:lpwstr>1629812572</vt:lpwstr>
  </property>
</Properties>
</file>