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80" r:id="rId4"/>
    <p:sldId id="290" r:id="rId5"/>
    <p:sldId id="291" r:id="rId6"/>
    <p:sldId id="269" r:id="rId7"/>
    <p:sldId id="272" r:id="rId8"/>
    <p:sldId id="273" r:id="rId9"/>
    <p:sldId id="281" r:id="rId10"/>
    <p:sldId id="282" r:id="rId11"/>
    <p:sldId id="283" r:id="rId12"/>
    <p:sldId id="284" r:id="rId13"/>
    <p:sldId id="286" r:id="rId14"/>
    <p:sldId id="287" r:id="rId15"/>
    <p:sldId id="288" r:id="rId16"/>
    <p:sldId id="289"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p:cViewPr varScale="1">
        <p:scale>
          <a:sx n="111" d="100"/>
          <a:sy n="111" d="100"/>
        </p:scale>
        <p:origin x="108"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2021</a:t>
            </a:r>
            <a:endParaRPr lang="en-GB"/>
          </a:p>
        </p:txBody>
      </p:sp>
      <p:sp>
        <p:nvSpPr>
          <p:cNvPr id="6" name="Footer Placeholder 5"/>
          <p:cNvSpPr>
            <a:spLocks noGrp="1"/>
          </p:cNvSpPr>
          <p:nvPr>
            <p:ph type="ftr" idx="11"/>
          </p:nvPr>
        </p:nvSpPr>
        <p:spPr/>
        <p:txBody>
          <a:bodyPr/>
          <a:lstStyle>
            <a:lvl1pPr>
              <a:defRPr/>
            </a:lvl1pPr>
          </a:lstStyle>
          <a:p>
            <a:r>
              <a:rPr lang="en-GB"/>
              <a:t>Assaf Kasher,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Assaf Kasher,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2021</a:t>
            </a:r>
            <a:endParaRPr lang="en-GB"/>
          </a:p>
        </p:txBody>
      </p:sp>
      <p:sp>
        <p:nvSpPr>
          <p:cNvPr id="4" name="Footer Placeholder 3"/>
          <p:cNvSpPr>
            <a:spLocks noGrp="1"/>
          </p:cNvSpPr>
          <p:nvPr>
            <p:ph type="ftr" idx="11"/>
          </p:nvPr>
        </p:nvSpPr>
        <p:spPr/>
        <p:txBody>
          <a:bodyPr/>
          <a:lstStyle>
            <a:lvl1pPr>
              <a:defRPr/>
            </a:lvl1pPr>
          </a:lstStyle>
          <a:p>
            <a:r>
              <a:rPr lang="en-GB"/>
              <a:t>Assaf Kasher,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2021</a:t>
            </a:r>
            <a:endParaRPr lang="en-GB"/>
          </a:p>
        </p:txBody>
      </p:sp>
      <p:sp>
        <p:nvSpPr>
          <p:cNvPr id="3" name="Footer Placeholder 2"/>
          <p:cNvSpPr>
            <a:spLocks noGrp="1"/>
          </p:cNvSpPr>
          <p:nvPr>
            <p:ph type="ftr" idx="11"/>
          </p:nvPr>
        </p:nvSpPr>
        <p:spPr/>
        <p:txBody>
          <a:bodyPr/>
          <a:lstStyle>
            <a:lvl1pPr>
              <a:defRPr/>
            </a:lvl1pPr>
          </a:lstStyle>
          <a:p>
            <a:r>
              <a:rPr lang="en-GB"/>
              <a:t>Assaf Kasher,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2021</a:t>
            </a:r>
            <a:endParaRPr lang="en-GB"/>
          </a:p>
        </p:txBody>
      </p:sp>
      <p:sp>
        <p:nvSpPr>
          <p:cNvPr id="5" name="Footer Placeholder 4"/>
          <p:cNvSpPr>
            <a:spLocks noGrp="1"/>
          </p:cNvSpPr>
          <p:nvPr>
            <p:ph type="ftr" idx="11"/>
          </p:nvPr>
        </p:nvSpPr>
        <p:spPr/>
        <p:txBody>
          <a:bodyPr/>
          <a:lstStyle>
            <a:lvl1pPr>
              <a:defRPr/>
            </a:lvl1pPr>
          </a:lstStyle>
          <a:p>
            <a:r>
              <a:rPr lang="en-GB"/>
              <a:t>Assaf Kasher,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Assaf Kasher,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(E)DMG multi/bistatic radar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sz="2000" b="0" dirty="0"/>
              <a:t>2021-06-10</a:t>
            </a:r>
            <a:endParaRPr lang="en-GB" sz="2000" b="0" dirty="0"/>
          </a:p>
        </p:txBody>
      </p:sp>
      <p:sp>
        <p:nvSpPr>
          <p:cNvPr id="6" name="Date Placeholder 3"/>
          <p:cNvSpPr>
            <a:spLocks noGrp="1"/>
          </p:cNvSpPr>
          <p:nvPr>
            <p:ph type="dt" idx="10"/>
          </p:nvPr>
        </p:nvSpPr>
        <p:spPr/>
        <p:txBody>
          <a:bodyPr/>
          <a:lstStyle/>
          <a:p>
            <a:r>
              <a:rPr lang="en-US"/>
              <a:t>November 2021</a:t>
            </a:r>
            <a:endParaRPr lang="en-GB" dirty="0"/>
          </a:p>
        </p:txBody>
      </p:sp>
      <p:sp>
        <p:nvSpPr>
          <p:cNvPr id="7" name="Footer Placeholder 4"/>
          <p:cNvSpPr>
            <a:spLocks noGrp="1"/>
          </p:cNvSpPr>
          <p:nvPr>
            <p:ph type="ftr" idx="11"/>
          </p:nvPr>
        </p:nvSpPr>
        <p:spPr/>
        <p:txBody>
          <a:bodyPr/>
          <a:lstStyle/>
          <a:p>
            <a:r>
              <a:rPr lang="en-GB"/>
              <a:t>Assaf Kasher,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02938169"/>
              </p:ext>
            </p:extLst>
          </p:nvPr>
        </p:nvGraphicFramePr>
        <p:xfrm>
          <a:off x="989013" y="2413000"/>
          <a:ext cx="10206037" cy="2479675"/>
        </p:xfrm>
        <a:graphic>
          <a:graphicData uri="http://schemas.openxmlformats.org/presentationml/2006/ole">
            <mc:AlternateContent xmlns:mc="http://schemas.openxmlformats.org/markup-compatibility/2006">
              <mc:Choice xmlns:v="urn:schemas-microsoft-com:vml" Requires="v">
                <p:oleObj spid="_x0000_s1038"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89013" y="2413000"/>
                        <a:ext cx="10206037"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197C3-DD41-417F-834F-5C1682219B73}"/>
              </a:ext>
            </a:extLst>
          </p:cNvPr>
          <p:cNvSpPr>
            <a:spLocks noGrp="1"/>
          </p:cNvSpPr>
          <p:nvPr>
            <p:ph type="title"/>
          </p:nvPr>
        </p:nvSpPr>
        <p:spPr>
          <a:xfrm>
            <a:off x="914401" y="685801"/>
            <a:ext cx="10361084" cy="761999"/>
          </a:xfrm>
        </p:spPr>
        <p:txBody>
          <a:bodyPr/>
          <a:lstStyle/>
          <a:p>
            <a:r>
              <a:rPr lang="en-US" dirty="0"/>
              <a:t>Generic View of a sensing/radar session</a:t>
            </a:r>
          </a:p>
        </p:txBody>
      </p:sp>
      <p:sp>
        <p:nvSpPr>
          <p:cNvPr id="3" name="Content Placeholder 2">
            <a:extLst>
              <a:ext uri="{FF2B5EF4-FFF2-40B4-BE49-F238E27FC236}">
                <a16:creationId xmlns:a16="http://schemas.microsoft.com/office/drawing/2014/main" id="{B4D3A8D2-D577-49EC-80C7-7B8092DDF98B}"/>
              </a:ext>
            </a:extLst>
          </p:cNvPr>
          <p:cNvSpPr>
            <a:spLocks noGrp="1"/>
          </p:cNvSpPr>
          <p:nvPr>
            <p:ph idx="1"/>
          </p:nvPr>
        </p:nvSpPr>
        <p:spPr>
          <a:xfrm>
            <a:off x="914401" y="5486400"/>
            <a:ext cx="10361084" cy="608014"/>
          </a:xfrm>
        </p:spPr>
        <p:txBody>
          <a:bodyPr/>
          <a:lstStyle/>
          <a:p>
            <a:r>
              <a:rPr lang="en-US" dirty="0"/>
              <a:t>Based on the procedure already in the SFD and the 11az procedure</a:t>
            </a:r>
          </a:p>
          <a:p>
            <a:r>
              <a:rPr lang="en-US" dirty="0"/>
              <a:t>Terminations not shown </a:t>
            </a:r>
          </a:p>
        </p:txBody>
      </p:sp>
      <p:sp>
        <p:nvSpPr>
          <p:cNvPr id="4" name="Slide Number Placeholder 3">
            <a:extLst>
              <a:ext uri="{FF2B5EF4-FFF2-40B4-BE49-F238E27FC236}">
                <a16:creationId xmlns:a16="http://schemas.microsoft.com/office/drawing/2014/main" id="{2538DB1B-3CF3-4C6D-A05A-93442DAF851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D2558C5-A8D5-4552-BCA7-BB2713230B13}"/>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11110441-9A4B-4F4F-977A-7E39CBCBB51D}"/>
              </a:ext>
            </a:extLst>
          </p:cNvPr>
          <p:cNvSpPr>
            <a:spLocks noGrp="1"/>
          </p:cNvSpPr>
          <p:nvPr>
            <p:ph type="dt" idx="15"/>
          </p:nvPr>
        </p:nvSpPr>
        <p:spPr/>
        <p:txBody>
          <a:bodyPr/>
          <a:lstStyle/>
          <a:p>
            <a:r>
              <a:rPr lang="en-US"/>
              <a:t>November 2021</a:t>
            </a:r>
            <a:endParaRPr lang="en-GB" dirty="0"/>
          </a:p>
        </p:txBody>
      </p:sp>
      <p:pic>
        <p:nvPicPr>
          <p:cNvPr id="10" name="Picture 9">
            <a:extLst>
              <a:ext uri="{FF2B5EF4-FFF2-40B4-BE49-F238E27FC236}">
                <a16:creationId xmlns:a16="http://schemas.microsoft.com/office/drawing/2014/main" id="{A51CCB0F-84BB-43D7-B6D0-EC1EA7BAC3AA}"/>
              </a:ext>
            </a:extLst>
          </p:cNvPr>
          <p:cNvPicPr>
            <a:picLocks noChangeAspect="1"/>
          </p:cNvPicPr>
          <p:nvPr/>
        </p:nvPicPr>
        <p:blipFill>
          <a:blip r:embed="rId2"/>
          <a:stretch>
            <a:fillRect/>
          </a:stretch>
        </p:blipFill>
        <p:spPr>
          <a:xfrm>
            <a:off x="609601" y="1670019"/>
            <a:ext cx="10279486" cy="3595288"/>
          </a:xfrm>
          <a:prstGeom prst="rect">
            <a:avLst/>
          </a:prstGeom>
        </p:spPr>
      </p:pic>
    </p:spTree>
    <p:extLst>
      <p:ext uri="{BB962C8B-B14F-4D97-AF65-F5344CB8AC3E}">
        <p14:creationId xmlns:p14="http://schemas.microsoft.com/office/powerpoint/2010/main" val="3294378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08EED-FE3D-4DEC-BADF-F3D6042DE39F}"/>
              </a:ext>
            </a:extLst>
          </p:cNvPr>
          <p:cNvSpPr>
            <a:spLocks noGrp="1"/>
          </p:cNvSpPr>
          <p:nvPr>
            <p:ph type="title"/>
          </p:nvPr>
        </p:nvSpPr>
        <p:spPr>
          <a:xfrm>
            <a:off x="914401" y="685802"/>
            <a:ext cx="10361084" cy="301624"/>
          </a:xfrm>
        </p:spPr>
        <p:txBody>
          <a:bodyPr/>
          <a:lstStyle/>
          <a:p>
            <a:r>
              <a:rPr lang="en-US" dirty="0"/>
              <a:t>Multi-Static Sensing Transmit Initiator</a:t>
            </a:r>
          </a:p>
        </p:txBody>
      </p:sp>
      <p:sp>
        <p:nvSpPr>
          <p:cNvPr id="3" name="Content Placeholder 2">
            <a:extLst>
              <a:ext uri="{FF2B5EF4-FFF2-40B4-BE49-F238E27FC236}">
                <a16:creationId xmlns:a16="http://schemas.microsoft.com/office/drawing/2014/main" id="{9ED58B6C-6953-425E-9B7E-507821BFD00A}"/>
              </a:ext>
            </a:extLst>
          </p:cNvPr>
          <p:cNvSpPr>
            <a:spLocks noGrp="1"/>
          </p:cNvSpPr>
          <p:nvPr>
            <p:ph idx="1"/>
          </p:nvPr>
        </p:nvSpPr>
        <p:spPr>
          <a:xfrm>
            <a:off x="762000" y="2972871"/>
            <a:ext cx="10361084" cy="2989264"/>
          </a:xfrm>
        </p:spPr>
        <p:txBody>
          <a:bodyPr/>
          <a:lstStyle/>
          <a:p>
            <a:pPr>
              <a:buFont typeface="Arial" panose="020B0604020202020204" pitchFamily="34" charset="0"/>
              <a:buChar char="•"/>
            </a:pPr>
            <a:r>
              <a:rPr lang="en-US" dirty="0"/>
              <a:t>Meas. Setup/Trigger assign sync index to STA, indicate when sense PPDU starts.</a:t>
            </a:r>
          </a:p>
          <a:p>
            <a:pPr>
              <a:buFont typeface="Arial" panose="020B0604020202020204" pitchFamily="34" charset="0"/>
              <a:buChar char="•"/>
            </a:pPr>
            <a:r>
              <a:rPr lang="en-US" dirty="0"/>
              <a:t>Sense PPDU contains a sync field for all STAs except STA1</a:t>
            </a:r>
          </a:p>
          <a:p>
            <a:pPr lvl="1">
              <a:buFont typeface="Arial" panose="020B0604020202020204" pitchFamily="34" charset="0"/>
              <a:buChar char="•"/>
            </a:pPr>
            <a:r>
              <a:rPr lang="en-US" dirty="0"/>
              <a:t>the sync field is used to provide timing and frequency offset locking quality similar to that achieved with the preamble.</a:t>
            </a:r>
          </a:p>
          <a:p>
            <a:pPr lvl="1">
              <a:buFont typeface="Arial" panose="020B0604020202020204" pitchFamily="34" charset="0"/>
              <a:buChar char="•"/>
            </a:pPr>
            <a:r>
              <a:rPr lang="en-US" dirty="0"/>
              <a:t>the sync field is STA specific.</a:t>
            </a:r>
          </a:p>
          <a:p>
            <a:pPr>
              <a:buFont typeface="Arial" panose="020B0604020202020204" pitchFamily="34" charset="0"/>
              <a:buChar char="•"/>
            </a:pPr>
            <a:r>
              <a:rPr lang="en-US" dirty="0"/>
              <a:t>Feedback is polled</a:t>
            </a:r>
          </a:p>
          <a:p>
            <a:pPr lvl="1">
              <a:buFont typeface="Arial" panose="020B0604020202020204" pitchFamily="34" charset="0"/>
              <a:buChar char="•"/>
            </a:pPr>
            <a:r>
              <a:rPr lang="en-US" dirty="0"/>
              <a:t>Feedback may be delayed or aggregated (per STA).</a:t>
            </a:r>
          </a:p>
          <a:p>
            <a:pPr lvl="1">
              <a:buFont typeface="Arial" panose="020B0604020202020204" pitchFamily="34" charset="0"/>
              <a:buChar char="•"/>
            </a:pPr>
            <a:r>
              <a:rPr lang="en-US" dirty="0"/>
              <a:t>Feedback may indicate failure (e.g., of acquiring the sync)</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875DC09-B038-46B4-B13B-E801D161914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8450D05-E021-4E32-A7E3-CBE782CC18F8}"/>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340B23AE-43AD-478E-A5E6-6ABE6AD45D73}"/>
              </a:ext>
            </a:extLst>
          </p:cNvPr>
          <p:cNvSpPr>
            <a:spLocks noGrp="1"/>
          </p:cNvSpPr>
          <p:nvPr>
            <p:ph type="dt" idx="15"/>
          </p:nvPr>
        </p:nvSpPr>
        <p:spPr/>
        <p:txBody>
          <a:bodyPr/>
          <a:lstStyle/>
          <a:p>
            <a:r>
              <a:rPr lang="en-US"/>
              <a:t>November 2021</a:t>
            </a:r>
            <a:endParaRPr lang="en-GB" dirty="0"/>
          </a:p>
        </p:txBody>
      </p:sp>
      <p:pic>
        <p:nvPicPr>
          <p:cNvPr id="11" name="Picture 10">
            <a:extLst>
              <a:ext uri="{FF2B5EF4-FFF2-40B4-BE49-F238E27FC236}">
                <a16:creationId xmlns:a16="http://schemas.microsoft.com/office/drawing/2014/main" id="{82A056D5-1961-44E6-9E4C-FE90A59E637C}"/>
              </a:ext>
            </a:extLst>
          </p:cNvPr>
          <p:cNvPicPr>
            <a:picLocks noChangeAspect="1"/>
          </p:cNvPicPr>
          <p:nvPr/>
        </p:nvPicPr>
        <p:blipFill>
          <a:blip r:embed="rId2"/>
          <a:stretch>
            <a:fillRect/>
          </a:stretch>
        </p:blipFill>
        <p:spPr>
          <a:xfrm>
            <a:off x="1470555" y="836614"/>
            <a:ext cx="9248775" cy="2209800"/>
          </a:xfrm>
          <a:prstGeom prst="rect">
            <a:avLst/>
          </a:prstGeom>
        </p:spPr>
      </p:pic>
    </p:spTree>
    <p:extLst>
      <p:ext uri="{BB962C8B-B14F-4D97-AF65-F5344CB8AC3E}">
        <p14:creationId xmlns:p14="http://schemas.microsoft.com/office/powerpoint/2010/main" val="2258970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D8FD-6EE2-472F-8927-32EE29E796E6}"/>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DDBE7E39-49E0-4419-AE67-62C82EEBAA12}"/>
              </a:ext>
            </a:extLst>
          </p:cNvPr>
          <p:cNvSpPr>
            <a:spLocks noGrp="1"/>
          </p:cNvSpPr>
          <p:nvPr>
            <p:ph idx="1"/>
          </p:nvPr>
        </p:nvSpPr>
        <p:spPr/>
        <p:txBody>
          <a:bodyPr/>
          <a:lstStyle/>
          <a:p>
            <a:r>
              <a:rPr lang="en-US" dirty="0"/>
              <a:t>Do you agree to add to the SFD the following text:</a:t>
            </a:r>
          </a:p>
          <a:p>
            <a:pPr>
              <a:buFont typeface="Arial" panose="020B0604020202020204" pitchFamily="34" charset="0"/>
              <a:buChar char="•"/>
            </a:pPr>
            <a:r>
              <a:rPr lang="en-US" dirty="0"/>
              <a:t>EDMG transmitter initiator bi-static sensing is based on a BRP request in a BRP-RX/TX, BRP-TX, BRP-RX PPDU and the BRP response</a:t>
            </a:r>
          </a:p>
          <a:p>
            <a:pPr>
              <a:buFont typeface="Arial" panose="020B0604020202020204" pitchFamily="34" charset="0"/>
              <a:buChar char="•"/>
            </a:pPr>
            <a:r>
              <a:rPr lang="en-US" dirty="0"/>
              <a:t>Feedback for the measurement is carried in the BRP response</a:t>
            </a:r>
          </a:p>
          <a:p>
            <a:pPr lvl="1">
              <a:buFont typeface="Arial" panose="020B0604020202020204" pitchFamily="34" charset="0"/>
              <a:buChar char="•"/>
            </a:pPr>
            <a:r>
              <a:rPr lang="en-US" dirty="0"/>
              <a:t>Feedback may be delayed</a:t>
            </a:r>
          </a:p>
          <a:p>
            <a:pPr lvl="1">
              <a:buFont typeface="Arial" panose="020B0604020202020204" pitchFamily="34" charset="0"/>
              <a:buChar char="•"/>
            </a:pPr>
            <a:r>
              <a:rPr lang="en-US" dirty="0"/>
              <a:t>Feedback may be aggregated (single feedback for some measurements, to facilitate doppler measurement)</a:t>
            </a:r>
          </a:p>
        </p:txBody>
      </p:sp>
      <p:sp>
        <p:nvSpPr>
          <p:cNvPr id="4" name="Slide Number Placeholder 3">
            <a:extLst>
              <a:ext uri="{FF2B5EF4-FFF2-40B4-BE49-F238E27FC236}">
                <a16:creationId xmlns:a16="http://schemas.microsoft.com/office/drawing/2014/main" id="{FE25088F-C51D-40BC-8C14-C15AA75F555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B0DE81B-373C-484B-B2B7-305904151B30}"/>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88533CFC-2FEE-45F9-B0E8-827B6C2701DD}"/>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486839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999FB-7D03-409E-A6D3-E8E8E1AEDFF2}"/>
              </a:ext>
            </a:extLst>
          </p:cNvPr>
          <p:cNvSpPr>
            <a:spLocks noGrp="1"/>
          </p:cNvSpPr>
          <p:nvPr>
            <p:ph type="title"/>
          </p:nvPr>
        </p:nvSpPr>
        <p:spPr/>
        <p:txBody>
          <a:bodyPr/>
          <a:lstStyle/>
          <a:p>
            <a:r>
              <a:rPr lang="en-US" dirty="0"/>
              <a:t>Strawpoll 2</a:t>
            </a:r>
          </a:p>
        </p:txBody>
      </p:sp>
      <p:sp>
        <p:nvSpPr>
          <p:cNvPr id="3" name="Content Placeholder 2">
            <a:extLst>
              <a:ext uri="{FF2B5EF4-FFF2-40B4-BE49-F238E27FC236}">
                <a16:creationId xmlns:a16="http://schemas.microsoft.com/office/drawing/2014/main" id="{850DB24C-2E2A-4506-AFB8-82ED9022EE1C}"/>
              </a:ext>
            </a:extLst>
          </p:cNvPr>
          <p:cNvSpPr>
            <a:spLocks noGrp="1"/>
          </p:cNvSpPr>
          <p:nvPr>
            <p:ph idx="1"/>
          </p:nvPr>
        </p:nvSpPr>
        <p:spPr/>
        <p:txBody>
          <a:bodyPr/>
          <a:lstStyle/>
          <a:p>
            <a:r>
              <a:rPr lang="en-US" dirty="0"/>
              <a:t>Do you agree to add to the SFD the following text:</a:t>
            </a:r>
          </a:p>
          <a:p>
            <a:pPr>
              <a:buFont typeface="Arial" panose="020B0604020202020204" pitchFamily="34" charset="0"/>
              <a:buChar char="•"/>
            </a:pPr>
            <a:r>
              <a:rPr lang="en-US" dirty="0"/>
              <a:t>EDMG receiver initiator bi-static sensing is based on a BRP request frame that includes a request for the responder to transmit a BRP-RX/TX, BRP-TX, BRP-RX PPDU.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2074E1D-682F-418A-9703-6D82FC2D4FB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75FF4B7-0D5F-4036-8BAC-1F949DF27A30}"/>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E24C7863-E95E-4913-8AB9-9363FA525E2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924809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89DB-CFBF-4135-9174-596C026D5FCD}"/>
              </a:ext>
            </a:extLst>
          </p:cNvPr>
          <p:cNvSpPr>
            <a:spLocks noGrp="1"/>
          </p:cNvSpPr>
          <p:nvPr>
            <p:ph type="title"/>
          </p:nvPr>
        </p:nvSpPr>
        <p:spPr/>
        <p:txBody>
          <a:bodyPr/>
          <a:lstStyle/>
          <a:p>
            <a:r>
              <a:rPr lang="en-US" dirty="0"/>
              <a:t>Strawpoll 3</a:t>
            </a:r>
          </a:p>
        </p:txBody>
      </p:sp>
      <p:sp>
        <p:nvSpPr>
          <p:cNvPr id="3" name="Content Placeholder 2">
            <a:extLst>
              <a:ext uri="{FF2B5EF4-FFF2-40B4-BE49-F238E27FC236}">
                <a16:creationId xmlns:a16="http://schemas.microsoft.com/office/drawing/2014/main" id="{59C4FD77-7C2D-4BAF-8E1C-390965603113}"/>
              </a:ext>
            </a:extLst>
          </p:cNvPr>
          <p:cNvSpPr>
            <a:spLocks noGrp="1"/>
          </p:cNvSpPr>
          <p:nvPr>
            <p:ph idx="1"/>
          </p:nvPr>
        </p:nvSpPr>
        <p:spPr/>
        <p:txBody>
          <a:bodyPr/>
          <a:lstStyle/>
          <a:p>
            <a:pPr marL="0" indent="0"/>
            <a:r>
              <a:rPr lang="en-US" dirty="0"/>
              <a:t>Do you agree to add to the SFD the following text:</a:t>
            </a:r>
          </a:p>
          <a:p>
            <a:pPr>
              <a:buFont typeface="Arial" panose="020B0604020202020204" pitchFamily="34" charset="0"/>
              <a:buChar char="•"/>
            </a:pPr>
            <a:r>
              <a:rPr lang="en-US" dirty="0"/>
              <a:t>EDMG Bi/multi-static sensing capability set will include:</a:t>
            </a:r>
          </a:p>
          <a:p>
            <a:pPr lvl="1">
              <a:buFont typeface="Arial" panose="020B0604020202020204" pitchFamily="34" charset="0"/>
              <a:buChar char="•"/>
            </a:pPr>
            <a:r>
              <a:rPr lang="en-US" dirty="0"/>
              <a:t>sequence length supported	(of the Golay Sequences in the TRN field)</a:t>
            </a:r>
          </a:p>
          <a:p>
            <a:pPr lvl="1">
              <a:buFont typeface="Arial" panose="020B0604020202020204" pitchFamily="34" charset="0"/>
              <a:buChar char="•"/>
            </a:pPr>
            <a:r>
              <a:rPr lang="en-US" dirty="0"/>
              <a:t>number of directions in Tx and Rx</a:t>
            </a:r>
          </a:p>
          <a:p>
            <a:pPr lvl="1">
              <a:buFont typeface="Arial" panose="020B0604020202020204" pitchFamily="34" charset="0"/>
              <a:buChar char="•"/>
            </a:pPr>
            <a:r>
              <a:rPr lang="en-US" dirty="0"/>
              <a:t>	Feedback capabilities</a:t>
            </a:r>
          </a:p>
          <a:p>
            <a:pPr lvl="1">
              <a:buFont typeface="Arial" panose="020B0604020202020204" pitchFamily="34" charset="0"/>
              <a:buChar char="•"/>
            </a:pPr>
            <a:r>
              <a:rPr lang="en-US" dirty="0"/>
              <a:t>Beam sets in which every beam has direction, gain, and beam width.</a:t>
            </a:r>
          </a:p>
          <a:p>
            <a:endParaRPr lang="en-US" dirty="0"/>
          </a:p>
        </p:txBody>
      </p:sp>
      <p:sp>
        <p:nvSpPr>
          <p:cNvPr id="4" name="Slide Number Placeholder 3">
            <a:extLst>
              <a:ext uri="{FF2B5EF4-FFF2-40B4-BE49-F238E27FC236}">
                <a16:creationId xmlns:a16="http://schemas.microsoft.com/office/drawing/2014/main" id="{B2C471F6-C6D9-44E6-BDA2-7EF42B13D0C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7953439-83BB-4B1B-A0F4-CC363EAE1B7D}"/>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BD8D1FB5-B090-48A2-A8DE-94EC0E7138A3}"/>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3092365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D52C2-B44F-48B1-9128-234F5FC25450}"/>
              </a:ext>
            </a:extLst>
          </p:cNvPr>
          <p:cNvSpPr>
            <a:spLocks noGrp="1"/>
          </p:cNvSpPr>
          <p:nvPr>
            <p:ph type="title"/>
          </p:nvPr>
        </p:nvSpPr>
        <p:spPr/>
        <p:txBody>
          <a:bodyPr/>
          <a:lstStyle/>
          <a:p>
            <a:r>
              <a:rPr lang="en-US" dirty="0"/>
              <a:t>Strawpoll 4</a:t>
            </a:r>
          </a:p>
        </p:txBody>
      </p:sp>
      <p:sp>
        <p:nvSpPr>
          <p:cNvPr id="3" name="Content Placeholder 2">
            <a:extLst>
              <a:ext uri="{FF2B5EF4-FFF2-40B4-BE49-F238E27FC236}">
                <a16:creationId xmlns:a16="http://schemas.microsoft.com/office/drawing/2014/main" id="{4F4E47F2-BFED-45DC-A36B-816C4FB019E7}"/>
              </a:ext>
            </a:extLst>
          </p:cNvPr>
          <p:cNvSpPr>
            <a:spLocks noGrp="1"/>
          </p:cNvSpPr>
          <p:nvPr>
            <p:ph idx="1"/>
          </p:nvPr>
        </p:nvSpPr>
        <p:spPr/>
        <p:txBody>
          <a:bodyPr/>
          <a:lstStyle/>
          <a:p>
            <a:r>
              <a:rPr lang="en-US" dirty="0"/>
              <a:t>Do you agree to add to the SFD the following text:</a:t>
            </a:r>
          </a:p>
          <a:p>
            <a:pPr>
              <a:buFont typeface="Arial" panose="020B0604020202020204" pitchFamily="34" charset="0"/>
              <a:buChar char="•"/>
            </a:pPr>
            <a:r>
              <a:rPr lang="en-US" dirty="0"/>
              <a:t>In an EMDG Bi/Multi-static  measurement setup exchange the following parameters exchanged:</a:t>
            </a:r>
          </a:p>
          <a:p>
            <a:pPr lvl="1">
              <a:buFont typeface="Arial" panose="020B0604020202020204" pitchFamily="34" charset="0"/>
              <a:buChar char="•"/>
            </a:pPr>
            <a:r>
              <a:rPr lang="en-US" dirty="0"/>
              <a:t>number of exchanges in a burst – may be needed for doppler estimation</a:t>
            </a:r>
          </a:p>
          <a:p>
            <a:pPr lvl="1">
              <a:buFont typeface="Arial" panose="020B0604020202020204" pitchFamily="34" charset="0"/>
              <a:buChar char="•"/>
            </a:pPr>
            <a:r>
              <a:rPr lang="en-US" dirty="0"/>
              <a:t>set of beam directions in TX</a:t>
            </a:r>
          </a:p>
          <a:p>
            <a:pPr lvl="1">
              <a:buFont typeface="Arial" panose="020B0604020202020204" pitchFamily="34" charset="0"/>
              <a:buChar char="•"/>
            </a:pPr>
            <a:r>
              <a:rPr lang="en-US" dirty="0"/>
              <a:t>set of beam directions in RX</a:t>
            </a:r>
          </a:p>
          <a:p>
            <a:pPr lvl="1">
              <a:buFont typeface="Arial" panose="020B0604020202020204" pitchFamily="34" charset="0"/>
              <a:buChar char="•"/>
            </a:pPr>
            <a:r>
              <a:rPr lang="en-US" dirty="0"/>
              <a:t>beamforming TRN field information such as TRN-P, TRN-M, TRN-N</a:t>
            </a:r>
          </a:p>
          <a:p>
            <a:pPr lvl="1">
              <a:buFont typeface="Arial" panose="020B0604020202020204" pitchFamily="34" charset="0"/>
              <a:buChar char="•"/>
            </a:pPr>
            <a:r>
              <a:rPr lang="en-US" dirty="0"/>
              <a:t>location and orientation of each of the STAs</a:t>
            </a:r>
          </a:p>
          <a:p>
            <a:pPr lvl="2">
              <a:buFont typeface="Arial" panose="020B0604020202020204" pitchFamily="34" charset="0"/>
              <a:buChar char="•"/>
            </a:pPr>
            <a:r>
              <a:rPr lang="en-US" dirty="0"/>
              <a:t>coordinates can be local or earth coordinates</a:t>
            </a:r>
          </a:p>
          <a:p>
            <a:pPr lvl="2">
              <a:buFont typeface="Arial" panose="020B0604020202020204" pitchFamily="34" charset="0"/>
              <a:buChar char="•"/>
            </a:pPr>
            <a:r>
              <a:rPr lang="en-US" dirty="0"/>
              <a:t>relative locations orientation may be estimated using TGaz based exchanges or available from management layer</a:t>
            </a:r>
          </a:p>
          <a:p>
            <a:pPr lvl="1">
              <a:buFont typeface="Arial" panose="020B0604020202020204" pitchFamily="34" charset="0"/>
              <a:buChar char="•"/>
            </a:pPr>
            <a:r>
              <a:rPr lang="en-US" dirty="0"/>
              <a:t>Scheduling</a:t>
            </a:r>
          </a:p>
        </p:txBody>
      </p:sp>
      <p:sp>
        <p:nvSpPr>
          <p:cNvPr id="4" name="Slide Number Placeholder 3">
            <a:extLst>
              <a:ext uri="{FF2B5EF4-FFF2-40B4-BE49-F238E27FC236}">
                <a16:creationId xmlns:a16="http://schemas.microsoft.com/office/drawing/2014/main" id="{DA855977-8A1D-4632-9E53-71BF33A604A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679740D8-E805-4467-8328-9713CE7524F2}"/>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880CFACC-6D77-43EF-A3FB-29B50870B71A}"/>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12587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C7F6C-8766-490E-8C61-A856501E30AA}"/>
              </a:ext>
            </a:extLst>
          </p:cNvPr>
          <p:cNvSpPr>
            <a:spLocks noGrp="1"/>
          </p:cNvSpPr>
          <p:nvPr>
            <p:ph type="title"/>
          </p:nvPr>
        </p:nvSpPr>
        <p:spPr/>
        <p:txBody>
          <a:bodyPr/>
          <a:lstStyle/>
          <a:p>
            <a:r>
              <a:rPr lang="en-US" dirty="0"/>
              <a:t>Strawpoll 5</a:t>
            </a:r>
          </a:p>
        </p:txBody>
      </p:sp>
      <p:sp>
        <p:nvSpPr>
          <p:cNvPr id="3" name="Content Placeholder 2">
            <a:extLst>
              <a:ext uri="{FF2B5EF4-FFF2-40B4-BE49-F238E27FC236}">
                <a16:creationId xmlns:a16="http://schemas.microsoft.com/office/drawing/2014/main" id="{28914E43-95E0-4BC3-A60C-00CD02075DDB}"/>
              </a:ext>
            </a:extLst>
          </p:cNvPr>
          <p:cNvSpPr>
            <a:spLocks noGrp="1"/>
          </p:cNvSpPr>
          <p:nvPr>
            <p:ph idx="1"/>
          </p:nvPr>
        </p:nvSpPr>
        <p:spPr/>
        <p:txBody>
          <a:bodyPr/>
          <a:lstStyle/>
          <a:p>
            <a:r>
              <a:rPr lang="en-US" dirty="0"/>
              <a:t>Do you agree to add to the SFD the following text:</a:t>
            </a:r>
          </a:p>
          <a:p>
            <a:pPr>
              <a:buFont typeface="Arial" panose="020B0604020202020204" pitchFamily="34" charset="0"/>
              <a:buChar char="•"/>
            </a:pPr>
            <a:r>
              <a:rPr lang="en-US" dirty="0"/>
              <a:t>A multi-static EDMG sensing measurement instance has the following parts:</a:t>
            </a:r>
          </a:p>
          <a:p>
            <a:pPr lvl="1">
              <a:buFont typeface="Arial" panose="020B0604020202020204" pitchFamily="34" charset="0"/>
              <a:buChar char="•"/>
            </a:pPr>
            <a:r>
              <a:rPr lang="en-US" dirty="0"/>
              <a:t>A measurement setup/trigger part in which STA index is assigned to each responding STA.  The responding STA responds with an ACK</a:t>
            </a:r>
          </a:p>
          <a:p>
            <a:pPr lvl="1">
              <a:buFont typeface="Arial" panose="020B0604020202020204" pitchFamily="34" charset="0"/>
              <a:buChar char="•"/>
            </a:pPr>
            <a:r>
              <a:rPr lang="en-US" dirty="0"/>
              <a:t>A multi-static EDMG sensing PPDU addressed to responding STA1 in which there are sync fields per each of the other STAs.  Each sync field is transmitted in the direction of the other STAs.   A TRN field is part of the PPDU</a:t>
            </a:r>
          </a:p>
          <a:p>
            <a:pPr lvl="1">
              <a:buFont typeface="Arial" panose="020B0604020202020204" pitchFamily="34" charset="0"/>
              <a:buChar char="•"/>
            </a:pPr>
            <a:r>
              <a:rPr lang="en-US" dirty="0"/>
              <a:t>A feedback part in which the initiator polls each responding STA for feedback.</a:t>
            </a:r>
          </a:p>
        </p:txBody>
      </p:sp>
      <p:sp>
        <p:nvSpPr>
          <p:cNvPr id="4" name="Slide Number Placeholder 3">
            <a:extLst>
              <a:ext uri="{FF2B5EF4-FFF2-40B4-BE49-F238E27FC236}">
                <a16:creationId xmlns:a16="http://schemas.microsoft.com/office/drawing/2014/main" id="{7AF8CBFC-2E81-4C11-B27C-8B73A3032B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17BCCE0-0D36-4AAB-AD49-99B590EB6051}"/>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34834BC9-5CE9-4F64-BEE2-F88F9081C34F}"/>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607948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dirty="0"/>
              <a:t>11-21-1431-00-00bf-DMG-bistatic-radar-PHY-and-Low-MAC</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following document discusses a general proposal for the PHY and lower MAC of a bistatic/multi-static radar/sensing in DMG and EDMG.  It assumes a single Tx/Rx chain per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Assaf Kasher, Qualcomm</a:t>
            </a:r>
            <a:endParaRPr lang="en-GB" dirty="0"/>
          </a:p>
        </p:txBody>
      </p:sp>
      <p:sp>
        <p:nvSpPr>
          <p:cNvPr id="4" name="Date Placeholder 3"/>
          <p:cNvSpPr>
            <a:spLocks noGrp="1"/>
          </p:cNvSpPr>
          <p:nvPr>
            <p:ph type="dt" idx="15"/>
          </p:nvPr>
        </p:nvSpPr>
        <p:spPr/>
        <p:txBody>
          <a:bodyPr/>
          <a:lstStyle/>
          <a:p>
            <a:r>
              <a:rPr lang="en-US"/>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D6799-B025-441B-A9AD-70FE689E5E53}"/>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015E33D-FA51-4FA1-A96C-C22893F2C39A}"/>
              </a:ext>
            </a:extLst>
          </p:cNvPr>
          <p:cNvSpPr>
            <a:spLocks noGrp="1"/>
          </p:cNvSpPr>
          <p:nvPr>
            <p:ph idx="1"/>
          </p:nvPr>
        </p:nvSpPr>
        <p:spPr/>
        <p:txBody>
          <a:bodyPr/>
          <a:lstStyle/>
          <a:p>
            <a:pPr>
              <a:buFont typeface="Arial" panose="020B0604020202020204" pitchFamily="34" charset="0"/>
              <a:buChar char="•"/>
            </a:pPr>
            <a:r>
              <a:rPr lang="en-US" dirty="0"/>
              <a:t>In 11-21-1431 we presented a framework for DMG/EDMG Bi-static/multi-static sensing</a:t>
            </a:r>
          </a:p>
          <a:p>
            <a:pPr>
              <a:buFont typeface="Arial" panose="020B0604020202020204" pitchFamily="34" charset="0"/>
              <a:buChar char="•"/>
            </a:pPr>
            <a:r>
              <a:rPr lang="en-US" dirty="0"/>
              <a:t>In this presentation we lay out the general structure for this type of sensing and go into some details.</a:t>
            </a:r>
          </a:p>
          <a:p>
            <a:pPr>
              <a:buFont typeface="Arial" panose="020B0604020202020204" pitchFamily="34" charset="0"/>
              <a:buChar char="•"/>
            </a:pPr>
            <a:r>
              <a:rPr lang="en-US" dirty="0"/>
              <a:t>As a reminder</a:t>
            </a:r>
          </a:p>
          <a:p>
            <a:pPr lvl="1">
              <a:buFont typeface="Arial" panose="020B0604020202020204" pitchFamily="34" charset="0"/>
              <a:buChar char="•"/>
            </a:pPr>
            <a:r>
              <a:rPr lang="en-US" dirty="0"/>
              <a:t>we propose that bi-static sensing basic building block will be based on existing BRP frames</a:t>
            </a:r>
          </a:p>
          <a:p>
            <a:pPr lvl="1">
              <a:buFont typeface="Arial" panose="020B0604020202020204" pitchFamily="34" charset="0"/>
              <a:buChar char="•"/>
            </a:pPr>
            <a:r>
              <a:rPr lang="en-US" dirty="0"/>
              <a:t>we propose that for multi-static sensing a modified frame structure will be used.</a:t>
            </a:r>
          </a:p>
          <a:p>
            <a:pPr lvl="2">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9D56DAF1-71B5-4395-BEBD-1B2AD5CC876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0357E60-DF2E-456A-B5F4-F83BF26F348D}"/>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062626D1-6C99-43DE-BE52-26B10A2FD53D}"/>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363745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A8321-F388-427C-BDCE-6C9D06C638A7}"/>
              </a:ext>
            </a:extLst>
          </p:cNvPr>
          <p:cNvSpPr>
            <a:spLocks noGrp="1"/>
          </p:cNvSpPr>
          <p:nvPr>
            <p:ph type="title"/>
          </p:nvPr>
        </p:nvSpPr>
        <p:spPr/>
        <p:txBody>
          <a:bodyPr/>
          <a:lstStyle/>
          <a:p>
            <a:r>
              <a:rPr lang="en-US" dirty="0"/>
              <a:t>Reminder – E/DMG BRP request/response</a:t>
            </a:r>
          </a:p>
        </p:txBody>
      </p:sp>
      <p:sp>
        <p:nvSpPr>
          <p:cNvPr id="3" name="Content Placeholder 2">
            <a:extLst>
              <a:ext uri="{FF2B5EF4-FFF2-40B4-BE49-F238E27FC236}">
                <a16:creationId xmlns:a16="http://schemas.microsoft.com/office/drawing/2014/main" id="{E88FBFB3-633E-4ABB-982F-03A268274830}"/>
              </a:ext>
            </a:extLst>
          </p:cNvPr>
          <p:cNvSpPr>
            <a:spLocks noGrp="1"/>
          </p:cNvSpPr>
          <p:nvPr>
            <p:ph idx="1"/>
          </p:nvPr>
        </p:nvSpPr>
        <p:spPr>
          <a:xfrm>
            <a:off x="914401" y="3048000"/>
            <a:ext cx="10361084" cy="3046414"/>
          </a:xfrm>
        </p:spPr>
        <p:txBody>
          <a:bodyPr/>
          <a:lstStyle/>
          <a:p>
            <a:pPr>
              <a:buFont typeface="Arial" panose="020B0604020202020204" pitchFamily="34" charset="0"/>
              <a:buChar char="•"/>
            </a:pPr>
            <a:r>
              <a:rPr lang="en-US" dirty="0"/>
              <a:t>BRP – Beam Refinement Protocol</a:t>
            </a:r>
          </a:p>
          <a:p>
            <a:pPr lvl="1">
              <a:buFont typeface="Arial" panose="020B0604020202020204" pitchFamily="34" charset="0"/>
              <a:buChar char="•"/>
            </a:pPr>
            <a:r>
              <a:rPr lang="en-US" dirty="0"/>
              <a:t>Used for beamforming training in DMG/EDMG</a:t>
            </a:r>
          </a:p>
          <a:p>
            <a:pPr>
              <a:buFont typeface="Arial" panose="020B0604020202020204" pitchFamily="34" charset="0"/>
              <a:buChar char="•"/>
            </a:pPr>
            <a:r>
              <a:rPr lang="en-US" dirty="0"/>
              <a:t>The initiator uses a BRP frame to send a request.</a:t>
            </a:r>
          </a:p>
          <a:p>
            <a:pPr lvl="1">
              <a:buFont typeface="Arial" panose="020B0604020202020204" pitchFamily="34" charset="0"/>
              <a:buChar char="•"/>
            </a:pPr>
            <a:r>
              <a:rPr lang="en-US" dirty="0"/>
              <a:t>If the request is for transmit training, it appends a TRN field to the PPDU.  The response frame will include a best sector index or some type of CSI (channel measurement feedback)</a:t>
            </a:r>
          </a:p>
          <a:p>
            <a:pPr lvl="1">
              <a:buFont typeface="Arial" panose="020B0604020202020204" pitchFamily="34" charset="0"/>
              <a:buChar char="•"/>
            </a:pPr>
            <a:r>
              <a:rPr lang="en-US" dirty="0"/>
              <a:t>If the request if for receive training, the response includes a TRN field that the initiator can use for receive beamforming training.</a:t>
            </a:r>
          </a:p>
          <a:p>
            <a:pPr lvl="1">
              <a:buFont typeface="Arial" panose="020B0604020202020204" pitchFamily="34" charset="0"/>
              <a:buChar char="•"/>
            </a:pPr>
            <a:r>
              <a:rPr lang="en-US" dirty="0"/>
              <a:t>in EDMG, a TRN field can be used for both Tx and Rx training – the initiator trains its TX antennas and the receiver its RX antennas.</a:t>
            </a:r>
          </a:p>
        </p:txBody>
      </p:sp>
      <p:sp>
        <p:nvSpPr>
          <p:cNvPr id="4" name="Slide Number Placeholder 3">
            <a:extLst>
              <a:ext uri="{FF2B5EF4-FFF2-40B4-BE49-F238E27FC236}">
                <a16:creationId xmlns:a16="http://schemas.microsoft.com/office/drawing/2014/main" id="{7F5A4452-9462-49F9-8DC2-C1B42445861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6B5E3E4-1911-4D93-9FAA-80CF2FDF9322}"/>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75B891F2-F84C-454A-A75B-B7BE05C0B643}"/>
              </a:ext>
            </a:extLst>
          </p:cNvPr>
          <p:cNvSpPr>
            <a:spLocks noGrp="1"/>
          </p:cNvSpPr>
          <p:nvPr>
            <p:ph type="dt" idx="15"/>
          </p:nvPr>
        </p:nvSpPr>
        <p:spPr/>
        <p:txBody>
          <a:bodyPr/>
          <a:lstStyle/>
          <a:p>
            <a:r>
              <a:rPr lang="en-US"/>
              <a:t>November 2021</a:t>
            </a:r>
            <a:endParaRPr lang="en-GB" dirty="0"/>
          </a:p>
        </p:txBody>
      </p:sp>
      <p:pic>
        <p:nvPicPr>
          <p:cNvPr id="8" name="Picture 7">
            <a:extLst>
              <a:ext uri="{FF2B5EF4-FFF2-40B4-BE49-F238E27FC236}">
                <a16:creationId xmlns:a16="http://schemas.microsoft.com/office/drawing/2014/main" id="{762ED3D6-8B3F-4F9A-8139-D3FEBAAC8587}"/>
              </a:ext>
            </a:extLst>
          </p:cNvPr>
          <p:cNvPicPr>
            <a:picLocks noChangeAspect="1"/>
          </p:cNvPicPr>
          <p:nvPr/>
        </p:nvPicPr>
        <p:blipFill>
          <a:blip r:embed="rId2"/>
          <a:stretch>
            <a:fillRect/>
          </a:stretch>
        </p:blipFill>
        <p:spPr>
          <a:xfrm>
            <a:off x="2721505" y="1570039"/>
            <a:ext cx="6143625" cy="1123950"/>
          </a:xfrm>
          <a:prstGeom prst="rect">
            <a:avLst/>
          </a:prstGeom>
        </p:spPr>
      </p:pic>
    </p:spTree>
    <p:extLst>
      <p:ext uri="{BB962C8B-B14F-4D97-AF65-F5344CB8AC3E}">
        <p14:creationId xmlns:p14="http://schemas.microsoft.com/office/powerpoint/2010/main" val="2992014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718D-F236-45A5-B598-AC44E9AC376B}"/>
              </a:ext>
            </a:extLst>
          </p:cNvPr>
          <p:cNvSpPr>
            <a:spLocks noGrp="1"/>
          </p:cNvSpPr>
          <p:nvPr>
            <p:ph type="title"/>
          </p:nvPr>
        </p:nvSpPr>
        <p:spPr>
          <a:xfrm>
            <a:off x="914401" y="685801"/>
            <a:ext cx="10361084" cy="533399"/>
          </a:xfrm>
        </p:spPr>
        <p:txBody>
          <a:bodyPr/>
          <a:lstStyle/>
          <a:p>
            <a:r>
              <a:rPr lang="en-US" dirty="0"/>
              <a:t>Reminder – EDMG TRN field</a:t>
            </a:r>
          </a:p>
        </p:txBody>
      </p:sp>
      <p:sp>
        <p:nvSpPr>
          <p:cNvPr id="3" name="Content Placeholder 2">
            <a:extLst>
              <a:ext uri="{FF2B5EF4-FFF2-40B4-BE49-F238E27FC236}">
                <a16:creationId xmlns:a16="http://schemas.microsoft.com/office/drawing/2014/main" id="{B7DD0599-8AB0-4776-848F-F80530EB4870}"/>
              </a:ext>
            </a:extLst>
          </p:cNvPr>
          <p:cNvSpPr>
            <a:spLocks noGrp="1"/>
          </p:cNvSpPr>
          <p:nvPr>
            <p:ph idx="1"/>
          </p:nvPr>
        </p:nvSpPr>
        <p:spPr>
          <a:xfrm>
            <a:off x="914401" y="2667000"/>
            <a:ext cx="10361084" cy="3427414"/>
          </a:xfrm>
        </p:spPr>
        <p:txBody>
          <a:bodyPr/>
          <a:lstStyle/>
          <a:p>
            <a:pPr>
              <a:buFont typeface="Arial" panose="020B0604020202020204" pitchFamily="34" charset="0"/>
              <a:buChar char="•"/>
            </a:pPr>
            <a:r>
              <a:rPr lang="en-US" sz="2000" dirty="0"/>
              <a:t>The TRN field is composed of TRN subfields</a:t>
            </a:r>
          </a:p>
          <a:p>
            <a:pPr lvl="1">
              <a:buFont typeface="Arial" panose="020B0604020202020204" pitchFamily="34" charset="0"/>
              <a:buChar char="•"/>
            </a:pPr>
            <a:r>
              <a:rPr lang="en-US" sz="1800" dirty="0"/>
              <a:t>each subfield is composed of a set of Golay sequences that can be used for accurate channel estimation (6 sequences, 2 of them are used a cyclic prefix/suffix)</a:t>
            </a:r>
          </a:p>
          <a:p>
            <a:pPr>
              <a:buFont typeface="Arial" panose="020B0604020202020204" pitchFamily="34" charset="0"/>
              <a:buChar char="•"/>
            </a:pPr>
            <a:r>
              <a:rPr lang="en-US" sz="2000" dirty="0"/>
              <a:t>The TRN field can be a TRN-T/TRN-R/TRN-T-R</a:t>
            </a:r>
          </a:p>
          <a:p>
            <a:pPr lvl="1">
              <a:buFont typeface="Arial" panose="020B0604020202020204" pitchFamily="34" charset="0"/>
              <a:buChar char="•"/>
            </a:pPr>
            <a:r>
              <a:rPr lang="en-US" sz="1800" dirty="0"/>
              <a:t>in a TRN-R field, all the subfields are transmitted in the same direction as the data part of the PPDU (used for RX training)</a:t>
            </a:r>
          </a:p>
          <a:p>
            <a:pPr lvl="1">
              <a:buFont typeface="Arial" panose="020B0604020202020204" pitchFamily="34" charset="0"/>
              <a:buChar char="•"/>
            </a:pPr>
            <a:r>
              <a:rPr lang="en-US" sz="1800" dirty="0"/>
              <a:t>in a TRN-T field, the transmitter may change direction in each subfield.  Periodically, a set of subfields are transmitted using the same antenna setting used to transmit the data part of the PPDU, to enable frequency/timing tracking</a:t>
            </a:r>
          </a:p>
          <a:p>
            <a:pPr lvl="1">
              <a:buFont typeface="Arial" panose="020B0604020202020204" pitchFamily="34" charset="0"/>
              <a:buChar char="•"/>
            </a:pPr>
            <a:r>
              <a:rPr lang="en-US" sz="1800" dirty="0"/>
              <a:t>in TRN-T-R field, the transmitter transmit a group of subfields in one directions then another group in another direction and so on.  Each of these groups is large enough to allow receiver training</a:t>
            </a:r>
          </a:p>
        </p:txBody>
      </p:sp>
      <p:sp>
        <p:nvSpPr>
          <p:cNvPr id="4" name="Slide Number Placeholder 3">
            <a:extLst>
              <a:ext uri="{FF2B5EF4-FFF2-40B4-BE49-F238E27FC236}">
                <a16:creationId xmlns:a16="http://schemas.microsoft.com/office/drawing/2014/main" id="{DCDA4089-7F24-4588-BC41-FAAC08FFA35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99A8E4E-34C6-4737-AC25-1433EF36E7D6}"/>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DDABEB50-82D1-4F5D-B086-F7DEF9F922D3}"/>
              </a:ext>
            </a:extLst>
          </p:cNvPr>
          <p:cNvSpPr>
            <a:spLocks noGrp="1"/>
          </p:cNvSpPr>
          <p:nvPr>
            <p:ph type="dt" idx="15"/>
          </p:nvPr>
        </p:nvSpPr>
        <p:spPr/>
        <p:txBody>
          <a:bodyPr/>
          <a:lstStyle/>
          <a:p>
            <a:r>
              <a:rPr lang="en-US"/>
              <a:t>November 2021</a:t>
            </a:r>
            <a:endParaRPr lang="en-GB" dirty="0"/>
          </a:p>
        </p:txBody>
      </p:sp>
      <p:pic>
        <p:nvPicPr>
          <p:cNvPr id="10" name="Picture 9">
            <a:extLst>
              <a:ext uri="{FF2B5EF4-FFF2-40B4-BE49-F238E27FC236}">
                <a16:creationId xmlns:a16="http://schemas.microsoft.com/office/drawing/2014/main" id="{6CAA0696-1C0F-423B-BA38-53B84B1AD8D4}"/>
              </a:ext>
            </a:extLst>
          </p:cNvPr>
          <p:cNvPicPr>
            <a:picLocks noChangeAspect="1"/>
          </p:cNvPicPr>
          <p:nvPr/>
        </p:nvPicPr>
        <p:blipFill>
          <a:blip r:embed="rId2"/>
          <a:stretch>
            <a:fillRect/>
          </a:stretch>
        </p:blipFill>
        <p:spPr>
          <a:xfrm>
            <a:off x="3124200" y="1322895"/>
            <a:ext cx="5753100" cy="1190625"/>
          </a:xfrm>
          <a:prstGeom prst="rect">
            <a:avLst/>
          </a:prstGeom>
        </p:spPr>
      </p:pic>
    </p:spTree>
    <p:extLst>
      <p:ext uri="{BB962C8B-B14F-4D97-AF65-F5344CB8AC3E}">
        <p14:creationId xmlns:p14="http://schemas.microsoft.com/office/powerpoint/2010/main" val="1977438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73E3-63A8-4599-B213-9950C1BC99CA}"/>
              </a:ext>
            </a:extLst>
          </p:cNvPr>
          <p:cNvSpPr>
            <a:spLocks noGrp="1"/>
          </p:cNvSpPr>
          <p:nvPr>
            <p:ph type="title"/>
          </p:nvPr>
        </p:nvSpPr>
        <p:spPr>
          <a:xfrm>
            <a:off x="914401" y="685801"/>
            <a:ext cx="10361084" cy="533399"/>
          </a:xfrm>
        </p:spPr>
        <p:txBody>
          <a:bodyPr/>
          <a:lstStyle/>
          <a:p>
            <a:r>
              <a:rPr lang="en-US" dirty="0"/>
              <a:t>Bi-Static sensing – Tx initiator – Measurement Instance</a:t>
            </a:r>
          </a:p>
        </p:txBody>
      </p:sp>
      <p:sp>
        <p:nvSpPr>
          <p:cNvPr id="3" name="Content Placeholder 2">
            <a:extLst>
              <a:ext uri="{FF2B5EF4-FFF2-40B4-BE49-F238E27FC236}">
                <a16:creationId xmlns:a16="http://schemas.microsoft.com/office/drawing/2014/main" id="{1FD727A7-2C7F-4EBB-B370-81220B19306E}"/>
              </a:ext>
            </a:extLst>
          </p:cNvPr>
          <p:cNvSpPr>
            <a:spLocks noGrp="1"/>
          </p:cNvSpPr>
          <p:nvPr>
            <p:ph idx="1"/>
          </p:nvPr>
        </p:nvSpPr>
        <p:spPr>
          <a:xfrm>
            <a:off x="914401" y="3530069"/>
            <a:ext cx="10361084" cy="2564345"/>
          </a:xfrm>
        </p:spPr>
        <p:txBody>
          <a:bodyPr/>
          <a:lstStyle/>
          <a:p>
            <a:pPr>
              <a:buFont typeface="Arial" panose="020B0604020202020204" pitchFamily="34" charset="0"/>
              <a:buChar char="•"/>
            </a:pPr>
            <a:r>
              <a:rPr lang="en-US" dirty="0"/>
              <a:t>Existing EDMG BRP frame with TRN-R-T field (can be also TRN-T or TRN-R field)</a:t>
            </a:r>
          </a:p>
          <a:p>
            <a:pPr lvl="1">
              <a:buFont typeface="Arial" panose="020B0604020202020204" pitchFamily="34" charset="0"/>
              <a:buChar char="•"/>
            </a:pPr>
            <a:r>
              <a:rPr lang="en-US" dirty="0"/>
              <a:t>The transmitter may transmit the TRN subfields in many directions and the receiver may receive in many directions</a:t>
            </a:r>
          </a:p>
          <a:p>
            <a:pPr lvl="1">
              <a:buFont typeface="Arial" panose="020B0604020202020204" pitchFamily="34" charset="0"/>
              <a:buChar char="•"/>
            </a:pPr>
            <a:r>
              <a:rPr lang="en-US" dirty="0"/>
              <a:t>The preamble and data fields, and periodically repeating fields within the  TRN field are transmitted in the direction of the RX STA</a:t>
            </a:r>
          </a:p>
          <a:p>
            <a:pPr>
              <a:buFont typeface="Arial" panose="020B0604020202020204" pitchFamily="34" charset="0"/>
              <a:buChar char="•"/>
            </a:pPr>
            <a:r>
              <a:rPr lang="en-US" dirty="0"/>
              <a:t>feedback is included in the BRP response.</a:t>
            </a:r>
          </a:p>
          <a:p>
            <a:pPr lvl="1">
              <a:buFont typeface="Arial" panose="020B0604020202020204" pitchFamily="34" charset="0"/>
              <a:buChar char="•"/>
            </a:pPr>
            <a:r>
              <a:rPr lang="en-US" dirty="0"/>
              <a:t>Feedback may be delayed or aggregated when doppler computations are needed.</a:t>
            </a:r>
          </a:p>
        </p:txBody>
      </p:sp>
      <p:sp>
        <p:nvSpPr>
          <p:cNvPr id="4" name="Slide Number Placeholder 3">
            <a:extLst>
              <a:ext uri="{FF2B5EF4-FFF2-40B4-BE49-F238E27FC236}">
                <a16:creationId xmlns:a16="http://schemas.microsoft.com/office/drawing/2014/main" id="{955C36C9-8433-45EC-98DD-2C00F72ACE9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47F7D3-5123-4C24-AEB6-DE01B0242A97}"/>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A2A9B886-12B1-433F-A3E3-83206E3B2696}"/>
              </a:ext>
            </a:extLst>
          </p:cNvPr>
          <p:cNvSpPr>
            <a:spLocks noGrp="1"/>
          </p:cNvSpPr>
          <p:nvPr>
            <p:ph type="dt" idx="15"/>
          </p:nvPr>
        </p:nvSpPr>
        <p:spPr/>
        <p:txBody>
          <a:bodyPr/>
          <a:lstStyle/>
          <a:p>
            <a:r>
              <a:rPr lang="en-US"/>
              <a:t>November 2021</a:t>
            </a:r>
            <a:endParaRPr lang="en-GB" dirty="0"/>
          </a:p>
        </p:txBody>
      </p:sp>
      <p:pic>
        <p:nvPicPr>
          <p:cNvPr id="9" name="Picture 8">
            <a:extLst>
              <a:ext uri="{FF2B5EF4-FFF2-40B4-BE49-F238E27FC236}">
                <a16:creationId xmlns:a16="http://schemas.microsoft.com/office/drawing/2014/main" id="{6436BA12-DE2C-4527-B631-4CBE190DE080}"/>
              </a:ext>
            </a:extLst>
          </p:cNvPr>
          <p:cNvPicPr>
            <a:picLocks noChangeAspect="1"/>
          </p:cNvPicPr>
          <p:nvPr/>
        </p:nvPicPr>
        <p:blipFill>
          <a:blip r:embed="rId2"/>
          <a:stretch>
            <a:fillRect/>
          </a:stretch>
        </p:blipFill>
        <p:spPr>
          <a:xfrm>
            <a:off x="1981200" y="1298576"/>
            <a:ext cx="5705475" cy="1123950"/>
          </a:xfrm>
          <a:prstGeom prst="rect">
            <a:avLst/>
          </a:prstGeom>
        </p:spPr>
      </p:pic>
      <p:pic>
        <p:nvPicPr>
          <p:cNvPr id="13" name="Picture 12">
            <a:extLst>
              <a:ext uri="{FF2B5EF4-FFF2-40B4-BE49-F238E27FC236}">
                <a16:creationId xmlns:a16="http://schemas.microsoft.com/office/drawing/2014/main" id="{D33B2571-A019-4000-AF52-8C846B749A7E}"/>
              </a:ext>
            </a:extLst>
          </p:cNvPr>
          <p:cNvPicPr>
            <a:picLocks noChangeAspect="1"/>
          </p:cNvPicPr>
          <p:nvPr/>
        </p:nvPicPr>
        <p:blipFill>
          <a:blip r:embed="rId3"/>
          <a:stretch>
            <a:fillRect/>
          </a:stretch>
        </p:blipFill>
        <p:spPr>
          <a:xfrm>
            <a:off x="840318" y="2326743"/>
            <a:ext cx="9906000" cy="1102257"/>
          </a:xfrm>
          <a:prstGeom prst="rect">
            <a:avLst/>
          </a:prstGeom>
        </p:spPr>
      </p:pic>
    </p:spTree>
    <p:extLst>
      <p:ext uri="{BB962C8B-B14F-4D97-AF65-F5344CB8AC3E}">
        <p14:creationId xmlns:p14="http://schemas.microsoft.com/office/powerpoint/2010/main" val="3236372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F950-CBA6-4684-B070-6D8C82C56BEE}"/>
              </a:ext>
            </a:extLst>
          </p:cNvPr>
          <p:cNvSpPr>
            <a:spLocks noGrp="1"/>
          </p:cNvSpPr>
          <p:nvPr>
            <p:ph type="title"/>
          </p:nvPr>
        </p:nvSpPr>
        <p:spPr>
          <a:xfrm>
            <a:off x="914401" y="685802"/>
            <a:ext cx="10361084" cy="362482"/>
          </a:xfrm>
        </p:spPr>
        <p:txBody>
          <a:bodyPr/>
          <a:lstStyle/>
          <a:p>
            <a:r>
              <a:rPr lang="en-US" dirty="0"/>
              <a:t>Bi-Static Sensing – Receiver Initiator</a:t>
            </a:r>
          </a:p>
        </p:txBody>
      </p:sp>
      <p:sp>
        <p:nvSpPr>
          <p:cNvPr id="3" name="Content Placeholder 2">
            <a:extLst>
              <a:ext uri="{FF2B5EF4-FFF2-40B4-BE49-F238E27FC236}">
                <a16:creationId xmlns:a16="http://schemas.microsoft.com/office/drawing/2014/main" id="{7EFE2D77-20DD-4CCC-9AD4-E1BF3652F5DC}"/>
              </a:ext>
            </a:extLst>
          </p:cNvPr>
          <p:cNvSpPr>
            <a:spLocks noGrp="1"/>
          </p:cNvSpPr>
          <p:nvPr>
            <p:ph idx="1"/>
          </p:nvPr>
        </p:nvSpPr>
        <p:spPr>
          <a:xfrm>
            <a:off x="929217" y="3200400"/>
            <a:ext cx="10361084" cy="2208214"/>
          </a:xfrm>
        </p:spPr>
        <p:txBody>
          <a:bodyPr/>
          <a:lstStyle/>
          <a:p>
            <a:pPr>
              <a:buFont typeface="Arial" panose="020B0604020202020204" pitchFamily="34" charset="0"/>
              <a:buChar char="•"/>
            </a:pPr>
            <a:r>
              <a:rPr lang="en-US" dirty="0"/>
              <a:t>BRP frame requests responder to send a PPDU with a TRN field</a:t>
            </a:r>
          </a:p>
          <a:p>
            <a:pPr lvl="1">
              <a:buFont typeface="Arial" panose="020B0604020202020204" pitchFamily="34" charset="0"/>
              <a:buChar char="•"/>
            </a:pPr>
            <a:r>
              <a:rPr lang="en-US" dirty="0"/>
              <a:t>change from existing structure</a:t>
            </a:r>
            <a:endParaRPr lang="he-IL" dirty="0"/>
          </a:p>
          <a:p>
            <a:pPr>
              <a:buFont typeface="Arial" panose="020B0604020202020204" pitchFamily="34" charset="0"/>
              <a:buChar char="•"/>
            </a:pPr>
            <a:r>
              <a:rPr lang="en-US" dirty="0"/>
              <a:t>The TX STA may switch TX direction while transmitting the TRN field and the RX STA may switch RX directions while receiving the TRN field</a:t>
            </a:r>
          </a:p>
          <a:p>
            <a:pPr lvl="1">
              <a:buFont typeface="Arial" panose="020B0604020202020204" pitchFamily="34" charset="0"/>
              <a:buChar char="•"/>
            </a:pPr>
            <a:r>
              <a:rPr lang="en-US" dirty="0"/>
              <a:t>synchronization fields provided by periodic TNR subfields using the same antenna pattern as the one used for the preamble and data fields.</a:t>
            </a:r>
          </a:p>
          <a:p>
            <a:pPr lvl="1">
              <a:buFont typeface="Arial" panose="020B0604020202020204" pitchFamily="34" charset="0"/>
              <a:buChar char="•"/>
            </a:pPr>
            <a:r>
              <a:rPr lang="en-US" dirty="0"/>
              <a:t>The PPDU may be TRN-R-T, TRN-R or TRN-T.</a:t>
            </a:r>
          </a:p>
        </p:txBody>
      </p:sp>
      <p:sp>
        <p:nvSpPr>
          <p:cNvPr id="4" name="Slide Number Placeholder 3">
            <a:extLst>
              <a:ext uri="{FF2B5EF4-FFF2-40B4-BE49-F238E27FC236}">
                <a16:creationId xmlns:a16="http://schemas.microsoft.com/office/drawing/2014/main" id="{B956919F-E190-46C6-9E3F-1C108F0B60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140AAC9-2711-4020-A14A-F74979ABB686}"/>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10787AB8-239F-49A8-B5BB-A70D7821EE98}"/>
              </a:ext>
            </a:extLst>
          </p:cNvPr>
          <p:cNvSpPr>
            <a:spLocks noGrp="1"/>
          </p:cNvSpPr>
          <p:nvPr>
            <p:ph type="dt" idx="15"/>
          </p:nvPr>
        </p:nvSpPr>
        <p:spPr/>
        <p:txBody>
          <a:bodyPr/>
          <a:lstStyle/>
          <a:p>
            <a:r>
              <a:rPr lang="en-US"/>
              <a:t>November 2021</a:t>
            </a:r>
            <a:endParaRPr lang="en-GB" dirty="0"/>
          </a:p>
        </p:txBody>
      </p:sp>
      <p:pic>
        <p:nvPicPr>
          <p:cNvPr id="9" name="Picture 8">
            <a:extLst>
              <a:ext uri="{FF2B5EF4-FFF2-40B4-BE49-F238E27FC236}">
                <a16:creationId xmlns:a16="http://schemas.microsoft.com/office/drawing/2014/main" id="{BAFAE381-EDD8-4CED-AD90-CB811BC9E1B1}"/>
              </a:ext>
            </a:extLst>
          </p:cNvPr>
          <p:cNvPicPr>
            <a:picLocks noChangeAspect="1"/>
          </p:cNvPicPr>
          <p:nvPr/>
        </p:nvPicPr>
        <p:blipFill>
          <a:blip r:embed="rId2"/>
          <a:stretch>
            <a:fillRect/>
          </a:stretch>
        </p:blipFill>
        <p:spPr>
          <a:xfrm>
            <a:off x="929217" y="1903756"/>
            <a:ext cx="9906000" cy="1102257"/>
          </a:xfrm>
          <a:prstGeom prst="rect">
            <a:avLst/>
          </a:prstGeom>
        </p:spPr>
      </p:pic>
      <p:pic>
        <p:nvPicPr>
          <p:cNvPr id="10" name="Picture 9">
            <a:extLst>
              <a:ext uri="{FF2B5EF4-FFF2-40B4-BE49-F238E27FC236}">
                <a16:creationId xmlns:a16="http://schemas.microsoft.com/office/drawing/2014/main" id="{3DB741D9-60C2-4472-AEC4-CFCAA8D02289}"/>
              </a:ext>
            </a:extLst>
          </p:cNvPr>
          <p:cNvPicPr>
            <a:picLocks noChangeAspect="1"/>
          </p:cNvPicPr>
          <p:nvPr/>
        </p:nvPicPr>
        <p:blipFill>
          <a:blip r:embed="rId3"/>
          <a:stretch>
            <a:fillRect/>
          </a:stretch>
        </p:blipFill>
        <p:spPr>
          <a:xfrm>
            <a:off x="820237" y="1048284"/>
            <a:ext cx="5715000" cy="1104900"/>
          </a:xfrm>
          <a:prstGeom prst="rect">
            <a:avLst/>
          </a:prstGeom>
        </p:spPr>
      </p:pic>
    </p:spTree>
    <p:extLst>
      <p:ext uri="{BB962C8B-B14F-4D97-AF65-F5344CB8AC3E}">
        <p14:creationId xmlns:p14="http://schemas.microsoft.com/office/powerpoint/2010/main" val="239379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3C1E1-E2EC-4015-9408-C3F7EDB62346}"/>
              </a:ext>
            </a:extLst>
          </p:cNvPr>
          <p:cNvSpPr>
            <a:spLocks noGrp="1"/>
          </p:cNvSpPr>
          <p:nvPr>
            <p:ph type="title"/>
          </p:nvPr>
        </p:nvSpPr>
        <p:spPr/>
        <p:txBody>
          <a:bodyPr/>
          <a:lstStyle/>
          <a:p>
            <a:r>
              <a:rPr lang="en-US" dirty="0"/>
              <a:t>Capabilities Need to be exchanged</a:t>
            </a:r>
          </a:p>
        </p:txBody>
      </p:sp>
      <p:sp>
        <p:nvSpPr>
          <p:cNvPr id="3" name="Content Placeholder 2">
            <a:extLst>
              <a:ext uri="{FF2B5EF4-FFF2-40B4-BE49-F238E27FC236}">
                <a16:creationId xmlns:a16="http://schemas.microsoft.com/office/drawing/2014/main" id="{39D6D464-E812-424D-9CBD-9DBD0D956A53}"/>
              </a:ext>
            </a:extLst>
          </p:cNvPr>
          <p:cNvSpPr>
            <a:spLocks noGrp="1"/>
          </p:cNvSpPr>
          <p:nvPr>
            <p:ph idx="1"/>
          </p:nvPr>
        </p:nvSpPr>
        <p:spPr/>
        <p:txBody>
          <a:bodyPr/>
          <a:lstStyle/>
          <a:p>
            <a:pPr>
              <a:buFont typeface="Arial" panose="020B0604020202020204" pitchFamily="34" charset="0"/>
              <a:buChar char="•"/>
            </a:pPr>
            <a:r>
              <a:rPr lang="en-US" dirty="0"/>
              <a:t>The initiating and responding STAs need to exchange capabilities</a:t>
            </a:r>
          </a:p>
          <a:p>
            <a:pPr lvl="1">
              <a:buFont typeface="Arial" panose="020B0604020202020204" pitchFamily="34" charset="0"/>
              <a:buChar char="•"/>
            </a:pPr>
            <a:r>
              <a:rPr lang="en-US" dirty="0"/>
              <a:t>sequence length supported	(of the Golay Sequences in the TRN field)</a:t>
            </a:r>
          </a:p>
          <a:p>
            <a:pPr lvl="1">
              <a:buFont typeface="Arial" panose="020B0604020202020204" pitchFamily="34" charset="0"/>
              <a:buChar char="•"/>
            </a:pPr>
            <a:r>
              <a:rPr lang="en-US" dirty="0"/>
              <a:t>number of directions in Tx and Rx</a:t>
            </a:r>
          </a:p>
          <a:p>
            <a:pPr lvl="1">
              <a:buFont typeface="Arial" panose="020B0604020202020204" pitchFamily="34" charset="0"/>
              <a:buChar char="•"/>
            </a:pPr>
            <a:r>
              <a:rPr lang="en-US" dirty="0"/>
              <a:t>Feedback capabilities</a:t>
            </a:r>
          </a:p>
          <a:p>
            <a:pPr lvl="1">
              <a:buFont typeface="Arial" panose="020B0604020202020204" pitchFamily="34" charset="0"/>
              <a:buChar char="•"/>
            </a:pPr>
            <a:r>
              <a:rPr lang="en-US" dirty="0"/>
              <a:t>Phased Array Antenna control sets.</a:t>
            </a:r>
          </a:p>
          <a:p>
            <a:pPr lvl="1">
              <a:buFont typeface="Arial" panose="020B0604020202020204" pitchFamily="34" charset="0"/>
              <a:buChar char="•"/>
            </a:pPr>
            <a:r>
              <a:rPr lang="en-US" dirty="0"/>
              <a:t>Beam sets in which every beam has direction, gain, and beam width.</a:t>
            </a:r>
          </a:p>
        </p:txBody>
      </p:sp>
      <p:sp>
        <p:nvSpPr>
          <p:cNvPr id="4" name="Slide Number Placeholder 3">
            <a:extLst>
              <a:ext uri="{FF2B5EF4-FFF2-40B4-BE49-F238E27FC236}">
                <a16:creationId xmlns:a16="http://schemas.microsoft.com/office/drawing/2014/main" id="{3AABFF70-73D9-48E8-B5F0-19F7E135A99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2715650-7A40-42BC-90B8-87DDBF10805F}"/>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097865FF-3143-4E88-8A76-E48AC7C845EB}"/>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2800138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D47D9-24A3-4999-9AD6-EB7CE58A1D11}"/>
              </a:ext>
            </a:extLst>
          </p:cNvPr>
          <p:cNvSpPr>
            <a:spLocks noGrp="1"/>
          </p:cNvSpPr>
          <p:nvPr>
            <p:ph type="title"/>
          </p:nvPr>
        </p:nvSpPr>
        <p:spPr/>
        <p:txBody>
          <a:bodyPr/>
          <a:lstStyle/>
          <a:p>
            <a:r>
              <a:rPr lang="en-US" dirty="0"/>
              <a:t>Measurement parameters needs to be exchanged</a:t>
            </a:r>
          </a:p>
        </p:txBody>
      </p:sp>
      <p:sp>
        <p:nvSpPr>
          <p:cNvPr id="3" name="Content Placeholder 2">
            <a:extLst>
              <a:ext uri="{FF2B5EF4-FFF2-40B4-BE49-F238E27FC236}">
                <a16:creationId xmlns:a16="http://schemas.microsoft.com/office/drawing/2014/main" id="{5C392CC6-010B-4792-A70F-7704B238FC44}"/>
              </a:ext>
            </a:extLst>
          </p:cNvPr>
          <p:cNvSpPr>
            <a:spLocks noGrp="1"/>
          </p:cNvSpPr>
          <p:nvPr>
            <p:ph idx="1"/>
          </p:nvPr>
        </p:nvSpPr>
        <p:spPr/>
        <p:txBody>
          <a:bodyPr/>
          <a:lstStyle/>
          <a:p>
            <a:pPr>
              <a:buFont typeface="Arial" panose="020B0604020202020204" pitchFamily="34" charset="0"/>
              <a:buChar char="•"/>
            </a:pPr>
            <a:r>
              <a:rPr lang="en-US" dirty="0"/>
              <a:t>The Initiator and responder need to exchange the following parameter</a:t>
            </a:r>
          </a:p>
          <a:p>
            <a:pPr lvl="1">
              <a:buFont typeface="Arial" panose="020B0604020202020204" pitchFamily="34" charset="0"/>
              <a:buChar char="•"/>
            </a:pPr>
            <a:r>
              <a:rPr lang="en-US" dirty="0"/>
              <a:t>number of exchanges in a burst – may be needed for doppler estimation</a:t>
            </a:r>
          </a:p>
          <a:p>
            <a:pPr lvl="1">
              <a:buFont typeface="Arial" panose="020B0604020202020204" pitchFamily="34" charset="0"/>
              <a:buChar char="•"/>
            </a:pPr>
            <a:r>
              <a:rPr lang="en-US" dirty="0"/>
              <a:t>set of beam directions in TX</a:t>
            </a:r>
          </a:p>
          <a:p>
            <a:pPr lvl="1">
              <a:buFont typeface="Arial" panose="020B0604020202020204" pitchFamily="34" charset="0"/>
              <a:buChar char="•"/>
            </a:pPr>
            <a:r>
              <a:rPr lang="en-US" dirty="0"/>
              <a:t>set of beam directions in RX</a:t>
            </a:r>
          </a:p>
          <a:p>
            <a:pPr lvl="1">
              <a:buFont typeface="Arial" panose="020B0604020202020204" pitchFamily="34" charset="0"/>
              <a:buChar char="•"/>
            </a:pPr>
            <a:r>
              <a:rPr lang="en-US" dirty="0"/>
              <a:t>beamforming TRN field information such as TRN-P, TRN-M, TRN-M</a:t>
            </a:r>
          </a:p>
          <a:p>
            <a:pPr lvl="1">
              <a:buFont typeface="Arial" panose="020B0604020202020204" pitchFamily="34" charset="0"/>
              <a:buChar char="•"/>
            </a:pPr>
            <a:r>
              <a:rPr lang="en-US" dirty="0"/>
              <a:t>location and orientation of each of the STAs</a:t>
            </a:r>
          </a:p>
          <a:p>
            <a:pPr lvl="2">
              <a:buFont typeface="Arial" panose="020B0604020202020204" pitchFamily="34" charset="0"/>
              <a:buChar char="•"/>
            </a:pPr>
            <a:r>
              <a:rPr lang="en-US" dirty="0"/>
              <a:t>coordinates can be local or earth coordinates</a:t>
            </a:r>
          </a:p>
          <a:p>
            <a:pPr lvl="2">
              <a:buFont typeface="Arial" panose="020B0604020202020204" pitchFamily="34" charset="0"/>
              <a:buChar char="•"/>
            </a:pPr>
            <a:r>
              <a:rPr lang="en-US" dirty="0"/>
              <a:t>relative locations orientation may be estimated using TGaz based exchanges or available from management layer</a:t>
            </a:r>
          </a:p>
          <a:p>
            <a:pPr lvl="1">
              <a:buFont typeface="Arial" panose="020B0604020202020204" pitchFamily="34" charset="0"/>
              <a:buChar char="•"/>
            </a:pPr>
            <a:r>
              <a:rPr lang="en-US" dirty="0"/>
              <a:t>Scheduling </a:t>
            </a:r>
          </a:p>
          <a:p>
            <a:pPr lvl="2">
              <a:buFont typeface="Arial" panose="020B0604020202020204" pitchFamily="34" charset="0"/>
              <a:buChar char="•"/>
            </a:pPr>
            <a:r>
              <a:rPr lang="en-US" dirty="0"/>
              <a:t>how many measurements are needed.</a:t>
            </a:r>
          </a:p>
          <a:p>
            <a:pPr lvl="2">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4FB7D2-ADB5-486B-8561-5953735E93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5F2C0DA-4DB4-4D0F-83B5-9BD9183ABE20}"/>
              </a:ext>
            </a:extLst>
          </p:cNvPr>
          <p:cNvSpPr>
            <a:spLocks noGrp="1"/>
          </p:cNvSpPr>
          <p:nvPr>
            <p:ph type="ftr" idx="14"/>
          </p:nvPr>
        </p:nvSpPr>
        <p:spPr/>
        <p:txBody>
          <a:bodyPr/>
          <a:lstStyle/>
          <a:p>
            <a:r>
              <a:rPr lang="en-GB"/>
              <a:t>Assaf Kasher, Qualcomm</a:t>
            </a:r>
            <a:endParaRPr lang="en-GB" dirty="0"/>
          </a:p>
        </p:txBody>
      </p:sp>
      <p:sp>
        <p:nvSpPr>
          <p:cNvPr id="6" name="Date Placeholder 5">
            <a:extLst>
              <a:ext uri="{FF2B5EF4-FFF2-40B4-BE49-F238E27FC236}">
                <a16:creationId xmlns:a16="http://schemas.microsoft.com/office/drawing/2014/main" id="{76779F8E-B5F3-449D-B0B5-02F0B8615ADC}"/>
              </a:ext>
            </a:extLst>
          </p:cNvPr>
          <p:cNvSpPr>
            <a:spLocks noGrp="1"/>
          </p:cNvSpPr>
          <p:nvPr>
            <p:ph type="dt" idx="15"/>
          </p:nvPr>
        </p:nvSpPr>
        <p:spPr/>
        <p:txBody>
          <a:bodyPr/>
          <a:lstStyle/>
          <a:p>
            <a:r>
              <a:rPr lang="en-US"/>
              <a:t>November 2021</a:t>
            </a:r>
            <a:endParaRPr lang="en-GB" dirty="0"/>
          </a:p>
        </p:txBody>
      </p:sp>
    </p:spTree>
    <p:extLst>
      <p:ext uri="{BB962C8B-B14F-4D97-AF65-F5344CB8AC3E}">
        <p14:creationId xmlns:p14="http://schemas.microsoft.com/office/powerpoint/2010/main" val="17341158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 id="{1CA34DF3-31AE-4491-BB0A-0A8A975CF4FC}" vid="{7482ED61-3420-4E5E-AF3A-361B3F1EF81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44727</TotalTime>
  <Words>1385</Words>
  <Application>Microsoft Office PowerPoint</Application>
  <PresentationFormat>Widescreen</PresentationFormat>
  <Paragraphs>166</Paragraphs>
  <Slides>17</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Office Theme</vt:lpstr>
      <vt:lpstr>Document</vt:lpstr>
      <vt:lpstr>(E)DMG multi/bistatic radar</vt:lpstr>
      <vt:lpstr>Abstract</vt:lpstr>
      <vt:lpstr>Agenda</vt:lpstr>
      <vt:lpstr>Reminder – E/DMG BRP request/response</vt:lpstr>
      <vt:lpstr>Reminder – EDMG TRN field</vt:lpstr>
      <vt:lpstr>Bi-Static sensing – Tx initiator – Measurement Instance</vt:lpstr>
      <vt:lpstr>Bi-Static Sensing – Receiver Initiator</vt:lpstr>
      <vt:lpstr>Capabilities Need to be exchanged</vt:lpstr>
      <vt:lpstr>Measurement parameters needs to be exchanged</vt:lpstr>
      <vt:lpstr>Generic View of a sensing/radar session</vt:lpstr>
      <vt:lpstr>Multi-Static Sensing Transmit Initiator</vt:lpstr>
      <vt:lpstr>Straw Poll 1</vt:lpstr>
      <vt:lpstr>Strawpoll 2</vt:lpstr>
      <vt:lpstr>Strawpoll 3</vt:lpstr>
      <vt:lpstr>Strawpoll 4</vt:lpstr>
      <vt:lpstr>Strawpoll 5</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framework for E/DMG monostatic radar PPDU</dc:title>
  <dc:creator>Assaf Kasher-20200802</dc:creator>
  <cp:lastModifiedBy>Assaf Kasher-2</cp:lastModifiedBy>
  <cp:revision>104</cp:revision>
  <cp:lastPrinted>1601-01-01T00:00:00Z</cp:lastPrinted>
  <dcterms:created xsi:type="dcterms:W3CDTF">2021-06-10T11:27:12Z</dcterms:created>
  <dcterms:modified xsi:type="dcterms:W3CDTF">2021-11-07T11:44:45Z</dcterms:modified>
</cp:coreProperties>
</file>