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9" r:id="rId2"/>
    <p:sldId id="428" r:id="rId3"/>
    <p:sldId id="447" r:id="rId4"/>
    <p:sldId id="595" r:id="rId5"/>
    <p:sldId id="586" r:id="rId6"/>
    <p:sldId id="587" r:id="rId7"/>
    <p:sldId id="588" r:id="rId8"/>
    <p:sldId id="593" r:id="rId9"/>
    <p:sldId id="584" r:id="rId10"/>
    <p:sldId id="583" r:id="rId11"/>
    <p:sldId id="577" r:id="rId12"/>
    <p:sldId id="589" r:id="rId13"/>
    <p:sldId id="591" r:id="rId14"/>
    <p:sldId id="592" r:id="rId15"/>
    <p:sldId id="580" r:id="rId16"/>
    <p:sldId id="590" r:id="rId17"/>
    <p:sldId id="594"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1EFA"/>
    <a:srgbClr val="FFCC66"/>
    <a:srgbClr val="C2C2FE"/>
    <a:srgbClr val="FFABFF"/>
    <a:srgbClr val="CC00CC"/>
    <a:srgbClr val="DDDDDD"/>
    <a:srgbClr val="7A5646"/>
    <a:srgbClr val="DFB7D9"/>
    <a:srgbClr val="90FA93"/>
    <a:srgbClr val="F490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88703" autoAdjust="0"/>
  </p:normalViewPr>
  <p:slideViewPr>
    <p:cSldViewPr>
      <p:cViewPr varScale="1">
        <p:scale>
          <a:sx n="68" d="100"/>
          <a:sy n="68" d="100"/>
        </p:scale>
        <p:origin x="1224" y="4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75" d="100"/>
          <a:sy n="75" d="100"/>
        </p:scale>
        <p:origin x="1544" y="14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802.11-13/xxxxr0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Philip Levis, Stanford University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Philip Levis, Stanford University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BDEF6872-0A84-C942-A3A2-ABF96B18CF8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04289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10</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6332054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11</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2075383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8367421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13</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6101083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14</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3432058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15</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5546116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16</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8134468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17</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42731413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40704732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3</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1735779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4</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4876584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5</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6007532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6</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788834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7</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40011585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8</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6703603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9</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4503794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38200" y="914400"/>
            <a:ext cx="7772400" cy="533400"/>
          </a:xfrm>
        </p:spPr>
        <p:txBody>
          <a:bodyPr/>
          <a:lstStyle/>
          <a:p>
            <a:r>
              <a:rPr lang="en-US" dirty="0"/>
              <a:t>Click to edit Master 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816429"/>
            <a:ext cx="7772400" cy="533400"/>
          </a:xfrm>
        </p:spPr>
        <p:txBody>
          <a:bodyPr/>
          <a:lstStyle/>
          <a:p>
            <a:r>
              <a:rPr lang="en-US"/>
              <a:t>Click to edit Master title style</a:t>
            </a:r>
          </a:p>
        </p:txBody>
      </p:sp>
      <p:sp>
        <p:nvSpPr>
          <p:cNvPr id="3" name="Content Placeholder 2"/>
          <p:cNvSpPr>
            <a:spLocks noGrp="1"/>
          </p:cNvSpPr>
          <p:nvPr>
            <p:ph idx="1"/>
          </p:nvPr>
        </p:nvSpPr>
        <p:spPr>
          <a:xfrm>
            <a:off x="685800" y="1371600"/>
            <a:ext cx="7772400" cy="4114800"/>
          </a:xfrm>
        </p:spPr>
        <p:txBody>
          <a:bodyPr/>
          <a:lstStyle>
            <a:lvl2pPr marL="744538" indent="-287338" defTabSz="1084263">
              <a:buFont typeface="Arial" panose="020B0604020202020204" pitchFamily="34" charset="0"/>
              <a:buChar char="•"/>
              <a:tabLst/>
              <a:defRPr/>
            </a:lvl2pPr>
          </a:lstStyle>
          <a:p>
            <a:pPr lvl="0"/>
            <a:r>
              <a:rPr lang="en-US" dirty="0"/>
              <a:t>Click to edit Master text styles</a:t>
            </a:r>
          </a:p>
          <a:p>
            <a:pPr lvl="1"/>
            <a:r>
              <a:rPr lang="en-US" dirty="0"/>
              <a:t>Second level </a:t>
            </a:r>
            <a:r>
              <a:rPr lang="en-US" dirty="0" err="1"/>
              <a:t>xhjgxs</a:t>
            </a:r>
            <a:r>
              <a:rPr lang="en-US" dirty="0"/>
              <a:t>  </a:t>
            </a:r>
            <a:r>
              <a:rPr lang="en-US" dirty="0" err="1"/>
              <a:t>hjx</a:t>
            </a:r>
            <a:r>
              <a:rPr lang="en-US" dirty="0"/>
              <a:t> </a:t>
            </a:r>
            <a:r>
              <a:rPr lang="en-US" dirty="0" err="1"/>
              <a:t>xsghjk</a:t>
            </a:r>
            <a:r>
              <a:rPr lang="en-US" dirty="0"/>
              <a:t> </a:t>
            </a:r>
            <a:r>
              <a:rPr lang="en-US" dirty="0" err="1"/>
              <a:t>xkjhg</a:t>
            </a:r>
            <a:r>
              <a:rPr lang="en-US" dirty="0"/>
              <a:t> </a:t>
            </a:r>
            <a:r>
              <a:rPr lang="en-US" dirty="0" err="1"/>
              <a:t>jh</a:t>
            </a:r>
            <a:r>
              <a:rPr lang="en-US" dirty="0"/>
              <a:t> </a:t>
            </a:r>
            <a:r>
              <a:rPr lang="en-US" dirty="0" err="1"/>
              <a:t>kxjhg</a:t>
            </a:r>
            <a:r>
              <a:rPr lang="en-US" dirty="0"/>
              <a:t> </a:t>
            </a:r>
            <a:r>
              <a:rPr lang="en-US" dirty="0" err="1"/>
              <a:t>kjxh</a:t>
            </a:r>
            <a:r>
              <a:rPr lang="en-US" dirty="0"/>
              <a:t> </a:t>
            </a:r>
            <a:r>
              <a:rPr lang="en-US" dirty="0" err="1"/>
              <a:t>gxkjhg</a:t>
            </a:r>
            <a:r>
              <a:rPr lang="en-US" dirty="0"/>
              <a:t> </a:t>
            </a:r>
            <a:r>
              <a:rPr lang="en-US" dirty="0" err="1"/>
              <a:t>kxjhg</a:t>
            </a:r>
            <a:r>
              <a:rPr lang="en-US" dirty="0"/>
              <a:t> </a:t>
            </a:r>
            <a:r>
              <a:rPr lang="en-US" dirty="0" err="1"/>
              <a:t>xkhg</a:t>
            </a:r>
            <a:r>
              <a:rPr lang="en-US" dirty="0"/>
              <a:t> x </a:t>
            </a:r>
            <a:r>
              <a:rPr lang="en-US" dirty="0" err="1"/>
              <a:t>jxkghkjxh</a:t>
            </a:r>
            <a:r>
              <a:rPr lang="en-US" dirty="0"/>
              <a:t> </a:t>
            </a:r>
            <a:r>
              <a:rPr lang="en-US" dirty="0" err="1"/>
              <a:t>xkjhgx</a:t>
            </a:r>
            <a:endParaRPr lang="en-US" dirty="0"/>
          </a:p>
          <a:p>
            <a:pPr lvl="2"/>
            <a:r>
              <a:rPr lang="en-US" dirty="0"/>
              <a:t>Third level</a:t>
            </a:r>
          </a:p>
          <a:p>
            <a:pPr lvl="3"/>
            <a:r>
              <a:rPr lang="en-US" dirty="0"/>
              <a:t>Fourth level</a:t>
            </a:r>
          </a:p>
          <a:p>
            <a:pPr lvl="4"/>
            <a:r>
              <a:rPr lang="en-US" dirty="0"/>
              <a:t>Fifth level</a:t>
            </a:r>
          </a:p>
        </p:txBody>
      </p:sp>
      <p:sp>
        <p:nvSpPr>
          <p:cNvPr id="11" name="Rectangle 10"/>
          <p:cNvSpPr>
            <a:spLocks noChangeArrowheads="1"/>
          </p:cNvSpPr>
          <p:nvPr userDrawn="1"/>
        </p:nvSpPr>
        <p:spPr bwMode="auto">
          <a:xfrm>
            <a:off x="4191000" y="6486525"/>
            <a:ext cx="535403" cy="184666"/>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Slide </a:t>
            </a:r>
            <a:fld id="{8F543214-90B7-43C2-B225-75AD41D4B130}" type="slidenum">
              <a:rPr lang="en-US" baseline="0"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IEEE </a:t>
            </a:r>
            <a:r>
              <a:rPr lang="en-US" sz="1800" b="1" kern="1200" dirty="0">
                <a:solidFill>
                  <a:schemeClr val="tx1"/>
                </a:solidFill>
                <a:latin typeface="Times New Roman" charset="0"/>
                <a:ea typeface="+mn-ea"/>
                <a:cs typeface="+mn-cs"/>
              </a:rPr>
              <a:t>802.11-21/1778r2</a:t>
            </a:r>
          </a:p>
        </p:txBody>
      </p:sp>
      <p:sp>
        <p:nvSpPr>
          <p:cNvPr id="1032" name="Line 8"/>
          <p:cNvSpPr>
            <a:spLocks noChangeShapeType="1"/>
          </p:cNvSpPr>
          <p:nvPr/>
        </p:nvSpPr>
        <p:spPr bwMode="auto">
          <a:xfrm>
            <a:off x="673100" y="601785"/>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dirty="0"/>
          </a:p>
        </p:txBody>
      </p:sp>
      <p:sp>
        <p:nvSpPr>
          <p:cNvPr id="1034" name="Line 10"/>
          <p:cNvSpPr>
            <a:spLocks noChangeShapeType="1"/>
          </p:cNvSpPr>
          <p:nvPr/>
        </p:nvSpPr>
        <p:spPr bwMode="auto">
          <a:xfrm flipV="1">
            <a:off x="685800" y="6475413"/>
            <a:ext cx="8001000" cy="1587"/>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2" name="Rectangle 9"/>
          <p:cNvSpPr>
            <a:spLocks noChangeArrowheads="1"/>
          </p:cNvSpPr>
          <p:nvPr userDrawn="1"/>
        </p:nvSpPr>
        <p:spPr bwMode="auto">
          <a:xfrm>
            <a:off x="762000" y="344083"/>
            <a:ext cx="1293624" cy="246221"/>
          </a:xfrm>
          <a:prstGeom prst="rect">
            <a:avLst/>
          </a:prstGeom>
          <a:noFill/>
          <a:ln w="9525">
            <a:noFill/>
            <a:miter lim="800000"/>
            <a:headEnd/>
            <a:tailEnd/>
          </a:ln>
          <a:effectLst/>
        </p:spPr>
        <p:txBody>
          <a:bodyPr wrap="none" lIns="0" tIns="0" rIns="0" bIns="0">
            <a:prstTxWarp prst="textNoShape">
              <a:avLst/>
            </a:prstTxWarp>
            <a:spAutoFit/>
          </a:bodyPr>
          <a:lstStyle/>
          <a:p>
            <a:r>
              <a:rPr lang="en-US" sz="1600" b="1" dirty="0"/>
              <a:t>February 2022</a:t>
            </a:r>
          </a:p>
        </p:txBody>
      </p:sp>
      <p:sp>
        <p:nvSpPr>
          <p:cNvPr id="9" name="Rectangle 9"/>
          <p:cNvSpPr>
            <a:spLocks noChangeArrowheads="1"/>
          </p:cNvSpPr>
          <p:nvPr userDrawn="1"/>
        </p:nvSpPr>
        <p:spPr bwMode="auto">
          <a:xfrm>
            <a:off x="6858000" y="6477000"/>
            <a:ext cx="1585370" cy="184666"/>
          </a:xfrm>
          <a:prstGeom prst="rect">
            <a:avLst/>
          </a:prstGeom>
          <a:noFill/>
          <a:ln w="9525">
            <a:noFill/>
            <a:miter lim="800000"/>
            <a:headEnd/>
            <a:tailEnd/>
          </a:ln>
          <a:effectLst/>
        </p:spPr>
        <p:txBody>
          <a:bodyPr wrap="none" lIns="0" tIns="0" rIns="0" bIns="0">
            <a:prstTxWarp prst="textNoShape">
              <a:avLst/>
            </a:prstTxWarp>
            <a:spAutoFit/>
          </a:bodyPr>
          <a:lstStyle/>
          <a:p>
            <a:r>
              <a:rPr lang="en-US" dirty="0"/>
              <a:t>Arik Klein et al</a:t>
            </a:r>
            <a:r>
              <a:rPr lang="en-US" baseline="0" dirty="0"/>
              <a:t> (Huawei)</a:t>
            </a:r>
            <a:endParaRPr lang="en-US" dirty="0"/>
          </a:p>
        </p:txBody>
      </p:sp>
      <p:sp>
        <p:nvSpPr>
          <p:cNvPr id="10" name="Rectangle 9"/>
          <p:cNvSpPr>
            <a:spLocks noChangeArrowheads="1"/>
          </p:cNvSpPr>
          <p:nvPr userDrawn="1"/>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dirty="0"/>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rik.Klein@Huawei.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ross.yujian@huawei.com" TargetMode="External"/><Relationship Id="rId4" Type="http://schemas.openxmlformats.org/officeDocument/2006/relationships/hyperlink" Target="mailto:Shimi.Shilo@huawei.com" TargetMode="External"/></Relationships>
</file>

<file path=ppt/slides/_rels/slide10.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slide" Target="slide10.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ctrTitle"/>
          </p:nvPr>
        </p:nvSpPr>
        <p:spPr>
          <a:xfrm>
            <a:off x="838503" y="706306"/>
            <a:ext cx="7772400" cy="1066800"/>
          </a:xfrm>
          <a:noFill/>
          <a:ln/>
        </p:spPr>
        <p:txBody>
          <a:bodyPr/>
          <a:lstStyle/>
          <a:p>
            <a:pPr eaLnBrk="1" hangingPunct="1">
              <a:lnSpc>
                <a:spcPct val="120000"/>
              </a:lnSpc>
            </a:pPr>
            <a:r>
              <a:rPr lang="en-US" kern="1200" dirty="0">
                <a:solidFill>
                  <a:schemeClr val="tx1"/>
                </a:solidFill>
              </a:rPr>
              <a:t>EHT Sounding Enhancements</a:t>
            </a:r>
          </a:p>
        </p:txBody>
      </p:sp>
      <p:sp>
        <p:nvSpPr>
          <p:cNvPr id="30726" name="Rectangle 6"/>
          <p:cNvSpPr>
            <a:spLocks noGrp="1" noChangeArrowheads="1"/>
          </p:cNvSpPr>
          <p:nvPr>
            <p:ph type="subTitle" idx="4294967295"/>
          </p:nvPr>
        </p:nvSpPr>
        <p:spPr>
          <a:xfrm>
            <a:off x="1371600" y="1905000"/>
            <a:ext cx="6400800" cy="457200"/>
          </a:xfrm>
          <a:noFill/>
          <a:ln/>
        </p:spPr>
        <p:txBody>
          <a:bodyPr/>
          <a:lstStyle/>
          <a:p>
            <a:pPr algn="ctr">
              <a:buFontTx/>
              <a:buNone/>
            </a:pPr>
            <a:r>
              <a:rPr lang="en-US" sz="2000" dirty="0"/>
              <a:t>Date:</a:t>
            </a:r>
            <a:r>
              <a:rPr lang="en-US" sz="2000" b="0" dirty="0"/>
              <a:t> February 1</a:t>
            </a:r>
            <a:r>
              <a:rPr lang="en-US" sz="2000" b="0" baseline="30000" dirty="0"/>
              <a:t>st</a:t>
            </a:r>
            <a:r>
              <a:rPr lang="en-US" sz="2000" b="0" dirty="0"/>
              <a:t>, 2022</a:t>
            </a:r>
          </a:p>
        </p:txBody>
      </p:sp>
      <p:sp>
        <p:nvSpPr>
          <p:cNvPr id="30732" name="Rectangle 12"/>
          <p:cNvSpPr>
            <a:spLocks noChangeArrowheads="1"/>
          </p:cNvSpPr>
          <p:nvPr/>
        </p:nvSpPr>
        <p:spPr bwMode="auto">
          <a:xfrm>
            <a:off x="762000" y="2438400"/>
            <a:ext cx="48006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6" name="Table 5"/>
          <p:cNvGraphicFramePr>
            <a:graphicFrameLocks noGrp="1"/>
          </p:cNvGraphicFramePr>
          <p:nvPr>
            <p:extLst>
              <p:ext uri="{D42A27DB-BD31-4B8C-83A1-F6EECF244321}">
                <p14:modId xmlns:p14="http://schemas.microsoft.com/office/powerpoint/2010/main" val="2249275499"/>
              </p:ext>
            </p:extLst>
          </p:nvPr>
        </p:nvGraphicFramePr>
        <p:xfrm>
          <a:off x="990903" y="3218522"/>
          <a:ext cx="7467600" cy="1916844"/>
        </p:xfrm>
        <a:graphic>
          <a:graphicData uri="http://schemas.openxmlformats.org/drawingml/2006/table">
            <a:tbl>
              <a:tblPr firstRow="1" bandRow="1">
                <a:tableStyleId>{F5AB1C69-6EDB-4FF4-983F-18BD219EF322}</a:tableStyleId>
              </a:tblPr>
              <a:tblGrid>
                <a:gridCol w="1600200">
                  <a:extLst>
                    <a:ext uri="{9D8B030D-6E8A-4147-A177-3AD203B41FA5}">
                      <a16:colId xmlns:a16="http://schemas.microsoft.com/office/drawing/2014/main" val="20000"/>
                    </a:ext>
                  </a:extLst>
                </a:gridCol>
                <a:gridCol w="1072415">
                  <a:extLst>
                    <a:ext uri="{9D8B030D-6E8A-4147-A177-3AD203B41FA5}">
                      <a16:colId xmlns:a16="http://schemas.microsoft.com/office/drawing/2014/main" val="20001"/>
                    </a:ext>
                  </a:extLst>
                </a:gridCol>
                <a:gridCol w="1650733">
                  <a:extLst>
                    <a:ext uri="{9D8B030D-6E8A-4147-A177-3AD203B41FA5}">
                      <a16:colId xmlns:a16="http://schemas.microsoft.com/office/drawing/2014/main" val="20002"/>
                    </a:ext>
                  </a:extLst>
                </a:gridCol>
                <a:gridCol w="1336307">
                  <a:extLst>
                    <a:ext uri="{9D8B030D-6E8A-4147-A177-3AD203B41FA5}">
                      <a16:colId xmlns:a16="http://schemas.microsoft.com/office/drawing/2014/main" val="20003"/>
                    </a:ext>
                  </a:extLst>
                </a:gridCol>
                <a:gridCol w="1807945">
                  <a:extLst>
                    <a:ext uri="{9D8B030D-6E8A-4147-A177-3AD203B41FA5}">
                      <a16:colId xmlns:a16="http://schemas.microsoft.com/office/drawing/2014/main" val="20004"/>
                    </a:ext>
                  </a:extLst>
                </a:gridCol>
              </a:tblGrid>
              <a:tr h="264132">
                <a:tc>
                  <a:txBody>
                    <a:bodyPr/>
                    <a:lstStyle/>
                    <a:p>
                      <a:pPr algn="ctr"/>
                      <a:r>
                        <a:rPr lang="en-US" sz="11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dk1"/>
                          </a:solidFill>
                          <a:latin typeface="+mn-lt"/>
                          <a:ea typeface="Times New Roman"/>
                          <a:cs typeface="Arial"/>
                        </a:rPr>
                        <a:t>Arik Klein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mn-lt"/>
                          <a:ea typeface="Times New Roman"/>
                          <a:cs typeface="Arial"/>
                        </a:rPr>
                        <a:t>Huawei Technologies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CN"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100" kern="1200" dirty="0">
                          <a:solidFill>
                            <a:srgbClr val="000000"/>
                          </a:solidFill>
                          <a:latin typeface="+mn-lt"/>
                          <a:ea typeface="Times New Roman"/>
                          <a:cs typeface="Arial"/>
                          <a:hlinkClick r:id="rId3"/>
                        </a:rPr>
                        <a:t>Arik.Klein@huawei.com</a:t>
                      </a:r>
                      <a:endParaRPr lang="zh-CN" altLang="en-US" sz="1100" kern="1200" dirty="0">
                        <a:solidFill>
                          <a:srgbClr val="000000"/>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dk1"/>
                          </a:solidFill>
                          <a:latin typeface="+mn-lt"/>
                          <a:ea typeface="Times New Roman"/>
                          <a:cs typeface="Arial"/>
                        </a:rPr>
                        <a:t>Shimi Shilo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CN"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latin typeface="+mn-lt"/>
                          <a:ea typeface="Times New Roman"/>
                          <a:cs typeface="Arial"/>
                          <a:hlinkClick r:id="rId4"/>
                        </a:rPr>
                        <a:t>Shimi.Shilo@huawei.com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dk1"/>
                          </a:solidFill>
                          <a:latin typeface="+mn-lt"/>
                          <a:ea typeface="Times New Roman"/>
                          <a:cs typeface="Arial"/>
                        </a:rPr>
                        <a:t>Ross Jian Yu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CN"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a:latin typeface="+mn-lt"/>
                          <a:ea typeface="Times New Roman"/>
                          <a:cs typeface="Arial"/>
                          <a:hlinkClick r:id="rId5"/>
                        </a:rPr>
                        <a:t>ross.yujian@huawei.com</a:t>
                      </a:r>
                      <a:endParaRPr lang="en-US" altLang="zh-CN"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75452">
                <a:tc>
                  <a:txBody>
                    <a:bodyPr/>
                    <a:lstStyle/>
                    <a:p>
                      <a:pPr marL="0" marR="0" algn="ctr">
                        <a:spcBef>
                          <a:spcPts val="0"/>
                        </a:spcBef>
                        <a:spcAft>
                          <a:spcPts val="0"/>
                        </a:spcAft>
                      </a:pP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75452">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75452">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800" dirty="0"/>
              <a:t>Problem #3 </a:t>
            </a:r>
            <a:r>
              <a:rPr lang="en-IL" sz="2800" dirty="0"/>
              <a:t>–</a:t>
            </a:r>
            <a:r>
              <a:rPr lang="en-US" sz="2800" dirty="0"/>
              <a:t>Feedback &amp; Puncturing Mismatch</a:t>
            </a:r>
            <a:endParaRPr lang="zh-CN" altLang="en-US" sz="2800" dirty="0"/>
          </a:p>
        </p:txBody>
      </p:sp>
      <p:sp>
        <p:nvSpPr>
          <p:cNvPr id="3" name="Content Placeholder 2"/>
          <p:cNvSpPr>
            <a:spLocks noGrp="1"/>
          </p:cNvSpPr>
          <p:nvPr>
            <p:ph idx="1"/>
          </p:nvPr>
        </p:nvSpPr>
        <p:spPr>
          <a:xfrm>
            <a:off x="609600" y="1355422"/>
            <a:ext cx="8001000" cy="5121578"/>
          </a:xfrm>
        </p:spPr>
        <p:txBody>
          <a:bodyPr/>
          <a:lstStyle/>
          <a:p>
            <a:pPr marL="341313" lvl="1">
              <a:spcAft>
                <a:spcPts val="0"/>
              </a:spcAft>
            </a:pPr>
            <a:r>
              <a:rPr lang="en-US" sz="1800" dirty="0"/>
              <a:t>The beamformer (e.g. AP) instructs the beamformee (e.g. STA) for which subcarriers it should feedback information via the Partial BW Info subfield</a:t>
            </a:r>
          </a:p>
          <a:p>
            <a:pPr marL="682625" lvl="2">
              <a:spcAft>
                <a:spcPts val="0"/>
              </a:spcAft>
            </a:pPr>
            <a:r>
              <a:rPr lang="en-US" sz="1600" dirty="0"/>
              <a:t>The beamformer includes this subfield in the NDP Announcement, and the beamformee responds with this subfield in the MIMO Control field</a:t>
            </a:r>
          </a:p>
          <a:p>
            <a:pPr marL="341313" lvl="1">
              <a:spcAft>
                <a:spcPts val="0"/>
              </a:spcAft>
            </a:pPr>
            <a:r>
              <a:rPr lang="en-US" sz="1800" dirty="0"/>
              <a:t>The feedback resolution for BW up to 160MHz is 20MHz.</a:t>
            </a:r>
          </a:p>
          <a:p>
            <a:pPr marL="341313" lvl="1">
              <a:spcAft>
                <a:spcPts val="0"/>
              </a:spcAft>
            </a:pPr>
            <a:r>
              <a:rPr lang="en-US" sz="1800" dirty="0"/>
              <a:t>In case of 320MHz BW, the Partial BW Info is in resolution of 40MHz, irrespective of the puncturing being actually used </a:t>
            </a:r>
            <a:r>
              <a:rPr lang="en-IL" sz="1800" dirty="0"/>
              <a:t>–</a:t>
            </a:r>
            <a:r>
              <a:rPr lang="en-US" sz="1800" dirty="0"/>
              <a:t> which may be in resolution of 20MHz (</a:t>
            </a:r>
            <a:r>
              <a:rPr lang="en-US" sz="1800" u="sng" dirty="0"/>
              <a:t>if previous problems are solved</a:t>
            </a:r>
            <a:r>
              <a:rPr lang="en-US" sz="1800" dirty="0"/>
              <a:t>)</a:t>
            </a:r>
          </a:p>
          <a:p>
            <a:pPr marL="341313" lvl="1">
              <a:spcAft>
                <a:spcPts val="0"/>
              </a:spcAft>
            </a:pPr>
            <a:r>
              <a:rPr lang="en-US" sz="1800" dirty="0"/>
              <a:t>This creates two different problems:</a:t>
            </a:r>
          </a:p>
          <a:p>
            <a:pPr marL="682625" lvl="2">
              <a:spcAft>
                <a:spcPts val="0"/>
              </a:spcAft>
            </a:pPr>
            <a:r>
              <a:rPr lang="en-US" sz="1600" dirty="0"/>
              <a:t>20MHz granularity for NDP-A and NDP, but 40MHz granularity for the feedback (see more information in the </a:t>
            </a:r>
            <a:r>
              <a:rPr lang="en-US" sz="1600" dirty="0">
                <a:solidFill>
                  <a:srgbClr val="FF0000"/>
                </a:solidFill>
                <a:hlinkClick r:id="rId3" action="ppaction://hlinksldjump"/>
              </a:rPr>
              <a:t>Appendix</a:t>
            </a:r>
            <a:r>
              <a:rPr lang="en-US" sz="1600" dirty="0"/>
              <a:t>)</a:t>
            </a:r>
            <a:endParaRPr lang="en-US" sz="1600" strike="dblStrike" dirty="0"/>
          </a:p>
          <a:p>
            <a:pPr marL="682625" lvl="2">
              <a:spcAft>
                <a:spcPts val="0"/>
              </a:spcAft>
            </a:pPr>
            <a:r>
              <a:rPr lang="en-US" sz="1600" dirty="0"/>
              <a:t>The AP cannot instruct the non-AP STA to provide feedback on specific non-punctured 20MHz subchannels – only in coarse steps of 40MHz </a:t>
            </a:r>
            <a:r>
              <a:rPr lang="en-IL" sz="1600" dirty="0"/>
              <a:t>–</a:t>
            </a:r>
            <a:r>
              <a:rPr lang="en-US" sz="1600" dirty="0"/>
              <a:t> which may lead to non-negligible overhead</a:t>
            </a:r>
          </a:p>
          <a:p>
            <a:pPr marL="341313" lvl="1">
              <a:spcAft>
                <a:spcPts val="0"/>
              </a:spcAft>
            </a:pPr>
            <a:r>
              <a:rPr lang="en-US" sz="1800" dirty="0"/>
              <a:t>Therefore, the option of requesting (and reporting) a channel feedback in resolution of 20MHz subchannel for BW greater than 160MHz should be added.</a:t>
            </a:r>
          </a:p>
        </p:txBody>
      </p:sp>
    </p:spTree>
    <p:extLst>
      <p:ext uri="{BB962C8B-B14F-4D97-AF65-F5344CB8AC3E}">
        <p14:creationId xmlns:p14="http://schemas.microsoft.com/office/powerpoint/2010/main" val="3523991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800" dirty="0"/>
              <a:t>Conclusions</a:t>
            </a:r>
            <a:endParaRPr lang="zh-CN" altLang="en-US" sz="2800" dirty="0"/>
          </a:p>
        </p:txBody>
      </p:sp>
      <p:sp>
        <p:nvSpPr>
          <p:cNvPr id="4" name="Content Placeholder 2"/>
          <p:cNvSpPr>
            <a:spLocks noGrp="1"/>
          </p:cNvSpPr>
          <p:nvPr>
            <p:ph idx="1"/>
          </p:nvPr>
        </p:nvSpPr>
        <p:spPr>
          <a:xfrm>
            <a:off x="762000" y="1524000"/>
            <a:ext cx="7696200" cy="4495800"/>
          </a:xfrm>
        </p:spPr>
        <p:txBody>
          <a:bodyPr/>
          <a:lstStyle/>
          <a:p>
            <a:pPr marL="341313" lvl="1">
              <a:spcAft>
                <a:spcPts val="0"/>
              </a:spcAft>
            </a:pPr>
            <a:r>
              <a:rPr lang="en-US" sz="1800" dirty="0"/>
              <a:t>We described several scenarios where the puncturing rules existing in 11be severely restrict the employment of sounding</a:t>
            </a:r>
          </a:p>
          <a:p>
            <a:pPr marL="682625" lvl="2">
              <a:spcAft>
                <a:spcPts val="0"/>
              </a:spcAft>
            </a:pPr>
            <a:r>
              <a:rPr lang="en-US" sz="1400" dirty="0"/>
              <a:t>This is true for both OFDMA and non-OFDMA transmissions, and for beamforming and scheduling purposes</a:t>
            </a:r>
          </a:p>
          <a:p>
            <a:pPr marL="341313" lvl="1">
              <a:spcAft>
                <a:spcPts val="0"/>
              </a:spcAft>
            </a:pPr>
            <a:r>
              <a:rPr lang="en-US" sz="1800" dirty="0"/>
              <a:t>It is our view that 802.11be should address these issues</a:t>
            </a:r>
          </a:p>
        </p:txBody>
      </p:sp>
    </p:spTree>
    <p:extLst>
      <p:ext uri="{BB962C8B-B14F-4D97-AF65-F5344CB8AC3E}">
        <p14:creationId xmlns:p14="http://schemas.microsoft.com/office/powerpoint/2010/main" val="28999710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800" dirty="0"/>
              <a:t>SP1</a:t>
            </a:r>
            <a:endParaRPr lang="zh-CN" altLang="en-US" sz="2800" dirty="0"/>
          </a:p>
        </p:txBody>
      </p:sp>
      <p:sp>
        <p:nvSpPr>
          <p:cNvPr id="4" name="Content Placeholder 2"/>
          <p:cNvSpPr>
            <a:spLocks noGrp="1"/>
          </p:cNvSpPr>
          <p:nvPr>
            <p:ph idx="1"/>
          </p:nvPr>
        </p:nvSpPr>
        <p:spPr>
          <a:xfrm>
            <a:off x="762000" y="1524000"/>
            <a:ext cx="7696200" cy="4495800"/>
          </a:xfrm>
        </p:spPr>
        <p:txBody>
          <a:bodyPr/>
          <a:lstStyle/>
          <a:p>
            <a:pPr marL="341313" lvl="1">
              <a:spcAft>
                <a:spcPts val="0"/>
              </a:spcAft>
            </a:pPr>
            <a:r>
              <a:rPr lang="en-US" sz="1800" dirty="0"/>
              <a:t>Do you support to modify the EHT Sounding procedure in 802.11be R1 to address the following problem:</a:t>
            </a:r>
          </a:p>
          <a:p>
            <a:pPr marL="682625" lvl="2">
              <a:spcAft>
                <a:spcPts val="0"/>
              </a:spcAft>
            </a:pPr>
            <a:r>
              <a:rPr lang="en-US" sz="1600" dirty="0"/>
              <a:t>Support OFDMA puncturing patterns in Disabled Channels bitmap</a:t>
            </a:r>
          </a:p>
          <a:p>
            <a:pPr marL="682625" lvl="2">
              <a:spcAft>
                <a:spcPts val="0"/>
              </a:spcAft>
            </a:pPr>
            <a:endParaRPr lang="en-US" sz="1600" dirty="0"/>
          </a:p>
          <a:p>
            <a:pPr marL="53975" lvl="1" indent="0">
              <a:spcAft>
                <a:spcPts val="0"/>
              </a:spcAft>
              <a:buNone/>
            </a:pPr>
            <a:endParaRPr lang="en-US" sz="1800" dirty="0"/>
          </a:p>
          <a:p>
            <a:pPr marL="53975" lvl="1" indent="0">
              <a:spcAft>
                <a:spcPts val="0"/>
              </a:spcAft>
              <a:buNone/>
            </a:pPr>
            <a:r>
              <a:rPr lang="en-US" sz="1800" dirty="0"/>
              <a:t>Yes / No  / Abstain</a:t>
            </a:r>
          </a:p>
        </p:txBody>
      </p:sp>
    </p:spTree>
    <p:extLst>
      <p:ext uri="{BB962C8B-B14F-4D97-AF65-F5344CB8AC3E}">
        <p14:creationId xmlns:p14="http://schemas.microsoft.com/office/powerpoint/2010/main" val="1620942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800" dirty="0"/>
              <a:t>SP2</a:t>
            </a:r>
            <a:endParaRPr lang="zh-CN" altLang="en-US" sz="2800" dirty="0"/>
          </a:p>
        </p:txBody>
      </p:sp>
      <p:sp>
        <p:nvSpPr>
          <p:cNvPr id="4" name="Content Placeholder 2"/>
          <p:cNvSpPr>
            <a:spLocks noGrp="1"/>
          </p:cNvSpPr>
          <p:nvPr>
            <p:ph idx="1"/>
          </p:nvPr>
        </p:nvSpPr>
        <p:spPr>
          <a:xfrm>
            <a:off x="762000" y="1524000"/>
            <a:ext cx="7696200" cy="4495800"/>
          </a:xfrm>
        </p:spPr>
        <p:txBody>
          <a:bodyPr/>
          <a:lstStyle/>
          <a:p>
            <a:pPr marL="341313" lvl="1">
              <a:spcAft>
                <a:spcPts val="0"/>
              </a:spcAft>
            </a:pPr>
            <a:r>
              <a:rPr lang="en-US" sz="1800" dirty="0"/>
              <a:t>Do you support to modify the EHT Sounding procedure in 802.11be R1 to address the following problem:</a:t>
            </a:r>
          </a:p>
          <a:p>
            <a:pPr marL="682625" lvl="2">
              <a:spcAft>
                <a:spcPts val="0"/>
              </a:spcAft>
            </a:pPr>
            <a:r>
              <a:rPr lang="en-US" sz="1600" dirty="0"/>
              <a:t>Support OFDMA puncturing patterns in Sounding NDP</a:t>
            </a:r>
          </a:p>
          <a:p>
            <a:pPr marL="682625" lvl="2">
              <a:spcAft>
                <a:spcPts val="0"/>
              </a:spcAft>
            </a:pPr>
            <a:endParaRPr lang="en-US" sz="1600" dirty="0"/>
          </a:p>
          <a:p>
            <a:pPr marL="53975" lvl="1" indent="0">
              <a:spcAft>
                <a:spcPts val="0"/>
              </a:spcAft>
              <a:buNone/>
            </a:pPr>
            <a:endParaRPr lang="en-US" sz="1800" dirty="0"/>
          </a:p>
          <a:p>
            <a:pPr marL="53975" lvl="1" indent="0">
              <a:spcAft>
                <a:spcPts val="0"/>
              </a:spcAft>
              <a:buNone/>
            </a:pPr>
            <a:r>
              <a:rPr lang="en-US" sz="1800" dirty="0"/>
              <a:t>Yes / No  / Abstain</a:t>
            </a:r>
          </a:p>
        </p:txBody>
      </p:sp>
    </p:spTree>
    <p:extLst>
      <p:ext uri="{BB962C8B-B14F-4D97-AF65-F5344CB8AC3E}">
        <p14:creationId xmlns:p14="http://schemas.microsoft.com/office/powerpoint/2010/main" val="11029333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800" dirty="0"/>
              <a:t>SP3</a:t>
            </a:r>
            <a:endParaRPr lang="zh-CN" altLang="en-US" sz="2800" dirty="0"/>
          </a:p>
        </p:txBody>
      </p:sp>
      <p:sp>
        <p:nvSpPr>
          <p:cNvPr id="4" name="Content Placeholder 2"/>
          <p:cNvSpPr>
            <a:spLocks noGrp="1"/>
          </p:cNvSpPr>
          <p:nvPr>
            <p:ph idx="1"/>
          </p:nvPr>
        </p:nvSpPr>
        <p:spPr>
          <a:xfrm>
            <a:off x="762000" y="1524000"/>
            <a:ext cx="7696200" cy="4495800"/>
          </a:xfrm>
        </p:spPr>
        <p:txBody>
          <a:bodyPr/>
          <a:lstStyle/>
          <a:p>
            <a:pPr marL="341313" lvl="1">
              <a:spcAft>
                <a:spcPts val="0"/>
              </a:spcAft>
            </a:pPr>
            <a:r>
              <a:rPr lang="en-US" sz="1800" dirty="0"/>
              <a:t>Do you support to modify the EHT Sounding procedure in 802.11be R1 to address the following problem:</a:t>
            </a:r>
          </a:p>
          <a:p>
            <a:pPr marL="682625" lvl="2">
              <a:spcAft>
                <a:spcPts val="0"/>
              </a:spcAft>
            </a:pPr>
            <a:r>
              <a:rPr lang="en-US" sz="1600" dirty="0"/>
              <a:t>Support 20 MHz subchannel resolution for channel feedback when Sounding NDP BW is greater than 160MHz (both in NDPA and in BFR (in MIMO Control field)).</a:t>
            </a:r>
          </a:p>
          <a:p>
            <a:pPr marL="682625" lvl="2">
              <a:spcAft>
                <a:spcPts val="0"/>
              </a:spcAft>
            </a:pPr>
            <a:endParaRPr lang="en-US" sz="1600" dirty="0"/>
          </a:p>
          <a:p>
            <a:pPr marL="53975" lvl="1" indent="0">
              <a:spcAft>
                <a:spcPts val="0"/>
              </a:spcAft>
              <a:buNone/>
            </a:pPr>
            <a:endParaRPr lang="en-US" sz="1800" dirty="0"/>
          </a:p>
          <a:p>
            <a:pPr marL="53975" lvl="1" indent="0">
              <a:spcAft>
                <a:spcPts val="0"/>
              </a:spcAft>
              <a:buNone/>
            </a:pPr>
            <a:r>
              <a:rPr lang="en-US" sz="1800" dirty="0"/>
              <a:t>Yes / No  / Abstain</a:t>
            </a:r>
          </a:p>
        </p:txBody>
      </p:sp>
    </p:spTree>
    <p:extLst>
      <p:ext uri="{BB962C8B-B14F-4D97-AF65-F5344CB8AC3E}">
        <p14:creationId xmlns:p14="http://schemas.microsoft.com/office/powerpoint/2010/main" val="3551601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800" dirty="0"/>
              <a:t>References</a:t>
            </a:r>
            <a:endParaRPr lang="zh-CN" altLang="en-US" sz="2800" dirty="0"/>
          </a:p>
        </p:txBody>
      </p:sp>
      <p:sp>
        <p:nvSpPr>
          <p:cNvPr id="4" name="Content Placeholder 2"/>
          <p:cNvSpPr>
            <a:spLocks noGrp="1"/>
          </p:cNvSpPr>
          <p:nvPr>
            <p:ph idx="1"/>
          </p:nvPr>
        </p:nvSpPr>
        <p:spPr>
          <a:xfrm>
            <a:off x="762000" y="1524000"/>
            <a:ext cx="7696200" cy="4495800"/>
          </a:xfrm>
        </p:spPr>
        <p:txBody>
          <a:bodyPr/>
          <a:lstStyle/>
          <a:p>
            <a:pPr marL="53975" lvl="1" indent="0">
              <a:spcAft>
                <a:spcPts val="0"/>
              </a:spcAft>
              <a:buNone/>
            </a:pPr>
            <a:r>
              <a:rPr lang="en-US" sz="1800" dirty="0"/>
              <a:t>[1] IEEE P802.11be D1.4, January 2022 (amendment to IEEE 802.11-2020 standards)</a:t>
            </a:r>
          </a:p>
        </p:txBody>
      </p:sp>
    </p:spTree>
    <p:extLst>
      <p:ext uri="{BB962C8B-B14F-4D97-AF65-F5344CB8AC3E}">
        <p14:creationId xmlns:p14="http://schemas.microsoft.com/office/powerpoint/2010/main" val="9498689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800" dirty="0">
                <a:solidFill>
                  <a:schemeClr val="tx1"/>
                </a:solidFill>
              </a:rPr>
              <a:t>Appendix 1 (Problem #3) </a:t>
            </a:r>
            <a:r>
              <a:rPr lang="en-IL" sz="2800" dirty="0">
                <a:solidFill>
                  <a:schemeClr val="tx1"/>
                </a:solidFill>
              </a:rPr>
              <a:t>–</a:t>
            </a:r>
            <a:r>
              <a:rPr lang="en-US" sz="2800" dirty="0">
                <a:solidFill>
                  <a:schemeClr val="tx1"/>
                </a:solidFill>
              </a:rPr>
              <a:t>Feedback &amp; Puncturing Mismatch</a:t>
            </a:r>
            <a:endParaRPr lang="zh-CN" altLang="en-US" sz="2800" dirty="0">
              <a:solidFill>
                <a:schemeClr val="tx1"/>
              </a:solidFill>
            </a:endParaRPr>
          </a:p>
        </p:txBody>
      </p:sp>
      <p:sp>
        <p:nvSpPr>
          <p:cNvPr id="6" name="Content Placeholder 2">
            <a:extLst>
              <a:ext uri="{FF2B5EF4-FFF2-40B4-BE49-F238E27FC236}">
                <a16:creationId xmlns:a16="http://schemas.microsoft.com/office/drawing/2014/main" id="{446E4487-F266-43F3-B34E-D264C04CF5A8}"/>
              </a:ext>
            </a:extLst>
          </p:cNvPr>
          <p:cNvSpPr>
            <a:spLocks noGrp="1"/>
          </p:cNvSpPr>
          <p:nvPr>
            <p:ph idx="1"/>
          </p:nvPr>
        </p:nvSpPr>
        <p:spPr>
          <a:xfrm>
            <a:off x="762000" y="1524000"/>
            <a:ext cx="7696200" cy="4495800"/>
          </a:xfrm>
        </p:spPr>
        <p:txBody>
          <a:bodyPr/>
          <a:lstStyle/>
          <a:p>
            <a:pPr marL="341313" lvl="1">
              <a:spcAft>
                <a:spcPts val="0"/>
              </a:spcAft>
            </a:pPr>
            <a:r>
              <a:rPr lang="en-US" sz="1800" dirty="0"/>
              <a:t>Assuming we solve problems #1 and #2, the NDPA and NDP frames may be transmitted with a 20MHz puncturing granularity</a:t>
            </a:r>
          </a:p>
          <a:p>
            <a:pPr marL="341313" lvl="1">
              <a:spcAft>
                <a:spcPts val="0"/>
              </a:spcAft>
            </a:pPr>
            <a:r>
              <a:rPr lang="en-US" sz="1800" dirty="0"/>
              <a:t>However, the MIMO Control field is still limited to 40MHz granularity</a:t>
            </a:r>
          </a:p>
          <a:p>
            <a:pPr marL="682625" lvl="2">
              <a:spcAft>
                <a:spcPts val="0"/>
              </a:spcAft>
            </a:pPr>
            <a:r>
              <a:rPr lang="en-US" sz="1600" dirty="0"/>
              <a:t>This will create a mismatch between actual report size and the size reported in the header, and therefore an error in decoding</a:t>
            </a:r>
          </a:p>
          <a:p>
            <a:pPr marL="341313" lvl="1">
              <a:spcAft>
                <a:spcPts val="0"/>
              </a:spcAft>
            </a:pPr>
            <a:r>
              <a:rPr lang="en-US" sz="1800" dirty="0"/>
              <a:t>An example for 320 MHz BW with two 20 MHz punctured subchannels is given in the next slide; we assume the following:</a:t>
            </a:r>
          </a:p>
          <a:p>
            <a:pPr marL="682625" lvl="2">
              <a:spcAft>
                <a:spcPts val="0"/>
              </a:spcAft>
            </a:pPr>
            <a:r>
              <a:rPr lang="en-US" sz="1400" dirty="0"/>
              <a:t>320MHz BW used for the sounding frames</a:t>
            </a:r>
          </a:p>
          <a:p>
            <a:pPr marL="682625" lvl="2">
              <a:spcAft>
                <a:spcPts val="0"/>
              </a:spcAft>
            </a:pPr>
            <a:r>
              <a:rPr lang="en-US" sz="1400" dirty="0"/>
              <a:t>Two 20MHz </a:t>
            </a:r>
            <a:r>
              <a:rPr lang="en-US" sz="1400" dirty="0" err="1"/>
              <a:t>subchannels</a:t>
            </a:r>
            <a:r>
              <a:rPr lang="en-US" sz="1400" dirty="0"/>
              <a:t> are punctured, one in each 160MHz, therefore STA needs to provide feedback for 320-2x20=280MHz</a:t>
            </a:r>
          </a:p>
          <a:p>
            <a:pPr marL="682625" lvl="2">
              <a:spcAft>
                <a:spcPts val="0"/>
              </a:spcAft>
            </a:pPr>
            <a:r>
              <a:rPr lang="en-US" sz="1400" dirty="0"/>
              <a:t>BFR is transmitted in 80MHz (996-tone RU)</a:t>
            </a:r>
          </a:p>
          <a:p>
            <a:pPr marL="682625" lvl="2">
              <a:spcAft>
                <a:spcPts val="0"/>
              </a:spcAft>
            </a:pPr>
            <a:endParaRPr lang="en-US" sz="1400" dirty="0">
              <a:solidFill>
                <a:srgbClr val="FF0000"/>
              </a:solidFill>
            </a:endParaRPr>
          </a:p>
        </p:txBody>
      </p:sp>
    </p:spTree>
    <p:extLst>
      <p:ext uri="{BB962C8B-B14F-4D97-AF65-F5344CB8AC3E}">
        <p14:creationId xmlns:p14="http://schemas.microsoft.com/office/powerpoint/2010/main" val="40172333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800" dirty="0"/>
              <a:t>Appendix 1 (Problem #3) </a:t>
            </a:r>
            <a:r>
              <a:rPr lang="en-IL" sz="2800" dirty="0"/>
              <a:t>–</a:t>
            </a:r>
            <a:r>
              <a:rPr lang="en-US" sz="2800" dirty="0"/>
              <a:t>Feedback &amp; Puncturing Mismatch</a:t>
            </a:r>
            <a:endParaRPr lang="zh-CN" altLang="en-US" sz="2800" dirty="0"/>
          </a:p>
        </p:txBody>
      </p:sp>
      <p:sp>
        <p:nvSpPr>
          <p:cNvPr id="6" name="Content Placeholder 2">
            <a:extLst>
              <a:ext uri="{FF2B5EF4-FFF2-40B4-BE49-F238E27FC236}">
                <a16:creationId xmlns:a16="http://schemas.microsoft.com/office/drawing/2014/main" id="{446E4487-F266-43F3-B34E-D264C04CF5A8}"/>
              </a:ext>
            </a:extLst>
          </p:cNvPr>
          <p:cNvSpPr>
            <a:spLocks noGrp="1"/>
          </p:cNvSpPr>
          <p:nvPr>
            <p:ph idx="1"/>
          </p:nvPr>
        </p:nvSpPr>
        <p:spPr>
          <a:xfrm>
            <a:off x="762000" y="1524000"/>
            <a:ext cx="7696200" cy="4495800"/>
          </a:xfrm>
        </p:spPr>
        <p:txBody>
          <a:bodyPr/>
          <a:lstStyle/>
          <a:p>
            <a:pPr marL="341313" lvl="1">
              <a:spcAft>
                <a:spcPts val="0"/>
              </a:spcAft>
            </a:pPr>
            <a:r>
              <a:rPr lang="en-US" sz="1800" dirty="0"/>
              <a:t>An example for 320 MHz BW with two 20 MHz punctured subchannels is given below</a:t>
            </a:r>
            <a:endParaRPr lang="en-US" sz="1600" dirty="0"/>
          </a:p>
        </p:txBody>
      </p:sp>
      <p:pic>
        <p:nvPicPr>
          <p:cNvPr id="7" name="Picture 6">
            <a:extLst>
              <a:ext uri="{FF2B5EF4-FFF2-40B4-BE49-F238E27FC236}">
                <a16:creationId xmlns:a16="http://schemas.microsoft.com/office/drawing/2014/main" id="{8CB82189-64F0-40E8-B592-0D8A1B3A531C}"/>
              </a:ext>
            </a:extLst>
          </p:cNvPr>
          <p:cNvPicPr>
            <a:picLocks noChangeAspect="1"/>
          </p:cNvPicPr>
          <p:nvPr/>
        </p:nvPicPr>
        <p:blipFill>
          <a:blip r:embed="rId3"/>
          <a:stretch>
            <a:fillRect/>
          </a:stretch>
        </p:blipFill>
        <p:spPr>
          <a:xfrm>
            <a:off x="1371600" y="2320593"/>
            <a:ext cx="6473869" cy="4120651"/>
          </a:xfrm>
          <a:prstGeom prst="rect">
            <a:avLst/>
          </a:prstGeom>
        </p:spPr>
      </p:pic>
    </p:spTree>
    <p:extLst>
      <p:ext uri="{BB962C8B-B14F-4D97-AF65-F5344CB8AC3E}">
        <p14:creationId xmlns:p14="http://schemas.microsoft.com/office/powerpoint/2010/main" val="16743131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800" dirty="0"/>
              <a:t>Introduction</a:t>
            </a:r>
            <a:endParaRPr lang="zh-CN" altLang="en-US" sz="2800" dirty="0"/>
          </a:p>
        </p:txBody>
      </p:sp>
      <p:sp>
        <p:nvSpPr>
          <p:cNvPr id="3" name="Content Placeholder 2"/>
          <p:cNvSpPr>
            <a:spLocks noGrp="1"/>
          </p:cNvSpPr>
          <p:nvPr>
            <p:ph idx="1"/>
          </p:nvPr>
        </p:nvSpPr>
        <p:spPr>
          <a:xfrm>
            <a:off x="762000" y="1371600"/>
            <a:ext cx="7848600" cy="4495800"/>
          </a:xfrm>
        </p:spPr>
        <p:txBody>
          <a:bodyPr/>
          <a:lstStyle/>
          <a:p>
            <a:pPr marL="341313" lvl="1">
              <a:spcAft>
                <a:spcPts val="0"/>
              </a:spcAft>
            </a:pPr>
            <a:r>
              <a:rPr lang="en-US" sz="1800" dirty="0"/>
              <a:t>EHT Sounding is described in 802.11be D1.4.</a:t>
            </a:r>
          </a:p>
          <a:p>
            <a:pPr marL="341313" lvl="1">
              <a:spcAft>
                <a:spcPts val="0"/>
              </a:spcAft>
            </a:pPr>
            <a:r>
              <a:rPr lang="en-US" sz="1800" dirty="0"/>
              <a:t>One of the new features in 802.11be is preamble puncturing</a:t>
            </a:r>
          </a:p>
          <a:p>
            <a:pPr marL="682625" lvl="2">
              <a:spcAft>
                <a:spcPts val="0"/>
              </a:spcAft>
            </a:pPr>
            <a:r>
              <a:rPr lang="en-US" dirty="0"/>
              <a:t>Preamble puncturing has an impact on the EHT Sounding procedure</a:t>
            </a:r>
          </a:p>
          <a:p>
            <a:pPr marL="341313" lvl="1">
              <a:spcAft>
                <a:spcPts val="0"/>
              </a:spcAft>
            </a:pPr>
            <a:r>
              <a:rPr lang="en-US" sz="1800" dirty="0"/>
              <a:t>In this contribution we want to raise several concerns / open issues that need to be addressed in the EHT Sounding procedure to fully support the required use cases with punctured PPDUs</a:t>
            </a:r>
          </a:p>
          <a:p>
            <a:pPr marL="682625" lvl="2">
              <a:spcAft>
                <a:spcPts val="0"/>
              </a:spcAft>
            </a:pPr>
            <a:r>
              <a:rPr lang="en-US" sz="1600" dirty="0"/>
              <a:t>This contribution addresses issues related to </a:t>
            </a:r>
            <a:r>
              <a:rPr lang="en-US" sz="1600" dirty="0">
                <a:solidFill>
                  <a:srgbClr val="FF0000"/>
                </a:solidFill>
                <a:hlinkClick r:id="rId3" action="ppaction://hlinksldjump"/>
              </a:rPr>
              <a:t>CID4318</a:t>
            </a:r>
            <a:r>
              <a:rPr lang="en-US" sz="1600" dirty="0">
                <a:solidFill>
                  <a:srgbClr val="FF0000"/>
                </a:solidFill>
              </a:rPr>
              <a:t> </a:t>
            </a:r>
            <a:r>
              <a:rPr lang="en-US" sz="1600" dirty="0"/>
              <a:t>(CC36), </a:t>
            </a:r>
            <a:r>
              <a:rPr lang="en-US" sz="1600"/>
              <a:t>and includes </a:t>
            </a:r>
            <a:r>
              <a:rPr lang="en-US" sz="1600" dirty="0"/>
              <a:t>other issues that are related to the combination of EHT sounding procedure with preamble puncturing.</a:t>
            </a:r>
          </a:p>
          <a:p>
            <a:pPr marL="682625" lvl="2">
              <a:spcAft>
                <a:spcPts val="0"/>
              </a:spcAft>
            </a:pPr>
            <a:r>
              <a:rPr lang="en-US" sz="1600" dirty="0"/>
              <a:t>The comment raised in CID4318 is discussed in </a:t>
            </a:r>
            <a:r>
              <a:rPr lang="en-US" sz="1600" dirty="0">
                <a:solidFill>
                  <a:srgbClr val="FF0000"/>
                </a:solidFill>
                <a:hlinkClick r:id="rId4" action="ppaction://hlinksldjump"/>
              </a:rPr>
              <a:t>Problem #3</a:t>
            </a:r>
            <a:r>
              <a:rPr lang="en-US" sz="1600" dirty="0">
                <a:solidFill>
                  <a:srgbClr val="FF0000"/>
                </a:solidFill>
              </a:rPr>
              <a:t> </a:t>
            </a:r>
            <a:r>
              <a:rPr lang="en-US" sz="1600" dirty="0"/>
              <a:t>presented hereinafter.</a:t>
            </a:r>
          </a:p>
          <a:p>
            <a:pPr marL="341313" lvl="1">
              <a:spcAft>
                <a:spcPts val="0"/>
              </a:spcAft>
            </a:pPr>
            <a:r>
              <a:rPr lang="en-US" sz="1800" dirty="0"/>
              <a:t>This contribution focuses only on the EHT Sounding procedure: Data PPDUs and their properties (e.g. definition of Multi-RUs, puncturing) are beyond the scope of this contribution</a:t>
            </a:r>
          </a:p>
          <a:p>
            <a:pPr marL="341313" lvl="1">
              <a:spcAft>
                <a:spcPts val="0"/>
              </a:spcAft>
            </a:pPr>
            <a:endParaRPr lang="en-US" sz="1800" dirty="0"/>
          </a:p>
        </p:txBody>
      </p:sp>
    </p:spTree>
    <p:extLst>
      <p:ext uri="{BB962C8B-B14F-4D97-AF65-F5344CB8AC3E}">
        <p14:creationId xmlns:p14="http://schemas.microsoft.com/office/powerpoint/2010/main" val="3444476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800" dirty="0">
                <a:solidFill>
                  <a:schemeClr val="tx1"/>
                </a:solidFill>
              </a:rPr>
              <a:t>CID 4318</a:t>
            </a:r>
            <a:endParaRPr lang="zh-CN" altLang="en-US" sz="2800" dirty="0">
              <a:solidFill>
                <a:schemeClr val="tx1"/>
              </a:solidFill>
            </a:endParaRPr>
          </a:p>
        </p:txBody>
      </p:sp>
      <p:pic>
        <p:nvPicPr>
          <p:cNvPr id="6" name="Picture 5">
            <a:extLst>
              <a:ext uri="{FF2B5EF4-FFF2-40B4-BE49-F238E27FC236}">
                <a16:creationId xmlns:a16="http://schemas.microsoft.com/office/drawing/2014/main" id="{41B881F0-E9A6-4773-9394-EE12AE724E49}"/>
              </a:ext>
            </a:extLst>
          </p:cNvPr>
          <p:cNvPicPr>
            <a:picLocks noChangeAspect="1"/>
          </p:cNvPicPr>
          <p:nvPr/>
        </p:nvPicPr>
        <p:blipFill>
          <a:blip r:embed="rId3"/>
          <a:stretch>
            <a:fillRect/>
          </a:stretch>
        </p:blipFill>
        <p:spPr>
          <a:xfrm>
            <a:off x="595744" y="1326776"/>
            <a:ext cx="7938656" cy="5136777"/>
          </a:xfrm>
          <a:prstGeom prst="rect">
            <a:avLst/>
          </a:prstGeom>
        </p:spPr>
      </p:pic>
    </p:spTree>
    <p:extLst>
      <p:ext uri="{BB962C8B-B14F-4D97-AF65-F5344CB8AC3E}">
        <p14:creationId xmlns:p14="http://schemas.microsoft.com/office/powerpoint/2010/main" val="10202186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800" dirty="0"/>
              <a:t>Sounding Overview</a:t>
            </a:r>
            <a:endParaRPr lang="zh-CN" altLang="en-US" sz="2800" dirty="0"/>
          </a:p>
        </p:txBody>
      </p:sp>
      <p:sp>
        <p:nvSpPr>
          <p:cNvPr id="3" name="Content Placeholder 2"/>
          <p:cNvSpPr>
            <a:spLocks noGrp="1"/>
          </p:cNvSpPr>
          <p:nvPr>
            <p:ph idx="1"/>
          </p:nvPr>
        </p:nvSpPr>
        <p:spPr>
          <a:xfrm>
            <a:off x="762000" y="1524000"/>
            <a:ext cx="7696200" cy="4495800"/>
          </a:xfrm>
        </p:spPr>
        <p:txBody>
          <a:bodyPr/>
          <a:lstStyle/>
          <a:p>
            <a:pPr marL="341313" lvl="1">
              <a:spcAft>
                <a:spcPts val="0"/>
              </a:spcAft>
            </a:pPr>
            <a:r>
              <a:rPr lang="en-US" sz="1800" dirty="0"/>
              <a:t>The sounding procedure, defined in the 802.11 be spec, consists of multiple frames depicted in the following diagram:</a:t>
            </a:r>
          </a:p>
          <a:p>
            <a:pPr marL="341313" lvl="1">
              <a:spcAft>
                <a:spcPts val="0"/>
              </a:spcAft>
            </a:pPr>
            <a:endParaRPr lang="en-US" sz="1800" dirty="0"/>
          </a:p>
          <a:p>
            <a:pPr marL="341313" lvl="1">
              <a:spcAft>
                <a:spcPts val="0"/>
              </a:spcAft>
            </a:pPr>
            <a:endParaRPr lang="en-US" sz="1800" dirty="0"/>
          </a:p>
          <a:p>
            <a:pPr marL="341313" lvl="1">
              <a:spcAft>
                <a:spcPts val="0"/>
              </a:spcAft>
            </a:pPr>
            <a:endParaRPr lang="en-US" sz="1800" dirty="0"/>
          </a:p>
          <a:p>
            <a:pPr marL="341313" lvl="1">
              <a:spcAft>
                <a:spcPts val="0"/>
              </a:spcAft>
            </a:pPr>
            <a:endParaRPr lang="en-US" sz="1800" dirty="0"/>
          </a:p>
          <a:p>
            <a:pPr marL="341313" lvl="1">
              <a:spcAft>
                <a:spcPts val="0"/>
              </a:spcAft>
            </a:pPr>
            <a:endParaRPr lang="en-US" sz="1800" dirty="0"/>
          </a:p>
          <a:p>
            <a:pPr marL="341313" lvl="1">
              <a:spcAft>
                <a:spcPts val="0"/>
              </a:spcAft>
            </a:pPr>
            <a:endParaRPr lang="en-US" sz="1800" dirty="0"/>
          </a:p>
          <a:p>
            <a:pPr marL="341313" lvl="1">
              <a:spcAft>
                <a:spcPts val="0"/>
              </a:spcAft>
            </a:pPr>
            <a:endParaRPr lang="en-US" sz="1800" dirty="0"/>
          </a:p>
          <a:p>
            <a:pPr marL="341313" lvl="1">
              <a:spcAft>
                <a:spcPts val="0"/>
              </a:spcAft>
            </a:pPr>
            <a:r>
              <a:rPr lang="en-US" sz="1800" dirty="0"/>
              <a:t>The sounding procedure may be used for multiple purposes, such as:</a:t>
            </a:r>
          </a:p>
          <a:p>
            <a:pPr marL="682625" lvl="2">
              <a:spcAft>
                <a:spcPts val="0"/>
              </a:spcAft>
            </a:pPr>
            <a:r>
              <a:rPr lang="en-US" sz="1400" dirty="0"/>
              <a:t>Beamforming </a:t>
            </a:r>
            <a:r>
              <a:rPr lang="en-IL" sz="1400" dirty="0"/>
              <a:t>–</a:t>
            </a:r>
            <a:r>
              <a:rPr lang="en-US" sz="1400" dirty="0"/>
              <a:t> the beamformee feedbacks the beamforming weights that the beamformer may use for its transmission(s); the respective SNR is also fed-back</a:t>
            </a:r>
          </a:p>
          <a:p>
            <a:pPr marL="682625" lvl="2">
              <a:spcAft>
                <a:spcPts val="0"/>
              </a:spcAft>
            </a:pPr>
            <a:r>
              <a:rPr lang="en-US" sz="1400" dirty="0"/>
              <a:t>Scheduling </a:t>
            </a:r>
            <a:r>
              <a:rPr lang="en-IL" sz="1400" dirty="0"/>
              <a:t>–</a:t>
            </a:r>
            <a:r>
              <a:rPr lang="en-US" sz="1400" dirty="0"/>
              <a:t> in order to determine where (in frequency) is the best RU to allocate a specific STA in a MU transmission, and with what parameters (MCS, Nss etc.) to allocate, an AP may initiate a sounding procedure in response, the STA feedbacks CQI for the requested RUs or the entire BW</a:t>
            </a:r>
          </a:p>
        </p:txBody>
      </p:sp>
      <p:pic>
        <p:nvPicPr>
          <p:cNvPr id="2" name="Picture 1"/>
          <p:cNvPicPr>
            <a:picLocks noChangeAspect="1"/>
          </p:cNvPicPr>
          <p:nvPr/>
        </p:nvPicPr>
        <p:blipFill>
          <a:blip r:embed="rId3"/>
          <a:stretch>
            <a:fillRect/>
          </a:stretch>
        </p:blipFill>
        <p:spPr>
          <a:xfrm>
            <a:off x="1524000" y="2133600"/>
            <a:ext cx="5991225" cy="2322751"/>
          </a:xfrm>
          <a:prstGeom prst="rect">
            <a:avLst/>
          </a:prstGeom>
        </p:spPr>
      </p:pic>
    </p:spTree>
    <p:extLst>
      <p:ext uri="{BB962C8B-B14F-4D97-AF65-F5344CB8AC3E}">
        <p14:creationId xmlns:p14="http://schemas.microsoft.com/office/powerpoint/2010/main" val="37479353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800" dirty="0"/>
              <a:t>Puncturing in 11be</a:t>
            </a:r>
            <a:endParaRPr lang="zh-CN" altLang="en-US" sz="2800" dirty="0"/>
          </a:p>
        </p:txBody>
      </p:sp>
      <p:sp>
        <p:nvSpPr>
          <p:cNvPr id="3" name="Content Placeholder 2"/>
          <p:cNvSpPr>
            <a:spLocks noGrp="1"/>
          </p:cNvSpPr>
          <p:nvPr>
            <p:ph idx="1"/>
          </p:nvPr>
        </p:nvSpPr>
        <p:spPr>
          <a:xfrm>
            <a:off x="762000" y="1524000"/>
            <a:ext cx="7924800" cy="4495800"/>
          </a:xfrm>
        </p:spPr>
        <p:txBody>
          <a:bodyPr/>
          <a:lstStyle/>
          <a:p>
            <a:pPr marL="341313" lvl="1">
              <a:spcAft>
                <a:spcPts val="600"/>
              </a:spcAft>
            </a:pPr>
            <a:r>
              <a:rPr lang="en-US" sz="1800" dirty="0"/>
              <a:t>The 802.11be D1.4 spec currently supports the following puncturing patterns:</a:t>
            </a:r>
          </a:p>
          <a:p>
            <a:pPr marL="682625" lvl="2">
              <a:spcAft>
                <a:spcPts val="600"/>
              </a:spcAft>
            </a:pPr>
            <a:r>
              <a:rPr lang="en-US" sz="1400" dirty="0"/>
              <a:t>EHT MU (non-OFDMA) </a:t>
            </a:r>
            <a:r>
              <a:rPr lang="en-IL" sz="1400" dirty="0"/>
              <a:t>–</a:t>
            </a:r>
            <a:r>
              <a:rPr lang="en-US" sz="1400" dirty="0"/>
              <a:t> a single ‘hole’ in the used bandwidth; there are 45 supported patterns defined by the 5-bit punctured channel indication in the U-SIG field</a:t>
            </a:r>
          </a:p>
          <a:p>
            <a:pPr marL="682625" lvl="2">
              <a:spcAft>
                <a:spcPts val="600"/>
              </a:spcAft>
            </a:pPr>
            <a:r>
              <a:rPr lang="en-US" sz="1400" dirty="0"/>
              <a:t>EHT MU (OFDMA) </a:t>
            </a:r>
            <a:r>
              <a:rPr lang="en-IL" sz="1400" dirty="0"/>
              <a:t>–</a:t>
            </a:r>
            <a:r>
              <a:rPr lang="en-US" sz="1400" dirty="0"/>
              <a:t> any one of 7 puncturing patterns is supported for each 80MHz </a:t>
            </a:r>
            <a:r>
              <a:rPr lang="en-US" sz="1400" dirty="0" err="1"/>
              <a:t>subblock</a:t>
            </a:r>
            <a:r>
              <a:rPr lang="en-US" sz="1400" dirty="0"/>
              <a:t> (‘0111’,’1011’,’1101’,’1110’,’0011’,’1001’,’1100’) by using 4 of 5 bits of the punctured channel indication in the U-SIG field</a:t>
            </a:r>
          </a:p>
          <a:p>
            <a:pPr marL="341313" lvl="1">
              <a:spcAft>
                <a:spcPts val="600"/>
              </a:spcAft>
            </a:pPr>
            <a:r>
              <a:rPr lang="en-US" sz="1600" dirty="0"/>
              <a:t>An AP may use the Disabled Subchannel Bitmap to indicate to all STAs which subchannels should not be used for all PPDU exchanges on this operating channel in this EHT BSS</a:t>
            </a:r>
          </a:p>
          <a:p>
            <a:pPr marL="682625" lvl="2">
              <a:spcAft>
                <a:spcPts val="600"/>
              </a:spcAft>
            </a:pPr>
            <a:r>
              <a:rPr lang="en-US" sz="1400" dirty="0"/>
              <a:t>The Disabled </a:t>
            </a:r>
            <a:r>
              <a:rPr lang="en-US" sz="1400" dirty="0" err="1"/>
              <a:t>Subchannel</a:t>
            </a:r>
            <a:r>
              <a:rPr lang="en-US" sz="1400" dirty="0"/>
              <a:t> Bitmap shall correspond to one of the non-OFDMA puncturing patterns</a:t>
            </a:r>
          </a:p>
          <a:p>
            <a:pPr marL="682625" lvl="2">
              <a:spcAft>
                <a:spcPts val="600"/>
              </a:spcAft>
            </a:pPr>
            <a:r>
              <a:rPr lang="en-US" sz="1400" dirty="0"/>
              <a:t>In both MU and non-HT Duplicate PPDUs, a STA may puncture other </a:t>
            </a:r>
            <a:r>
              <a:rPr lang="en-US" sz="1400" dirty="0" err="1"/>
              <a:t>subchannels</a:t>
            </a:r>
            <a:r>
              <a:rPr lang="en-US" sz="1400" dirty="0"/>
              <a:t> in addition to those indicated in the Disabled </a:t>
            </a:r>
            <a:r>
              <a:rPr lang="en-US" sz="1400" dirty="0" err="1"/>
              <a:t>Subchannel</a:t>
            </a:r>
            <a:r>
              <a:rPr lang="en-US" sz="1400" dirty="0"/>
              <a:t> Bitmap</a:t>
            </a:r>
          </a:p>
          <a:p>
            <a:pPr marL="1025525" lvl="3">
              <a:spcAft>
                <a:spcPts val="600"/>
              </a:spcAft>
            </a:pPr>
            <a:r>
              <a:rPr lang="en-US" sz="1200" dirty="0"/>
              <a:t>In other words, the Disabled Subchannel Bitmap defines the allowed 20MHz subchannels, and additional</a:t>
            </a:r>
            <a:br>
              <a:rPr lang="en-US" sz="1200" dirty="0"/>
            </a:br>
            <a:r>
              <a:rPr lang="en-US" sz="1200" dirty="0"/>
              <a:t>per-PPDU puncturing can be used to (dynamically) use fewer 20MHz subchannels</a:t>
            </a:r>
          </a:p>
          <a:p>
            <a:pPr marL="341313" lvl="1">
              <a:spcAft>
                <a:spcPts val="600"/>
              </a:spcAft>
            </a:pPr>
            <a:r>
              <a:rPr lang="en-US" sz="1600" dirty="0"/>
              <a:t>The feedback resolution for 320MHz BW is 40MHz, as defined in both the NDP Announcement and the EHT MIMO Control field</a:t>
            </a:r>
            <a:r>
              <a:rPr lang="en-IL" sz="1600" dirty="0"/>
              <a:t>–</a:t>
            </a:r>
            <a:r>
              <a:rPr lang="en-US" sz="1600" dirty="0"/>
              <a:t> irrespective of the puncturing resolution being used</a:t>
            </a:r>
          </a:p>
        </p:txBody>
      </p:sp>
    </p:spTree>
    <p:extLst>
      <p:ext uri="{BB962C8B-B14F-4D97-AF65-F5344CB8AC3E}">
        <p14:creationId xmlns:p14="http://schemas.microsoft.com/office/powerpoint/2010/main" val="21088766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800" dirty="0"/>
              <a:t>Sounding &amp; Puncturing in 11be</a:t>
            </a:r>
            <a:endParaRPr lang="zh-CN" altLang="en-US" sz="2800" dirty="0"/>
          </a:p>
        </p:txBody>
      </p:sp>
      <p:sp>
        <p:nvSpPr>
          <p:cNvPr id="3" name="Content Placeholder 2"/>
          <p:cNvSpPr>
            <a:spLocks noGrp="1"/>
          </p:cNvSpPr>
          <p:nvPr>
            <p:ph idx="1"/>
          </p:nvPr>
        </p:nvSpPr>
        <p:spPr>
          <a:xfrm>
            <a:off x="762000" y="1524000"/>
            <a:ext cx="7696200" cy="4495800"/>
          </a:xfrm>
        </p:spPr>
        <p:txBody>
          <a:bodyPr/>
          <a:lstStyle/>
          <a:p>
            <a:pPr marL="341313" lvl="1">
              <a:spcAft>
                <a:spcPts val="600"/>
              </a:spcAft>
            </a:pPr>
            <a:r>
              <a:rPr lang="en-US" sz="1800" dirty="0"/>
              <a:t>As a result of the puncturing rules defined in 11be, there are several severe inefficiencies that come up in the context of the sounding procedure</a:t>
            </a:r>
          </a:p>
          <a:p>
            <a:pPr marL="341313" lvl="1">
              <a:spcAft>
                <a:spcPts val="600"/>
              </a:spcAft>
            </a:pPr>
            <a:r>
              <a:rPr lang="en-US" sz="1800" dirty="0"/>
              <a:t>In particular, the following three problems are observed:</a:t>
            </a:r>
          </a:p>
          <a:p>
            <a:pPr marL="682625" lvl="2">
              <a:spcAft>
                <a:spcPts val="600"/>
              </a:spcAft>
            </a:pPr>
            <a:r>
              <a:rPr lang="en-US" sz="1600" dirty="0"/>
              <a:t>Excessive BW reduction for sounding PPDUs</a:t>
            </a:r>
          </a:p>
          <a:p>
            <a:pPr marL="682625" lvl="2">
              <a:spcAft>
                <a:spcPts val="600"/>
              </a:spcAft>
            </a:pPr>
            <a:r>
              <a:rPr lang="en-US" sz="1600" dirty="0"/>
              <a:t>Limitation on EHT sounding for scheduling (due to Sounding NDP); this also applies to sounding for BF</a:t>
            </a:r>
          </a:p>
          <a:p>
            <a:pPr marL="682625" lvl="2">
              <a:spcAft>
                <a:spcPts val="600"/>
              </a:spcAft>
            </a:pPr>
            <a:r>
              <a:rPr lang="en-US" sz="1600" dirty="0"/>
              <a:t>Mismatch between actual feedback report size and size derived from the MIMO Control field for the 320MHz BW case</a:t>
            </a:r>
          </a:p>
          <a:p>
            <a:pPr marL="341313" lvl="1">
              <a:spcAft>
                <a:spcPts val="600"/>
              </a:spcAft>
            </a:pPr>
            <a:r>
              <a:rPr lang="en-US" sz="1800" dirty="0"/>
              <a:t>In the next slides we give more details about these problems</a:t>
            </a:r>
          </a:p>
        </p:txBody>
      </p:sp>
    </p:spTree>
    <p:extLst>
      <p:ext uri="{BB962C8B-B14F-4D97-AF65-F5344CB8AC3E}">
        <p14:creationId xmlns:p14="http://schemas.microsoft.com/office/powerpoint/2010/main" val="811600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800" dirty="0"/>
              <a:t>Problem #1 </a:t>
            </a:r>
            <a:r>
              <a:rPr lang="en-IL" sz="2800" dirty="0"/>
              <a:t>–</a:t>
            </a:r>
            <a:r>
              <a:rPr lang="en-US" sz="2800" dirty="0"/>
              <a:t> Excessive BW Reduction</a:t>
            </a:r>
            <a:endParaRPr lang="zh-CN" altLang="en-US" sz="2800" strike="sngStrike" dirty="0">
              <a:solidFill>
                <a:srgbClr val="00B050"/>
              </a:solidFill>
            </a:endParaRPr>
          </a:p>
        </p:txBody>
      </p:sp>
      <p:sp>
        <p:nvSpPr>
          <p:cNvPr id="3" name="Content Placeholder 2"/>
          <p:cNvSpPr>
            <a:spLocks noGrp="1"/>
          </p:cNvSpPr>
          <p:nvPr>
            <p:ph idx="1"/>
          </p:nvPr>
        </p:nvSpPr>
        <p:spPr>
          <a:xfrm>
            <a:off x="762000" y="1524000"/>
            <a:ext cx="7924800" cy="4495800"/>
          </a:xfrm>
        </p:spPr>
        <p:txBody>
          <a:bodyPr/>
          <a:lstStyle/>
          <a:p>
            <a:pPr marL="341313" lvl="1">
              <a:spcAft>
                <a:spcPts val="600"/>
              </a:spcAft>
            </a:pPr>
            <a:r>
              <a:rPr lang="en-US" sz="1800" dirty="0"/>
              <a:t>As mentioned in the previous slide, the Disabled Subchannel Bitmap (as defined today) must correspond to a non-OFDMA puncturing pattern</a:t>
            </a:r>
          </a:p>
          <a:p>
            <a:pPr marL="341313" lvl="1">
              <a:spcAft>
                <a:spcPts val="600"/>
              </a:spcAft>
            </a:pPr>
            <a:r>
              <a:rPr lang="en-US" sz="1800" dirty="0"/>
              <a:t>Let us consider an AP which wants to transmit on 160MHz and senses two 20MHz subchannels as busy (e.g. due to interference of incumbent users) - as shown in the figure below - and wants to mark these subchannels as disabled</a:t>
            </a:r>
          </a:p>
          <a:p>
            <a:pPr marL="341313" lvl="1">
              <a:spcAft>
                <a:spcPts val="600"/>
              </a:spcAft>
            </a:pPr>
            <a:r>
              <a:rPr lang="en-US" sz="1800" dirty="0"/>
              <a:t>The AP wants to set a Disabled Subchannel Bitmap which ensures all STAs refrain from any frame exchange on these interfered subchannels</a:t>
            </a:r>
          </a:p>
          <a:p>
            <a:pPr marL="341313" lvl="1">
              <a:spcAft>
                <a:spcPts val="600"/>
              </a:spcAft>
            </a:pPr>
            <a:r>
              <a:rPr lang="en-US" sz="1800" dirty="0"/>
              <a:t>The only non-OFDMA puncturing pattern that is suitable in this scenario is a single 20MHz ‘hole’ in the primary 80MHz BW - therefore, the actual BW in which the frame exchange is allowed has to be reduced from 160MHz to 80MHz (giving up </a:t>
            </a:r>
            <a:br>
              <a:rPr lang="en-US" sz="1800" dirty="0"/>
            </a:br>
            <a:r>
              <a:rPr lang="en-US" sz="1800" dirty="0"/>
              <a:t>the S80 channel</a:t>
            </a:r>
            <a:br>
              <a:rPr lang="en-US" sz="1800" dirty="0"/>
            </a:br>
            <a:r>
              <a:rPr lang="en-US" sz="1800" dirty="0"/>
              <a:t>for any frame</a:t>
            </a:r>
            <a:br>
              <a:rPr lang="en-US" sz="1800" dirty="0"/>
            </a:br>
            <a:r>
              <a:rPr lang="en-US" sz="1800" dirty="0"/>
              <a:t>exchange)</a:t>
            </a:r>
          </a:p>
        </p:txBody>
      </p:sp>
      <p:pic>
        <p:nvPicPr>
          <p:cNvPr id="8" name="Picture 7"/>
          <p:cNvPicPr>
            <a:picLocks noChangeAspect="1"/>
          </p:cNvPicPr>
          <p:nvPr/>
        </p:nvPicPr>
        <p:blipFill>
          <a:blip r:embed="rId3"/>
          <a:stretch>
            <a:fillRect/>
          </a:stretch>
        </p:blipFill>
        <p:spPr>
          <a:xfrm>
            <a:off x="3094500" y="4724400"/>
            <a:ext cx="4754100" cy="1724800"/>
          </a:xfrm>
          <a:prstGeom prst="rect">
            <a:avLst/>
          </a:prstGeom>
        </p:spPr>
      </p:pic>
    </p:spTree>
    <p:extLst>
      <p:ext uri="{BB962C8B-B14F-4D97-AF65-F5344CB8AC3E}">
        <p14:creationId xmlns:p14="http://schemas.microsoft.com/office/powerpoint/2010/main" val="26784880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800" dirty="0">
                <a:solidFill>
                  <a:schemeClr val="tx1"/>
                </a:solidFill>
              </a:rPr>
              <a:t>Problem #1 </a:t>
            </a:r>
            <a:r>
              <a:rPr lang="en-IL" sz="2800" dirty="0">
                <a:solidFill>
                  <a:schemeClr val="tx1"/>
                </a:solidFill>
              </a:rPr>
              <a:t>–</a:t>
            </a:r>
            <a:r>
              <a:rPr lang="en-US" sz="2800" dirty="0">
                <a:solidFill>
                  <a:schemeClr val="tx1"/>
                </a:solidFill>
              </a:rPr>
              <a:t> Excessive BW Reduction</a:t>
            </a:r>
            <a:endParaRPr lang="zh-CN" altLang="en-US" sz="2800" strike="sngStrike" dirty="0">
              <a:solidFill>
                <a:schemeClr val="tx1"/>
              </a:solidFill>
            </a:endParaRPr>
          </a:p>
        </p:txBody>
      </p:sp>
      <p:sp>
        <p:nvSpPr>
          <p:cNvPr id="3" name="Content Placeholder 2"/>
          <p:cNvSpPr>
            <a:spLocks noGrp="1"/>
          </p:cNvSpPr>
          <p:nvPr>
            <p:ph idx="1"/>
          </p:nvPr>
        </p:nvSpPr>
        <p:spPr>
          <a:xfrm>
            <a:off x="762000" y="1524000"/>
            <a:ext cx="7924800" cy="4495800"/>
          </a:xfrm>
        </p:spPr>
        <p:txBody>
          <a:bodyPr/>
          <a:lstStyle/>
          <a:p>
            <a:pPr marL="341313" lvl="1">
              <a:spcAft>
                <a:spcPts val="600"/>
              </a:spcAft>
            </a:pPr>
            <a:r>
              <a:rPr lang="en-US" sz="1800" dirty="0"/>
              <a:t>What does that mean for the Sounding procedure?</a:t>
            </a:r>
          </a:p>
          <a:p>
            <a:pPr marL="682625" lvl="2">
              <a:spcAft>
                <a:spcPts val="600"/>
              </a:spcAft>
            </a:pPr>
            <a:r>
              <a:rPr lang="en-US" sz="1600" dirty="0"/>
              <a:t>In case of multiple punctured subchannels that do not conform to a non-OFDMA puncturing pattern, all the sounding PPDUs will be required to reduce the effective BW used, implying reduced BW for the entire Sounding procedure</a:t>
            </a:r>
          </a:p>
          <a:p>
            <a:pPr marL="341313" lvl="1">
              <a:spcAft>
                <a:spcPts val="600"/>
              </a:spcAft>
            </a:pPr>
            <a:r>
              <a:rPr lang="en-US" sz="1800" dirty="0"/>
              <a:t>In the example below, the actual BW of all sounding PPDUs will reduce to 160MHz</a:t>
            </a:r>
          </a:p>
          <a:p>
            <a:r>
              <a:rPr lang="en-US" sz="1800" b="0" dirty="0">
                <a:ea typeface="ＭＳ Ｐゴシック" charset="-128"/>
              </a:rPr>
              <a:t>Other cases may occur</a:t>
            </a:r>
            <a:br>
              <a:rPr lang="en-US" sz="1800" b="0" dirty="0">
                <a:ea typeface="ＭＳ Ｐゴシック" charset="-128"/>
              </a:rPr>
            </a:br>
            <a:r>
              <a:rPr lang="en-US" sz="1800" b="0" dirty="0">
                <a:ea typeface="ＭＳ Ｐゴシック" charset="-128"/>
              </a:rPr>
              <a:t>as well (e.g. puncturing</a:t>
            </a:r>
            <a:br>
              <a:rPr lang="en-US" sz="1800" b="0" dirty="0">
                <a:ea typeface="ＭＳ Ｐゴシック" charset="-128"/>
              </a:rPr>
            </a:br>
            <a:r>
              <a:rPr lang="en-US" sz="1800" b="0" dirty="0">
                <a:ea typeface="ＭＳ Ｐゴシック" charset="-128"/>
              </a:rPr>
              <a:t>40MHz or 80MHz in</a:t>
            </a:r>
            <a:br>
              <a:rPr lang="en-US" sz="1800" b="0" dirty="0">
                <a:ea typeface="ＭＳ Ｐゴシック" charset="-128"/>
              </a:rPr>
            </a:br>
            <a:r>
              <a:rPr lang="en-US" sz="1800" b="0" dirty="0">
                <a:ea typeface="ＭＳ Ｐゴシック" charset="-128"/>
              </a:rPr>
              <a:t>320MHz BW even if the</a:t>
            </a:r>
            <a:br>
              <a:rPr lang="en-US" sz="1800" b="0" dirty="0">
                <a:ea typeface="ＭＳ Ｐゴシック" charset="-128"/>
              </a:rPr>
            </a:br>
            <a:r>
              <a:rPr lang="en-US" sz="1800" b="0" dirty="0">
                <a:ea typeface="ＭＳ Ｐゴシック" charset="-128"/>
              </a:rPr>
              <a:t>interference occupies</a:t>
            </a:r>
            <a:br>
              <a:rPr lang="en-US" sz="1800" b="0" dirty="0">
                <a:ea typeface="ＭＳ Ｐゴシック" charset="-128"/>
              </a:rPr>
            </a:br>
            <a:r>
              <a:rPr lang="en-US" sz="1800" b="0" dirty="0">
                <a:ea typeface="ＭＳ Ｐゴシック" charset="-128"/>
              </a:rPr>
              <a:t>only a 20MHz</a:t>
            </a:r>
            <a:br>
              <a:rPr lang="en-US" sz="1800" b="0" dirty="0">
                <a:ea typeface="ＭＳ Ｐゴシック" charset="-128"/>
              </a:rPr>
            </a:br>
            <a:r>
              <a:rPr lang="en-US" sz="1800" b="0" dirty="0" err="1">
                <a:ea typeface="ＭＳ Ｐゴシック" charset="-128"/>
              </a:rPr>
              <a:t>subchannel</a:t>
            </a:r>
            <a:r>
              <a:rPr lang="en-US" sz="1800" b="0" dirty="0">
                <a:ea typeface="ＭＳ Ｐゴシック" charset="-128"/>
              </a:rPr>
              <a:t> or a 60 MHz</a:t>
            </a:r>
            <a:br>
              <a:rPr lang="en-US" sz="1800" b="0" dirty="0">
                <a:ea typeface="ＭＳ Ｐゴシック" charset="-128"/>
              </a:rPr>
            </a:br>
            <a:r>
              <a:rPr lang="en-US" sz="1800" b="0" dirty="0" err="1">
                <a:ea typeface="ＭＳ Ｐゴシック" charset="-128"/>
              </a:rPr>
              <a:t>subchannel</a:t>
            </a:r>
            <a:r>
              <a:rPr lang="en-US" sz="1800" b="0" dirty="0">
                <a:ea typeface="ＭＳ Ｐゴシック" charset="-128"/>
              </a:rPr>
              <a:t>)</a:t>
            </a:r>
          </a:p>
        </p:txBody>
      </p:sp>
      <p:pic>
        <p:nvPicPr>
          <p:cNvPr id="5" name="Picture 4"/>
          <p:cNvPicPr>
            <a:picLocks noChangeAspect="1"/>
          </p:cNvPicPr>
          <p:nvPr/>
        </p:nvPicPr>
        <p:blipFill>
          <a:blip r:embed="rId3"/>
          <a:stretch>
            <a:fillRect/>
          </a:stretch>
        </p:blipFill>
        <p:spPr>
          <a:xfrm>
            <a:off x="3523877" y="3429000"/>
            <a:ext cx="5620123" cy="3026000"/>
          </a:xfrm>
          <a:prstGeom prst="rect">
            <a:avLst/>
          </a:prstGeom>
        </p:spPr>
      </p:pic>
    </p:spTree>
    <p:extLst>
      <p:ext uri="{BB962C8B-B14F-4D97-AF65-F5344CB8AC3E}">
        <p14:creationId xmlns:p14="http://schemas.microsoft.com/office/powerpoint/2010/main" val="31098191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228600" y="816429"/>
            <a:ext cx="8686800" cy="533400"/>
          </a:xfrm>
        </p:spPr>
        <p:txBody>
          <a:bodyPr/>
          <a:lstStyle/>
          <a:p>
            <a:pPr lvl="0"/>
            <a:r>
              <a:rPr lang="en-US" sz="2800" dirty="0"/>
              <a:t>Problem #2 </a:t>
            </a:r>
            <a:r>
              <a:rPr lang="en-IL" sz="2800" dirty="0"/>
              <a:t>–</a:t>
            </a:r>
            <a:r>
              <a:rPr lang="en-US" sz="2800" dirty="0"/>
              <a:t> </a:t>
            </a:r>
            <a:r>
              <a:rPr lang="en-US" sz="2800" dirty="0">
                <a:solidFill>
                  <a:schemeClr val="tx1"/>
                </a:solidFill>
              </a:rPr>
              <a:t>Punctured Sounding NDP for Scheduling</a:t>
            </a:r>
            <a:endParaRPr lang="zh-CN" altLang="en-US" sz="2800" dirty="0">
              <a:solidFill>
                <a:schemeClr val="tx1"/>
              </a:solidFill>
            </a:endParaRPr>
          </a:p>
        </p:txBody>
      </p:sp>
      <p:sp>
        <p:nvSpPr>
          <p:cNvPr id="3" name="Content Placeholder 2"/>
          <p:cNvSpPr>
            <a:spLocks noGrp="1"/>
          </p:cNvSpPr>
          <p:nvPr>
            <p:ph idx="1"/>
          </p:nvPr>
        </p:nvSpPr>
        <p:spPr>
          <a:xfrm>
            <a:off x="762000" y="1295400"/>
            <a:ext cx="7924800" cy="5181600"/>
          </a:xfrm>
        </p:spPr>
        <p:txBody>
          <a:bodyPr/>
          <a:lstStyle/>
          <a:p>
            <a:pPr marL="341313" lvl="1">
              <a:spcAft>
                <a:spcPts val="0"/>
              </a:spcAft>
            </a:pPr>
            <a:r>
              <a:rPr lang="en-US" sz="1800" dirty="0"/>
              <a:t>When sounding is used for scheduling purposes, the AP may request a STA to provide feedback information respective to the entire (or large portions of the) BW so that the AP can choose where to allocate the STA (e.g. what RU to use)</a:t>
            </a:r>
          </a:p>
          <a:p>
            <a:pPr marL="341313" lvl="1">
              <a:spcAft>
                <a:spcPts val="0"/>
              </a:spcAft>
            </a:pPr>
            <a:r>
              <a:rPr lang="en-US" sz="1800" dirty="0"/>
              <a:t>Transmitting data in an EHT MU PPDU is very flexible in terms of puncturing (e.g. different puncturing in each 80MHz </a:t>
            </a:r>
            <a:r>
              <a:rPr lang="en-US" sz="1800" dirty="0" err="1"/>
              <a:t>subblock</a:t>
            </a:r>
            <a:r>
              <a:rPr lang="en-US" sz="1800" dirty="0"/>
              <a:t>)</a:t>
            </a:r>
          </a:p>
          <a:p>
            <a:pPr marL="682625" lvl="2">
              <a:spcAft>
                <a:spcPts val="0"/>
              </a:spcAft>
            </a:pPr>
            <a:r>
              <a:rPr lang="en-US" sz="1600" dirty="0"/>
              <a:t>However, this flexibility is severely limited by the constrained puncturing support in the preceding non-OFDMA punctured frames (sounding NDP) and the defined feedback resolution/coverage</a:t>
            </a:r>
          </a:p>
          <a:p>
            <a:pPr marL="341313" lvl="1">
              <a:spcAft>
                <a:spcPts val="0"/>
              </a:spcAft>
            </a:pPr>
            <a:r>
              <a:rPr lang="en-US" sz="1800" dirty="0"/>
              <a:t>The following figure depicts</a:t>
            </a:r>
            <a:br>
              <a:rPr lang="en-US" sz="1800" dirty="0"/>
            </a:br>
            <a:r>
              <a:rPr lang="en-US" sz="1800" dirty="0"/>
              <a:t>an example where OFDMA</a:t>
            </a:r>
            <a:br>
              <a:rPr lang="en-US" sz="1800" dirty="0"/>
            </a:br>
            <a:r>
              <a:rPr lang="en-US" sz="1800" dirty="0"/>
              <a:t>could be used with 320MHz</a:t>
            </a:r>
            <a:br>
              <a:rPr lang="en-US" sz="1800" dirty="0"/>
            </a:br>
            <a:r>
              <a:rPr lang="en-US" sz="1800" dirty="0"/>
              <a:t>in the DL with per-80MHz</a:t>
            </a:r>
            <a:br>
              <a:rPr lang="en-US" sz="1800" dirty="0"/>
            </a:br>
            <a:r>
              <a:rPr lang="en-US" sz="1800" dirty="0"/>
              <a:t>puncturing, but is limited</a:t>
            </a:r>
            <a:br>
              <a:rPr lang="en-US" sz="1800" dirty="0"/>
            </a:br>
            <a:r>
              <a:rPr lang="en-US" sz="1800" dirty="0"/>
              <a:t>to 160MHz because of the</a:t>
            </a:r>
            <a:br>
              <a:rPr lang="en-US" sz="1800" dirty="0"/>
            </a:br>
            <a:r>
              <a:rPr lang="en-US" sz="1800" dirty="0"/>
              <a:t>sounding NDP frame (in</a:t>
            </a:r>
            <a:br>
              <a:rPr lang="en-US" sz="1800" dirty="0"/>
            </a:br>
            <a:r>
              <a:rPr lang="en-US" sz="1800" dirty="0"/>
              <a:t>yellow) using non-OFDMA</a:t>
            </a:r>
            <a:br>
              <a:rPr lang="en-US" sz="1800" dirty="0"/>
            </a:br>
            <a:r>
              <a:rPr lang="en-US" sz="1800" dirty="0"/>
              <a:t>puncturing</a:t>
            </a:r>
          </a:p>
          <a:p>
            <a:pPr marL="341313" lvl="1">
              <a:spcAft>
                <a:spcPts val="0"/>
              </a:spcAft>
            </a:pPr>
            <a:r>
              <a:rPr lang="en-US" sz="1800" dirty="0"/>
              <a:t>Therefore, OFDMA puncturing patterns in Sounding NDP are required</a:t>
            </a:r>
          </a:p>
          <a:p>
            <a:pPr marL="341313" lvl="1">
              <a:spcAft>
                <a:spcPts val="0"/>
              </a:spcAft>
            </a:pPr>
            <a:endParaRPr lang="en-US" sz="1800" dirty="0"/>
          </a:p>
        </p:txBody>
      </p:sp>
      <p:pic>
        <p:nvPicPr>
          <p:cNvPr id="2" name="Picture 1"/>
          <p:cNvPicPr>
            <a:picLocks noChangeAspect="1"/>
          </p:cNvPicPr>
          <p:nvPr/>
        </p:nvPicPr>
        <p:blipFill>
          <a:blip r:embed="rId3">
            <a:clrChange>
              <a:clrFrom>
                <a:srgbClr val="FFFFFF"/>
              </a:clrFrom>
              <a:clrTo>
                <a:srgbClr val="FFFFFF">
                  <a:alpha val="0"/>
                </a:srgbClr>
              </a:clrTo>
            </a:clrChange>
          </a:blip>
          <a:stretch>
            <a:fillRect/>
          </a:stretch>
        </p:blipFill>
        <p:spPr>
          <a:xfrm>
            <a:off x="4038600" y="3276600"/>
            <a:ext cx="5124718" cy="2744792"/>
          </a:xfrm>
          <a:prstGeom prst="rect">
            <a:avLst/>
          </a:prstGeom>
        </p:spPr>
      </p:pic>
    </p:spTree>
    <p:extLst>
      <p:ext uri="{BB962C8B-B14F-4D97-AF65-F5344CB8AC3E}">
        <p14:creationId xmlns:p14="http://schemas.microsoft.com/office/powerpoint/2010/main" val="218605697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390207</TotalTime>
  <Words>1842</Words>
  <Application>Microsoft Office PowerPoint</Application>
  <PresentationFormat>On-screen Show (4:3)</PresentationFormat>
  <Paragraphs>179</Paragraphs>
  <Slides>17</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ＭＳ Ｐゴシック</vt:lpstr>
      <vt:lpstr>Arial</vt:lpstr>
      <vt:lpstr>Times New Roman</vt:lpstr>
      <vt:lpstr>802-11-Submission</vt:lpstr>
      <vt:lpstr>EHT Sounding Enhancements</vt:lpstr>
      <vt:lpstr>Introduction</vt:lpstr>
      <vt:lpstr>CID 4318</vt:lpstr>
      <vt:lpstr>Sounding Overview</vt:lpstr>
      <vt:lpstr>Puncturing in 11be</vt:lpstr>
      <vt:lpstr>Sounding &amp; Puncturing in 11be</vt:lpstr>
      <vt:lpstr>Problem #1 – Excessive BW Reduction</vt:lpstr>
      <vt:lpstr>Problem #1 – Excessive BW Reduction</vt:lpstr>
      <vt:lpstr>Problem #2 – Punctured Sounding NDP for Scheduling</vt:lpstr>
      <vt:lpstr>Problem #3 –Feedback &amp; Puncturing Mismatch</vt:lpstr>
      <vt:lpstr>Conclusions</vt:lpstr>
      <vt:lpstr>SP1</vt:lpstr>
      <vt:lpstr>SP2</vt:lpstr>
      <vt:lpstr>SP3</vt:lpstr>
      <vt:lpstr>References</vt:lpstr>
      <vt:lpstr>Appendix 1 (Problem #3) –Feedback &amp; Puncturing Mismatch</vt:lpstr>
      <vt:lpstr>Appendix 1 (Problem #3) –Feedback &amp; Puncturing Mismatch</vt:lpstr>
    </vt:vector>
  </TitlesOfParts>
  <Company>Stanford University</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Wireless</dc:title>
  <dc:creator>Shimi Shilo</dc:creator>
  <cp:lastModifiedBy>Arik Klein</cp:lastModifiedBy>
  <cp:revision>1443</cp:revision>
  <cp:lastPrinted>1998-02-10T13:28:06Z</cp:lastPrinted>
  <dcterms:created xsi:type="dcterms:W3CDTF">2013-11-12T18:41:50Z</dcterms:created>
  <dcterms:modified xsi:type="dcterms:W3CDTF">2022-02-09T14:12:20Z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(3)NCNJzTKCyPE21zKqd5U29uFaJERjZdge6WPjo0N+7VTUBPODTYN3daek1VqOyLUxutYM8p9U
oPdoeZfcmeifspp2PSCI3qwAjeZRMbF3lf0bF3h1pvrEnBuJpk47C9QV+NtMgSI4+KaCRuPg
WRfkLZminWMzRFCeci8w1dnUDDX4K3mvqng0AAzi/V0J3NiM6VMJ4OgQUaYZ2/tlMBm6Svla
w7/TCMQ7bxbpF76Mex</vt:lpwstr>
  </property>
  <property fmtid="{D5CDD505-2E9C-101B-9397-08002B2CF9AE}" pid="4" name="_2015_ms_pID_7253431">
    <vt:lpwstr>Jxy8+10HGefimn7KwllIkToF8AQK20fHjFPZVfzhmxQc8FcRJ6Jk36
cwPclsidZpw39xnO9iEwHpYwBYs4DAR9utjfWzIWWli2B4WeacGssBVj/WPR43wWxbckXBb8
VZzLJnpS5GPf7JuATBlDXdc8lsCW5UUq3RXP2yKCDnBSEHNbwXG8vMrRk/jpXGGjztuRxEfJ
sKtZJm3tlInDaush1hNK0m8j2C94H8H1NNew</vt:lpwstr>
  </property>
  <property fmtid="{D5CDD505-2E9C-101B-9397-08002B2CF9AE}" pid="5" name="_2015_ms_pID_7253432">
    <vt:lpwstr>ig==</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1630398755</vt:lpwstr>
  </property>
</Properties>
</file>