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428" r:id="rId3"/>
    <p:sldId id="447" r:id="rId4"/>
    <p:sldId id="586" r:id="rId5"/>
    <p:sldId id="587" r:id="rId6"/>
    <p:sldId id="588" r:id="rId7"/>
    <p:sldId id="584" r:id="rId8"/>
    <p:sldId id="583" r:id="rId9"/>
    <p:sldId id="590" r:id="rId10"/>
    <p:sldId id="577" r:id="rId11"/>
    <p:sldId id="589" r:id="rId12"/>
    <p:sldId id="591" r:id="rId13"/>
    <p:sldId id="592" r:id="rId14"/>
    <p:sldId id="580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FFCC66"/>
    <a:srgbClr val="C2C2FE"/>
    <a:srgbClr val="FFABFF"/>
    <a:srgbClr val="CC00CC"/>
    <a:srgbClr val="DDDDDD"/>
    <a:srgbClr val="7A5646"/>
    <a:srgbClr val="DFB7D9"/>
    <a:srgbClr val="90FA93"/>
    <a:srgbClr val="F490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88703" autoAdjust="0"/>
  </p:normalViewPr>
  <p:slideViewPr>
    <p:cSldViewPr>
      <p:cViewPr varScale="1">
        <p:scale>
          <a:sx n="68" d="100"/>
          <a:sy n="68" d="100"/>
        </p:scale>
        <p:origin x="122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75" d="100"/>
          <a:sy n="75" d="100"/>
        </p:scale>
        <p:origin x="1544" y="14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5383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7421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1083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2058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611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4732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5779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7532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834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6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1585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7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3794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8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2054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9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446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914400"/>
            <a:ext cx="7772400" cy="533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16429"/>
            <a:ext cx="7772400" cy="533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>
            <a:lvl2pPr marL="744538" indent="-287338" defTabSz="1084263">
              <a:buFont typeface="Arial" panose="020B0604020202020204" pitchFamily="34" charset="0"/>
              <a:buChar char="•"/>
              <a:tabLst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  <a:r>
              <a:rPr lang="en-US" dirty="0" err="1"/>
              <a:t>xhjgxs</a:t>
            </a:r>
            <a:r>
              <a:rPr lang="en-US" dirty="0"/>
              <a:t>  </a:t>
            </a:r>
            <a:r>
              <a:rPr lang="en-US" dirty="0" err="1"/>
              <a:t>hjx</a:t>
            </a:r>
            <a:r>
              <a:rPr lang="en-US" dirty="0"/>
              <a:t> </a:t>
            </a:r>
            <a:r>
              <a:rPr lang="en-US" dirty="0" err="1"/>
              <a:t>xsghjk</a:t>
            </a:r>
            <a:r>
              <a:rPr lang="en-US" dirty="0"/>
              <a:t> </a:t>
            </a:r>
            <a:r>
              <a:rPr lang="en-US" dirty="0" err="1"/>
              <a:t>xkjhg</a:t>
            </a:r>
            <a:r>
              <a:rPr lang="en-US" dirty="0"/>
              <a:t> </a:t>
            </a:r>
            <a:r>
              <a:rPr lang="en-US" dirty="0" err="1"/>
              <a:t>jh</a:t>
            </a:r>
            <a:r>
              <a:rPr lang="en-US" dirty="0"/>
              <a:t> </a:t>
            </a:r>
            <a:r>
              <a:rPr lang="en-US" dirty="0" err="1"/>
              <a:t>kxjhg</a:t>
            </a:r>
            <a:r>
              <a:rPr lang="en-US" dirty="0"/>
              <a:t> </a:t>
            </a:r>
            <a:r>
              <a:rPr lang="en-US" dirty="0" err="1"/>
              <a:t>kjxh</a:t>
            </a:r>
            <a:r>
              <a:rPr lang="en-US" dirty="0"/>
              <a:t> </a:t>
            </a:r>
            <a:r>
              <a:rPr lang="en-US" dirty="0" err="1"/>
              <a:t>gxkjhg</a:t>
            </a:r>
            <a:r>
              <a:rPr lang="en-US" dirty="0"/>
              <a:t> </a:t>
            </a:r>
            <a:r>
              <a:rPr lang="en-US" dirty="0" err="1"/>
              <a:t>kxjhg</a:t>
            </a:r>
            <a:r>
              <a:rPr lang="en-US" dirty="0"/>
              <a:t> </a:t>
            </a:r>
            <a:r>
              <a:rPr lang="en-US" dirty="0" err="1"/>
              <a:t>xkhg</a:t>
            </a:r>
            <a:r>
              <a:rPr lang="en-US" dirty="0"/>
              <a:t> x </a:t>
            </a:r>
            <a:r>
              <a:rPr lang="en-US" dirty="0" err="1"/>
              <a:t>jxkghkjxh</a:t>
            </a:r>
            <a:r>
              <a:rPr lang="en-US" dirty="0"/>
              <a:t> </a:t>
            </a:r>
            <a:r>
              <a:rPr lang="en-US" dirty="0" err="1"/>
              <a:t>xkjhgx</a:t>
            </a:r>
            <a:endParaRPr lang="en-US" dirty="0"/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4191000" y="6486525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Slide </a:t>
            </a:r>
            <a:fld id="{8F543214-90B7-43C2-B225-75AD41D4B130}" type="slidenum">
              <a:rPr lang="en-US" baseline="0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</a:t>
            </a:r>
            <a:r>
              <a:rPr lang="en-US" sz="1800" b="1" kern="1200" dirty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802.11-21/1778r0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178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 flipV="1">
            <a:off x="685800" y="6475413"/>
            <a:ext cx="80010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762000" y="344083"/>
            <a:ext cx="137005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1600" b="1" dirty="0"/>
              <a:t>November 2021</a:t>
            </a:r>
          </a:p>
        </p:txBody>
      </p:sp>
      <p:sp>
        <p:nvSpPr>
          <p:cNvPr id="9" name="Rectangle 9"/>
          <p:cNvSpPr>
            <a:spLocks noChangeArrowheads="1"/>
          </p:cNvSpPr>
          <p:nvPr userDrawn="1"/>
        </p:nvSpPr>
        <p:spPr bwMode="auto">
          <a:xfrm>
            <a:off x="6858000" y="6477000"/>
            <a:ext cx="15853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Arik Klein et al</a:t>
            </a:r>
            <a:r>
              <a:rPr lang="en-US" baseline="0" dirty="0"/>
              <a:t> (Huawei)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rik.Klein@Huawei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ross.yujian@huawei.com" TargetMode="External"/><Relationship Id="rId4" Type="http://schemas.openxmlformats.org/officeDocument/2006/relationships/hyperlink" Target="mailto:Shimi.Shilo@huawei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503" y="706306"/>
            <a:ext cx="7772400" cy="10668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kern="1200" dirty="0">
                <a:solidFill>
                  <a:schemeClr val="tx1"/>
                </a:solidFill>
              </a:rPr>
              <a:t>EHT Sounding Enhancements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1905000"/>
            <a:ext cx="6400800" cy="4572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November 2</a:t>
            </a:r>
            <a:r>
              <a:rPr lang="en-US" sz="2000" b="0" baseline="30000" dirty="0"/>
              <a:t>nd</a:t>
            </a:r>
            <a:r>
              <a:rPr lang="en-US" sz="2000" b="0" dirty="0"/>
              <a:t>, 2021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438400"/>
            <a:ext cx="480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275499"/>
              </p:ext>
            </p:extLst>
          </p:nvPr>
        </p:nvGraphicFramePr>
        <p:xfrm>
          <a:off x="990903" y="3218522"/>
          <a:ext cx="7467600" cy="19168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07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6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79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Arik Klein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/>
                          <a:cs typeface="Arial"/>
                        </a:rPr>
                        <a:t>Huawei Technologies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Arik.Klein@huawei.com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Shimi Shilo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Arial"/>
                          <a:hlinkClick r:id="rId4"/>
                        </a:rPr>
                        <a:t>Shimi.Shilo@huawei.com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Ross Jian Yu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>
                          <a:latin typeface="+mn-lt"/>
                          <a:ea typeface="Times New Roman"/>
                          <a:cs typeface="Arial"/>
                          <a:hlinkClick r:id="rId5"/>
                        </a:rPr>
                        <a:t>ross.yujian@huawei.com</a:t>
                      </a:r>
                      <a:endParaRPr lang="en-US" altLang="zh-CN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Conclusions</a:t>
            </a:r>
            <a:endParaRPr lang="zh-CN" altLang="en-US" sz="28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6962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sz="1800" dirty="0"/>
              <a:t>We described several scenarios where the puncturing rules existing in 11be severely restrict the employment of sounding</a:t>
            </a:r>
          </a:p>
          <a:p>
            <a:pPr marL="682625" lvl="2">
              <a:spcAft>
                <a:spcPts val="0"/>
              </a:spcAft>
            </a:pPr>
            <a:r>
              <a:rPr lang="en-US" sz="1400" dirty="0"/>
              <a:t>This is true for both OFDMA and non-OFDMA transmissions, and for beamforming and scheduling purposes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/>
              <a:t>It is our view that 11be should address these issues</a:t>
            </a:r>
          </a:p>
        </p:txBody>
      </p:sp>
    </p:spTree>
    <p:extLst>
      <p:ext uri="{BB962C8B-B14F-4D97-AF65-F5344CB8AC3E}">
        <p14:creationId xmlns:p14="http://schemas.microsoft.com/office/powerpoint/2010/main" val="2899971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SP1</a:t>
            </a:r>
            <a:endParaRPr lang="zh-CN" altLang="en-US" sz="28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6962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sz="1800" dirty="0"/>
              <a:t>Do you support to modify the EHT Sounding procedure in 802.11be R1 to address the following problem:</a:t>
            </a:r>
          </a:p>
          <a:p>
            <a:pPr marL="682625" lvl="2">
              <a:spcAft>
                <a:spcPts val="0"/>
              </a:spcAft>
            </a:pPr>
            <a:r>
              <a:rPr lang="en-US" sz="1600" dirty="0"/>
              <a:t>Support OFDMA puncturing patterns in Disabled Channels bitmap</a:t>
            </a:r>
          </a:p>
          <a:p>
            <a:pPr marL="682625" lvl="2">
              <a:spcAft>
                <a:spcPts val="0"/>
              </a:spcAft>
            </a:pPr>
            <a:endParaRPr lang="en-US" sz="1600" dirty="0"/>
          </a:p>
          <a:p>
            <a:pPr marL="53975" lvl="1" indent="0">
              <a:spcAft>
                <a:spcPts val="0"/>
              </a:spcAft>
              <a:buNone/>
            </a:pPr>
            <a:endParaRPr lang="en-US" sz="1800" dirty="0"/>
          </a:p>
          <a:p>
            <a:pPr marL="53975" lvl="1" indent="0">
              <a:spcAft>
                <a:spcPts val="0"/>
              </a:spcAft>
              <a:buNone/>
            </a:pPr>
            <a:r>
              <a:rPr lang="en-US" sz="1800" dirty="0"/>
              <a:t>Yes / No  / Abstain</a:t>
            </a:r>
          </a:p>
        </p:txBody>
      </p:sp>
    </p:spTree>
    <p:extLst>
      <p:ext uri="{BB962C8B-B14F-4D97-AF65-F5344CB8AC3E}">
        <p14:creationId xmlns:p14="http://schemas.microsoft.com/office/powerpoint/2010/main" val="162094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SP2</a:t>
            </a:r>
            <a:endParaRPr lang="zh-CN" altLang="en-US" sz="28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6962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sz="1800" dirty="0"/>
              <a:t>Do you support to modify the EHT Sounding procedure in 802.11be R1 to address the following problem:</a:t>
            </a:r>
          </a:p>
          <a:p>
            <a:pPr marL="682625" lvl="2">
              <a:spcAft>
                <a:spcPts val="0"/>
              </a:spcAft>
            </a:pPr>
            <a:r>
              <a:rPr lang="en-US" sz="1600" dirty="0"/>
              <a:t>Support OFDMA puncturing patterns in Sounding NDP</a:t>
            </a:r>
          </a:p>
          <a:p>
            <a:pPr marL="682625" lvl="2">
              <a:spcAft>
                <a:spcPts val="0"/>
              </a:spcAft>
            </a:pPr>
            <a:endParaRPr lang="en-US" sz="1600" dirty="0"/>
          </a:p>
          <a:p>
            <a:pPr marL="53975" lvl="1" indent="0">
              <a:spcAft>
                <a:spcPts val="0"/>
              </a:spcAft>
              <a:buNone/>
            </a:pPr>
            <a:endParaRPr lang="en-US" sz="1800" dirty="0"/>
          </a:p>
          <a:p>
            <a:pPr marL="53975" lvl="1" indent="0">
              <a:spcAft>
                <a:spcPts val="0"/>
              </a:spcAft>
              <a:buNone/>
            </a:pPr>
            <a:r>
              <a:rPr lang="en-US" sz="1800" dirty="0"/>
              <a:t>Yes / No  / Abstain</a:t>
            </a:r>
          </a:p>
        </p:txBody>
      </p:sp>
    </p:spTree>
    <p:extLst>
      <p:ext uri="{BB962C8B-B14F-4D97-AF65-F5344CB8AC3E}">
        <p14:creationId xmlns:p14="http://schemas.microsoft.com/office/powerpoint/2010/main" val="11029333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SP3</a:t>
            </a:r>
            <a:endParaRPr lang="zh-CN" altLang="en-US" sz="28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6962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sz="1800" dirty="0"/>
              <a:t>Do you support to modify the EHT Sounding procedure in 802.11be R1 to address the following problem:</a:t>
            </a:r>
          </a:p>
          <a:p>
            <a:pPr marL="682625" lvl="2">
              <a:spcAft>
                <a:spcPts val="0"/>
              </a:spcAft>
            </a:pPr>
            <a:r>
              <a:rPr lang="en-US" sz="1600" dirty="0"/>
              <a:t>Support 20 MHz subchannel resolution for channel feedback when Sounding NDP BW is greater than 160MHz (both in NDPA and in BFR (in MIMO Control field)).</a:t>
            </a:r>
          </a:p>
          <a:p>
            <a:pPr marL="682625" lvl="2">
              <a:spcAft>
                <a:spcPts val="0"/>
              </a:spcAft>
            </a:pPr>
            <a:endParaRPr lang="en-US" sz="1600" dirty="0"/>
          </a:p>
          <a:p>
            <a:pPr marL="53975" lvl="1" indent="0">
              <a:spcAft>
                <a:spcPts val="0"/>
              </a:spcAft>
              <a:buNone/>
            </a:pPr>
            <a:endParaRPr lang="en-US" sz="1800" dirty="0"/>
          </a:p>
          <a:p>
            <a:pPr marL="53975" lvl="1" indent="0">
              <a:spcAft>
                <a:spcPts val="0"/>
              </a:spcAft>
              <a:buNone/>
            </a:pPr>
            <a:r>
              <a:rPr lang="en-US" sz="1800" dirty="0"/>
              <a:t>Yes / No  / Abstain</a:t>
            </a:r>
          </a:p>
        </p:txBody>
      </p:sp>
    </p:spTree>
    <p:extLst>
      <p:ext uri="{BB962C8B-B14F-4D97-AF65-F5344CB8AC3E}">
        <p14:creationId xmlns:p14="http://schemas.microsoft.com/office/powerpoint/2010/main" val="3551601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References</a:t>
            </a:r>
            <a:endParaRPr lang="zh-CN" altLang="en-US" sz="28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696200" cy="4495800"/>
          </a:xfrm>
        </p:spPr>
        <p:txBody>
          <a:bodyPr/>
          <a:lstStyle/>
          <a:p>
            <a:pPr marL="53975" lvl="1" indent="0">
              <a:spcAft>
                <a:spcPts val="0"/>
              </a:spcAft>
              <a:buNone/>
            </a:pPr>
            <a:r>
              <a:rPr lang="en-US" sz="1800" dirty="0"/>
              <a:t>[1] IEEE P802.11be D1.2, September 2021 (amendment to IEEE 802.11-2020 standards)</a:t>
            </a:r>
          </a:p>
        </p:txBody>
      </p:sp>
    </p:spTree>
    <p:extLst>
      <p:ext uri="{BB962C8B-B14F-4D97-AF65-F5344CB8AC3E}">
        <p14:creationId xmlns:p14="http://schemas.microsoft.com/office/powerpoint/2010/main" val="949868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Introduction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78486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sz="1800" dirty="0"/>
              <a:t>EHT Sounding is described in 802.11be D1.2.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/>
              <a:t>One of the new features in 802.11be is preamble puncturing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Preamble puncturing has an impact on the EHT Sounding procedure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/>
              <a:t>In this contribution we want to raise several concerns / open issues that need to be addressed in the EHT Sounding procedure to fully support the required use cases with punctured PPDUs</a:t>
            </a:r>
          </a:p>
        </p:txBody>
      </p:sp>
    </p:spTree>
    <p:extLst>
      <p:ext uri="{BB962C8B-B14F-4D97-AF65-F5344CB8AC3E}">
        <p14:creationId xmlns:p14="http://schemas.microsoft.com/office/powerpoint/2010/main" val="3444476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Sounding Overview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6962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sz="1800" dirty="0"/>
              <a:t>The sounding procedure, defined in the 802.11 be spec, consists of multiple frames depicted in the following diagram:</a:t>
            </a:r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r>
              <a:rPr lang="en-US" sz="1800" dirty="0"/>
              <a:t>The sounding mechanism may be used for multiple purposes, such as:</a:t>
            </a:r>
          </a:p>
          <a:p>
            <a:pPr marL="682625" lvl="2">
              <a:spcAft>
                <a:spcPts val="0"/>
              </a:spcAft>
            </a:pPr>
            <a:r>
              <a:rPr lang="en-US" sz="1400" dirty="0"/>
              <a:t>Beamforming </a:t>
            </a:r>
            <a:r>
              <a:rPr lang="en-IL" sz="1400" dirty="0"/>
              <a:t>–</a:t>
            </a:r>
            <a:r>
              <a:rPr lang="en-US" sz="1400" dirty="0"/>
              <a:t> the beamformee feedbacks the beamforming weights that the beamformer may use for its transmission(s); the respective SNR is also fed-back</a:t>
            </a:r>
          </a:p>
          <a:p>
            <a:pPr marL="682625" lvl="2">
              <a:spcAft>
                <a:spcPts val="0"/>
              </a:spcAft>
            </a:pPr>
            <a:r>
              <a:rPr lang="en-US" sz="1400" dirty="0"/>
              <a:t>Scheduling </a:t>
            </a:r>
            <a:r>
              <a:rPr lang="en-IL" sz="1400" dirty="0"/>
              <a:t>–</a:t>
            </a:r>
            <a:r>
              <a:rPr lang="en-US" sz="1400" dirty="0"/>
              <a:t> in order to determine where (in frequency) is the best RU to allocate a specific STA in a MU transmission, and with what parameters (MCS, Nss etc.) to allocate, an AP may initiate a sounding mechanism; in response, the STA feedbacks a CQI for the requested RUs or the entire BW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2133600"/>
            <a:ext cx="5991225" cy="2322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218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Puncturing in 11be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924800" cy="4495800"/>
          </a:xfrm>
        </p:spPr>
        <p:txBody>
          <a:bodyPr/>
          <a:lstStyle/>
          <a:p>
            <a:pPr marL="341313" lvl="1">
              <a:spcAft>
                <a:spcPts val="600"/>
              </a:spcAft>
            </a:pPr>
            <a:r>
              <a:rPr lang="en-US" sz="1800" dirty="0"/>
              <a:t>The 802.11be D1.2 spec currently supports the following puncturing patterns:</a:t>
            </a:r>
          </a:p>
          <a:p>
            <a:pPr marL="682625" lvl="2">
              <a:spcAft>
                <a:spcPts val="600"/>
              </a:spcAft>
            </a:pPr>
            <a:r>
              <a:rPr lang="en-US" sz="1400" dirty="0"/>
              <a:t>EHT MU (non-OFDMA) </a:t>
            </a:r>
            <a:r>
              <a:rPr lang="en-IL" sz="1400" dirty="0"/>
              <a:t>–</a:t>
            </a:r>
            <a:r>
              <a:rPr lang="en-US" sz="1400" dirty="0"/>
              <a:t> a single ‘hole’ in the used bandwidth; there are 45 supported patterns defined by the 5-bit punctured channel indication in the U-SIG field</a:t>
            </a:r>
          </a:p>
          <a:p>
            <a:pPr marL="682625" lvl="2">
              <a:spcAft>
                <a:spcPts val="600"/>
              </a:spcAft>
            </a:pPr>
            <a:r>
              <a:rPr lang="en-US" sz="1400" dirty="0"/>
              <a:t>EHT MU (OFDMA) </a:t>
            </a:r>
            <a:r>
              <a:rPr lang="en-IL" sz="1400" dirty="0"/>
              <a:t>–</a:t>
            </a:r>
            <a:r>
              <a:rPr lang="en-US" sz="1400" dirty="0"/>
              <a:t> any one of 7 puncturing patterns is supported for each 80MHz </a:t>
            </a:r>
            <a:r>
              <a:rPr lang="en-US" sz="1400" dirty="0" err="1"/>
              <a:t>subblock</a:t>
            </a:r>
            <a:r>
              <a:rPr lang="en-US" sz="1400" dirty="0"/>
              <a:t> (‘0111’,’1011’,’1101’,’1110’,’0011’,’1001’,’1100’) by using 4 of 5 bits of the punctured channel indication in the U-SIG field</a:t>
            </a:r>
          </a:p>
          <a:p>
            <a:pPr marL="341313" lvl="1">
              <a:spcAft>
                <a:spcPts val="600"/>
              </a:spcAft>
            </a:pPr>
            <a:r>
              <a:rPr lang="en-US" sz="1600" dirty="0"/>
              <a:t>An AP may use the Disabled Subchannel Bitmap to indicate to all STAs which subchannels should not be used for all PPDU exchanges on this operating channel in this EHT BSS</a:t>
            </a:r>
          </a:p>
          <a:p>
            <a:pPr marL="682625" lvl="2">
              <a:spcAft>
                <a:spcPts val="600"/>
              </a:spcAft>
            </a:pPr>
            <a:r>
              <a:rPr lang="en-US" sz="1400" dirty="0"/>
              <a:t>The Disabled </a:t>
            </a:r>
            <a:r>
              <a:rPr lang="en-US" sz="1400" dirty="0" err="1"/>
              <a:t>Subchannel</a:t>
            </a:r>
            <a:r>
              <a:rPr lang="en-US" sz="1400" dirty="0"/>
              <a:t> Bitmap shall correspond to one of the non-OFDMA puncturing patterns</a:t>
            </a:r>
          </a:p>
          <a:p>
            <a:pPr marL="682625" lvl="2">
              <a:spcAft>
                <a:spcPts val="600"/>
              </a:spcAft>
            </a:pPr>
            <a:r>
              <a:rPr lang="en-US" sz="1400" dirty="0"/>
              <a:t>In both MU and non-HT Duplicate PPDUs, a STA may puncture other </a:t>
            </a:r>
            <a:r>
              <a:rPr lang="en-US" sz="1400" dirty="0" err="1"/>
              <a:t>subchannels</a:t>
            </a:r>
            <a:r>
              <a:rPr lang="en-US" sz="1400" dirty="0"/>
              <a:t> in addition to those indicated in the Disabled </a:t>
            </a:r>
            <a:r>
              <a:rPr lang="en-US" sz="1400" dirty="0" err="1"/>
              <a:t>Subchannel</a:t>
            </a:r>
            <a:r>
              <a:rPr lang="en-US" sz="1400" dirty="0"/>
              <a:t> Bitmap</a:t>
            </a:r>
          </a:p>
          <a:p>
            <a:pPr marL="341313" lvl="1">
              <a:spcAft>
                <a:spcPts val="600"/>
              </a:spcAft>
            </a:pPr>
            <a:r>
              <a:rPr lang="en-US" sz="1600" dirty="0"/>
              <a:t>The feedback resolution for 320MHz BW is 40MHz, as defined in both the NDP Announcement and the EHT MIMO Control field</a:t>
            </a:r>
            <a:r>
              <a:rPr lang="en-IL" sz="1600" dirty="0"/>
              <a:t>–</a:t>
            </a:r>
            <a:r>
              <a:rPr lang="en-US" sz="1600" dirty="0"/>
              <a:t> irrespective of the puncturing resolution being used</a:t>
            </a:r>
          </a:p>
        </p:txBody>
      </p:sp>
    </p:spTree>
    <p:extLst>
      <p:ext uri="{BB962C8B-B14F-4D97-AF65-F5344CB8AC3E}">
        <p14:creationId xmlns:p14="http://schemas.microsoft.com/office/powerpoint/2010/main" val="2108876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Sounding &amp; Puncturing in 11be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696200" cy="4495800"/>
          </a:xfrm>
        </p:spPr>
        <p:txBody>
          <a:bodyPr/>
          <a:lstStyle/>
          <a:p>
            <a:pPr marL="341313" lvl="1">
              <a:spcAft>
                <a:spcPts val="600"/>
              </a:spcAft>
            </a:pPr>
            <a:r>
              <a:rPr lang="en-US" sz="1800" dirty="0"/>
              <a:t>As a result of the puncturing rules defined in 11be, there are several severe inefficiencies that come up in the context of the sounding mechanism</a:t>
            </a:r>
          </a:p>
          <a:p>
            <a:pPr marL="341313" lvl="1">
              <a:spcAft>
                <a:spcPts val="600"/>
              </a:spcAft>
            </a:pPr>
            <a:r>
              <a:rPr lang="en-US" sz="1800" dirty="0"/>
              <a:t>In particular, the following three problems:</a:t>
            </a:r>
          </a:p>
          <a:p>
            <a:pPr marL="682625" lvl="2">
              <a:spcAft>
                <a:spcPts val="600"/>
              </a:spcAft>
            </a:pPr>
            <a:r>
              <a:rPr lang="en-US" sz="1600" dirty="0"/>
              <a:t>Excessive BW reduction for both OFDMA and non-OFDMA</a:t>
            </a:r>
          </a:p>
          <a:p>
            <a:pPr marL="682625" lvl="2">
              <a:spcAft>
                <a:spcPts val="600"/>
              </a:spcAft>
            </a:pPr>
            <a:r>
              <a:rPr lang="en-US" sz="1600" dirty="0"/>
              <a:t>Limitation on sounding for scheduling</a:t>
            </a:r>
          </a:p>
          <a:p>
            <a:pPr marL="682625" lvl="2">
              <a:spcAft>
                <a:spcPts val="600"/>
              </a:spcAft>
            </a:pPr>
            <a:r>
              <a:rPr lang="en-US" sz="1600" dirty="0"/>
              <a:t>Mismatch between actual feedback report size and size derived from the MIMO Control field for the 320MHz BW case</a:t>
            </a:r>
          </a:p>
          <a:p>
            <a:pPr marL="341313" lvl="1">
              <a:spcAft>
                <a:spcPts val="600"/>
              </a:spcAft>
            </a:pPr>
            <a:r>
              <a:rPr lang="en-US" sz="1800" dirty="0"/>
              <a:t>In the next slides we give more details about these problems</a:t>
            </a:r>
          </a:p>
        </p:txBody>
      </p:sp>
    </p:spTree>
    <p:extLst>
      <p:ext uri="{BB962C8B-B14F-4D97-AF65-F5344CB8AC3E}">
        <p14:creationId xmlns:p14="http://schemas.microsoft.com/office/powerpoint/2010/main" val="811600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Problem #1 </a:t>
            </a:r>
            <a:r>
              <a:rPr lang="en-IL" sz="2800" dirty="0"/>
              <a:t>–</a:t>
            </a:r>
            <a:r>
              <a:rPr lang="en-US" sz="2800" dirty="0"/>
              <a:t> Excessive BW Reduction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924800" cy="4495800"/>
          </a:xfrm>
        </p:spPr>
        <p:txBody>
          <a:bodyPr/>
          <a:lstStyle/>
          <a:p>
            <a:pPr marL="341313" lvl="1">
              <a:spcAft>
                <a:spcPts val="600"/>
              </a:spcAft>
            </a:pPr>
            <a:r>
              <a:rPr lang="en-US" sz="1800" dirty="0"/>
              <a:t>As mentioned in the previous slide, the Disabled Subchannel Bitmap (as defined today) must correspond to a non-OFDMA puncturing pattern</a:t>
            </a:r>
          </a:p>
          <a:p>
            <a:pPr marL="341313" lvl="1">
              <a:spcAft>
                <a:spcPts val="600"/>
              </a:spcAft>
            </a:pPr>
            <a:r>
              <a:rPr lang="en-US" sz="1800" dirty="0"/>
              <a:t>Let us consider an AP which wants to transmit on 160MHz and senses two 20MHz subchannels as busy (e.g. due to interference of incumbent users) - as shown in the figure below - and wants to mark these subchannels as disabled</a:t>
            </a:r>
          </a:p>
          <a:p>
            <a:pPr marL="341313" lvl="1">
              <a:spcAft>
                <a:spcPts val="600"/>
              </a:spcAft>
            </a:pPr>
            <a:r>
              <a:rPr lang="en-US" sz="1800" dirty="0"/>
              <a:t>The AP wants to set a Disabled Subchannel Bitmap which ensures all STAs refrain from any frame exchange on these interfered subchannels</a:t>
            </a:r>
          </a:p>
          <a:p>
            <a:pPr marL="341313" lvl="1">
              <a:spcAft>
                <a:spcPts val="600"/>
              </a:spcAft>
            </a:pPr>
            <a:r>
              <a:rPr lang="en-US" sz="1800" dirty="0"/>
              <a:t>The only non-OFDMA puncturing pattern that is suitable in this scenario is a single 20MHz ‘hole’ in the primary 80MHz BW - therefore, the actual BW in which the frame exchange is allowed has to be reduced from 160MHz to 80MHz (giving up </a:t>
            </a:r>
            <a:br>
              <a:rPr lang="en-US" sz="1800" dirty="0"/>
            </a:br>
            <a:r>
              <a:rPr lang="en-US" sz="1800" dirty="0"/>
              <a:t>the S80 channel</a:t>
            </a:r>
            <a:br>
              <a:rPr lang="en-US" sz="1800" dirty="0"/>
            </a:br>
            <a:r>
              <a:rPr lang="en-US" sz="1800" dirty="0"/>
              <a:t>for any frame</a:t>
            </a:r>
            <a:br>
              <a:rPr lang="en-US" sz="1800" dirty="0"/>
            </a:br>
            <a:r>
              <a:rPr lang="en-US" sz="1800" dirty="0"/>
              <a:t>exchange)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4500" y="4724400"/>
            <a:ext cx="4754100" cy="172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488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Problem #2 </a:t>
            </a:r>
            <a:r>
              <a:rPr lang="en-IL" sz="2800" dirty="0"/>
              <a:t>–</a:t>
            </a:r>
            <a:r>
              <a:rPr lang="en-US" sz="2800" dirty="0"/>
              <a:t> Sounding for Scheduling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6962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sz="1800" dirty="0"/>
              <a:t>When sounding is used for scheduling purposes, the AP may request a STA to feedback information respective to the entire (or large portions of the) BW so that the AP can choose where to allocate the STA (e.g. what RU to use)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/>
              <a:t>Transmitting data in an EHT MU PPDU is very flexible in terms of puncturing (e.g. different puncturing in each 80MHz </a:t>
            </a:r>
            <a:r>
              <a:rPr lang="en-US" sz="1800" dirty="0" err="1"/>
              <a:t>subblock</a:t>
            </a:r>
            <a:r>
              <a:rPr lang="en-US" sz="1800" dirty="0"/>
              <a:t>)</a:t>
            </a:r>
          </a:p>
          <a:p>
            <a:pPr marL="682625" lvl="2">
              <a:spcAft>
                <a:spcPts val="0"/>
              </a:spcAft>
            </a:pPr>
            <a:r>
              <a:rPr lang="en-US" sz="1600" dirty="0"/>
              <a:t>However, this flexibility is severely limited by the constrained puncturing support in the preceding non-OFDMA punctured frames (e.g. sounding NDP) and the defined feedback resolution/coverage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/>
              <a:t>The following figure depicts</a:t>
            </a:r>
            <a:br>
              <a:rPr lang="en-US" sz="1800" dirty="0"/>
            </a:br>
            <a:r>
              <a:rPr lang="en-US" sz="1800" dirty="0"/>
              <a:t>an example where OFDMA</a:t>
            </a:r>
            <a:br>
              <a:rPr lang="en-US" sz="1800" dirty="0"/>
            </a:br>
            <a:r>
              <a:rPr lang="en-US" sz="1800" dirty="0"/>
              <a:t>could be used with 320MHz</a:t>
            </a:r>
            <a:br>
              <a:rPr lang="en-US" sz="1800" dirty="0"/>
            </a:br>
            <a:r>
              <a:rPr lang="en-US" sz="1800" dirty="0"/>
              <a:t>in the DL with per-80MHz</a:t>
            </a:r>
            <a:br>
              <a:rPr lang="en-US" sz="1800" dirty="0"/>
            </a:br>
            <a:r>
              <a:rPr lang="en-US" sz="1800" dirty="0"/>
              <a:t>puncturing, but is limited</a:t>
            </a:r>
            <a:br>
              <a:rPr lang="en-US" sz="1800" dirty="0"/>
            </a:br>
            <a:r>
              <a:rPr lang="en-US" sz="1800" dirty="0"/>
              <a:t>to 80MHz because of the</a:t>
            </a:r>
            <a:br>
              <a:rPr lang="en-US" sz="1800" dirty="0"/>
            </a:br>
            <a:r>
              <a:rPr lang="en-US" sz="1800" dirty="0"/>
              <a:t>sounding NDP frame using</a:t>
            </a:r>
            <a:br>
              <a:rPr lang="en-US" sz="1800" dirty="0"/>
            </a:br>
            <a:r>
              <a:rPr lang="en-US" sz="1800" dirty="0"/>
              <a:t>non-OFDMA puncturing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CDC738-6F2F-472B-AB60-69893C64EA3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7327"/>
          <a:stretch/>
        </p:blipFill>
        <p:spPr>
          <a:xfrm>
            <a:off x="3849858" y="3962400"/>
            <a:ext cx="5285517" cy="2397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056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Problem #3 </a:t>
            </a:r>
            <a:r>
              <a:rPr lang="en-IL" sz="2800" dirty="0"/>
              <a:t>–</a:t>
            </a:r>
            <a:r>
              <a:rPr lang="en-US" sz="2800" dirty="0"/>
              <a:t>Feedback &amp; Puncturing Mismatch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55422"/>
            <a:ext cx="8001000" cy="5121578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sz="1800" dirty="0"/>
              <a:t>The beamformer (e.g. AP) instructs the beamformee (e.g. STA) for which subcarriers it should feedback information via the Partial BW Info subfield</a:t>
            </a:r>
          </a:p>
          <a:p>
            <a:pPr marL="682625" lvl="2">
              <a:spcAft>
                <a:spcPts val="0"/>
              </a:spcAft>
            </a:pPr>
            <a:r>
              <a:rPr lang="en-US" sz="1600" dirty="0"/>
              <a:t>The beamformer includes this subfield in the NDP Announcement, and the beamformee responds with this subfield in the MIMO Control field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/>
              <a:t>The feedback resolution for BW up to 160MHz is 20MHz.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/>
              <a:t>In case of 320MHz BW, the Partial BW Info is in resolution of 40MHz, irrespective of the puncturing being actually used </a:t>
            </a:r>
            <a:r>
              <a:rPr lang="en-IL" sz="1800" dirty="0"/>
              <a:t>–</a:t>
            </a:r>
            <a:r>
              <a:rPr lang="en-US" sz="1800" dirty="0"/>
              <a:t> which may be in resolution of 20MHz (even if previous problems are solved)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/>
              <a:t>This creates two different problems:</a:t>
            </a:r>
          </a:p>
          <a:p>
            <a:pPr marL="682625" lvl="2">
              <a:spcAft>
                <a:spcPts val="0"/>
              </a:spcAft>
            </a:pPr>
            <a:r>
              <a:rPr lang="en-US" sz="1600" dirty="0"/>
              <a:t>The NDPA and NDP frames may be transmitted with a 20MHz puncturing granularity, but the MIMO Control field is limited to 40MHz granularity, which in these cases will create a mismatch between actual report size and the size reported in the header, and therefore an error in decoding </a:t>
            </a:r>
            <a:r>
              <a:rPr lang="en-IL" sz="1600" dirty="0"/>
              <a:t>–</a:t>
            </a:r>
            <a:r>
              <a:rPr lang="en-US" sz="1600" dirty="0"/>
              <a:t> see figure in next slide</a:t>
            </a:r>
          </a:p>
          <a:p>
            <a:pPr marL="682625" lvl="2">
              <a:spcAft>
                <a:spcPts val="0"/>
              </a:spcAft>
            </a:pPr>
            <a:r>
              <a:rPr lang="en-US" sz="1600" dirty="0"/>
              <a:t>The AP cannot instruct the non-AP STA to provide feedback on specific non-punctured 20MHz subchannels – only in coarse steps of 40MHz </a:t>
            </a:r>
            <a:r>
              <a:rPr lang="en-IL" sz="1600" dirty="0"/>
              <a:t>–</a:t>
            </a:r>
            <a:r>
              <a:rPr lang="en-US" sz="1600" dirty="0"/>
              <a:t> which may lead to non-negligible overhead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/>
              <a:t>Therefore, the option of requesting (and reporting) a channel feedback in resolution of 20MHz subchannel for BW greater than 160MHz should be added.</a:t>
            </a:r>
          </a:p>
        </p:txBody>
      </p:sp>
    </p:spTree>
    <p:extLst>
      <p:ext uri="{BB962C8B-B14F-4D97-AF65-F5344CB8AC3E}">
        <p14:creationId xmlns:p14="http://schemas.microsoft.com/office/powerpoint/2010/main" val="352399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Problem #3 </a:t>
            </a:r>
            <a:r>
              <a:rPr lang="en-IL" sz="2800" dirty="0"/>
              <a:t>–</a:t>
            </a:r>
            <a:r>
              <a:rPr lang="en-US" sz="2800" dirty="0"/>
              <a:t>Feedback &amp; Puncturing Mismatch</a:t>
            </a:r>
            <a:endParaRPr lang="zh-CN" altLang="en-US" sz="28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46E4487-F266-43F3-B34E-D264C04CF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524000"/>
            <a:ext cx="76962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sz="1800" dirty="0"/>
              <a:t>An example for 320 MHz BW with two 20 MHz punctured subchannels is given below</a:t>
            </a:r>
            <a:endParaRPr lang="en-US" sz="16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B82189-64F0-40E8-B592-0D8A1B3A53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2320593"/>
            <a:ext cx="6473869" cy="4120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23338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382637</TotalTime>
  <Words>1458</Words>
  <Application>Microsoft Office PowerPoint</Application>
  <PresentationFormat>On-screen Show (4:3)</PresentationFormat>
  <Paragraphs>148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ＭＳ Ｐゴシック</vt:lpstr>
      <vt:lpstr>Arial</vt:lpstr>
      <vt:lpstr>Times New Roman</vt:lpstr>
      <vt:lpstr>802-11-Submission</vt:lpstr>
      <vt:lpstr>EHT Sounding Enhancements</vt:lpstr>
      <vt:lpstr>Introduction</vt:lpstr>
      <vt:lpstr>Sounding Overview</vt:lpstr>
      <vt:lpstr>Puncturing in 11be</vt:lpstr>
      <vt:lpstr>Sounding &amp; Puncturing in 11be</vt:lpstr>
      <vt:lpstr>Problem #1 – Excessive BW Reduction</vt:lpstr>
      <vt:lpstr>Problem #2 – Sounding for Scheduling</vt:lpstr>
      <vt:lpstr>Problem #3 –Feedback &amp; Puncturing Mismatch</vt:lpstr>
      <vt:lpstr>Problem #3 –Feedback &amp; Puncturing Mismatch</vt:lpstr>
      <vt:lpstr>Conclusions</vt:lpstr>
      <vt:lpstr>SP1</vt:lpstr>
      <vt:lpstr>SP2</vt:lpstr>
      <vt:lpstr>SP3</vt:lpstr>
      <vt:lpstr>References</vt:lpstr>
    </vt:vector>
  </TitlesOfParts>
  <Company>Stanford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Shimi Shilo</dc:creator>
  <cp:lastModifiedBy>Arik Klein</cp:lastModifiedBy>
  <cp:revision>1414</cp:revision>
  <cp:lastPrinted>1998-02-10T13:28:06Z</cp:lastPrinted>
  <dcterms:created xsi:type="dcterms:W3CDTF">2013-11-12T18:41:50Z</dcterms:created>
  <dcterms:modified xsi:type="dcterms:W3CDTF">2021-11-22T12:37:18Z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(3)mmuU/GyjTRZV2bAUgT4nvafupZ+4MhEJSymTkBrxYvZWocxdCPZywrYTgJ0zo+unZ7sTeyl/
w52SGPsyJE6MX8fpWkRx91N4weYJyF2B3geaKqEOkjjI7+nedzS8FjtRlwzC6CdOTDXJHDan
94fKTFBLLl052Jw3V4MVpmOKZsGP2du8VzXnCeskzZIL72TQRNJn5dOceA8rFqdVCaDHTso6
4v4MJTiL7KVHdj9JMV</vt:lpwstr>
  </property>
  <property fmtid="{D5CDD505-2E9C-101B-9397-08002B2CF9AE}" pid="4" name="_2015_ms_pID_7253431">
    <vt:lpwstr>GoxU77+XhF2oq5L7qco0bH2omsXr9LrhVzUE0OxyrBKNvD/DBKWxye
qsR97fNDWJuGtHNuotP49a2QdwG6KwmUjnrYj0rzX/6TU2s5Xx9kkgPiN7+l9HSTcEXUZlAS
nWXj6cglXqjdgwQtUJY+DTZPCCO9YILZCKL+W9EvKPJ0Ssahog8eEWd850GnV/el5EQEhruw
SHrYBpeCqBid/JupW56XXkAjzWd7o8rjONqY</vt:lpwstr>
  </property>
  <property fmtid="{D5CDD505-2E9C-101B-9397-08002B2CF9AE}" pid="5" name="_2015_ms_pID_7253432">
    <vt:lpwstr>4A==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1630398755</vt:lpwstr>
  </property>
</Properties>
</file>