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0"/>
  </p:notesMasterIdLst>
  <p:handoutMasterIdLst>
    <p:handoutMasterId r:id="rId11"/>
  </p:handoutMasterIdLst>
  <p:sldIdLst>
    <p:sldId id="256" r:id="rId3"/>
    <p:sldId id="265" r:id="rId4"/>
    <p:sldId id="285" r:id="rId5"/>
    <p:sldId id="283" r:id="rId6"/>
    <p:sldId id="290" r:id="rId7"/>
    <p:sldId id="289" r:id="rId8"/>
    <p:sldId id="288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2" autoAdjust="0"/>
    <p:restoredTop sz="94662" autoAdjust="0"/>
  </p:normalViewPr>
  <p:slideViewPr>
    <p:cSldViewPr>
      <p:cViewPr varScale="1">
        <p:scale>
          <a:sx n="107" d="100"/>
          <a:sy n="107" d="100"/>
        </p:scale>
        <p:origin x="390" y="11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3744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802.11-21/1445r0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August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Dong Wei, NXP Semiconductors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802.11-21/1445r0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Dong Wei, NXP Semiconductors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802.11-21/1445r0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August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Dong Wei, NXP Semiconductors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802.11-21/1445r0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August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Dong Wei, NXP Semiconductors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5990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August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Dong Wei, NXP Semiconductors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3335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August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Dong Wei, NXP Semiconductors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4163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August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Dong Wei, NXP Semiconductors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9159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802.11-21/1445r0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August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Dong Wei, NXP Semiconductors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5904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802.11-21/1445r0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August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Dong Wei, NXP Semiconductors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707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Dong Wei, NXP Semiconductors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Dong Wei, NXP Semiconductors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4B234-59E6-498A-B723-A446F2457D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01E239-5A76-4CE9-A32D-D79059430B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391BB3-3453-4144-BED5-9D83E6DF2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E45E3-470B-4C27-B1BE-CC0CCDC3D715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58034-75FD-4F0B-AD9A-4548ED0AFB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26F0E3-E065-491E-BC27-4D390C9B1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B2730-37B7-4B4A-95E5-7E23081A2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1276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665D5-8EA9-423A-9A19-CB005440A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FEDCE-4C84-4F6C-B774-D913E6FE5C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BC73CB-9A1D-4045-8024-AF65F65AB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E45E3-470B-4C27-B1BE-CC0CCDC3D715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D7C41E-8333-421F-A6C9-301580214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8E4D10-13BC-4E90-A2C5-C74921C4D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B2730-37B7-4B4A-95E5-7E23081A2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3785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0C78B-AD75-400D-924F-B9991CB993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C652CB-52F2-4D1B-B2FE-54461B7BC8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369495-9FCE-43C4-8BD4-EAD847322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E45E3-470B-4C27-B1BE-CC0CCDC3D715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D4112B-BB1A-4F11-A778-92B240141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96760E-74EB-4D6C-92AC-1280F4130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B2730-37B7-4B4A-95E5-7E23081A2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0336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797B6C-E72D-4E7A-8556-AAAF913BE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880EBB-44D5-4DB4-9B41-093E763316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88F875-E634-4579-8AF7-D8ED727D6C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20C61F-FCD5-4683-8675-235ABE100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E45E3-470B-4C27-B1BE-CC0CCDC3D715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4D3117-3F19-4E4C-9D42-E7556EC8C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E1E923-B287-442B-BA1C-0C82A38EA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B2730-37B7-4B4A-95E5-7E23081A2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0294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18F41-F77F-45E4-8856-716B37F5EA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7BD594-9272-4ABB-9464-87DB8F7E7D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0D8A1B-E4AF-4E49-99DD-8DDBFF45F5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3510B84-DE9B-408E-846A-5E531E3E14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FD9BA5-5987-4DB4-9E0D-7C930B799C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7067D1-D556-491B-ADCC-E30228E6C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E45E3-470B-4C27-B1BE-CC0CCDC3D715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7D0445-EA9B-4908-B54C-16DACBD95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C0A5371-2622-4930-BCBD-64D88972B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B2730-37B7-4B4A-95E5-7E23081A2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3438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89F5B-F022-4341-99E7-BB7FD009A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50C8AE-1D9C-4559-A0BF-D32027A98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E45E3-470B-4C27-B1BE-CC0CCDC3D715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55D32F-56C4-44E1-8FE9-E73FDF160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83DD04-0D27-4A5F-9AE4-6CD9A18F9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B2730-37B7-4B4A-95E5-7E23081A2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7917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FBD930-C4A2-44E8-9D66-CCEC20B36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E45E3-470B-4C27-B1BE-CC0CCDC3D715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16437B-3A18-413A-B84A-9A9E7BA62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1E3BF1-64E1-4BA0-97D4-F3E03ECC9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B2730-37B7-4B4A-95E5-7E23081A2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6922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1DE1D3-8870-4F6E-80A0-7D23BFCE86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23E0A9-41D8-4944-A6F1-7E356B3F98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32E2F1-F656-480F-AD27-A84F6ED5FF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14EF20-139A-463C-8A08-1B13C420C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E45E3-470B-4C27-B1BE-CC0CCDC3D715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665CAD-E283-44AA-9C73-6C4057411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2D345D-704D-4C44-9BEE-37723255E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B2730-37B7-4B4A-95E5-7E23081A2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0365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0A96C6-C18E-4720-BDBF-5BCA153DA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B2D2308-2ABD-4688-8B56-196BEC9013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123FB4-3A5C-41B7-BD62-5B86910EA8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368317-79CF-4371-9796-D8F81EAC8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E45E3-470B-4C27-B1BE-CC0CCDC3D715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394AEC-11DD-4CFB-91EA-83411BFBF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43516A-45E6-4CDA-9629-423928A28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B2730-37B7-4B4A-95E5-7E23081A2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135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BFE36-9BBD-47D1-9479-F13477BF2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5C60AE6-7846-4EF7-8E6E-20B554C87DE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28C7FA-0899-4B0F-8CDA-D01AB6223FC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Dong Wei, NXP Semiconductors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2DE2B1-D9C3-4C50-B70B-F39BC15DCB0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0053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4A66C5-DF51-43EC-979B-6A1A3A9F7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B73C8D-3A81-4FE0-8AEE-4B695CFD5D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BEE11F-8951-48C1-B130-ABC365874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E45E3-470B-4C27-B1BE-CC0CCDC3D715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4EFC93-E09B-4A1A-B9C3-38E9FE54B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A101EE-D583-4716-9E68-5AEDFA985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B2730-37B7-4B4A-95E5-7E23081A2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2917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89F189B-F597-4F62-9EA2-7584AB3BCE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8492DA-5523-428B-81EA-982AF9A10E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9C7963-0528-464A-8442-DD1EA07D3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E45E3-470B-4C27-B1BE-CC0CCDC3D715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0B366B-5E41-4193-99FC-1E64DCCD8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44ABBF-7B93-4829-B6C6-3E1ECDBFB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B2730-37B7-4B4A-95E5-7E23081A2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467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19770F-406B-435D-BADB-AF4EE60054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55EDEC-A13B-453E-8C2D-BD6637B0468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Dong Wei, NXP Semiconductors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282F09-BD7E-45CA-A28B-F2F74C79FD3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Dong Wei, NXP Semiconductors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Dong Wei, NXP Semiconductors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Dong Wei, NXP Semiconductors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Dong Wei, NXP Semiconductors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Dong Wei, NXP Semiconductors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Dong Wei, NXP Semiconductors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Dong Wei, NXP Semiconductors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802.11-21/1776r0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2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8" r:id="rId9"/>
    <p:sldLayoutId id="2147483659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F97BE04-4F0B-49AC-8F2E-ACAC7FF57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F32D8C-940C-44BB-A85B-F1AEE6C3B1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CFC3A4-F17A-49F8-9D05-CAF9A50562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9E45E3-470B-4C27-B1BE-CC0CCDC3D715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A86319-68FE-474B-A62B-E7A76744FC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B3B778-C8BE-4714-B1CD-34A582FAD6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B2730-37B7-4B4A-95E5-7E23081A2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025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Support for Sensing Measurement Instances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2021-11-01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Dong Wei, NXP Semiconductors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3112260"/>
              </p:ext>
            </p:extLst>
          </p:nvPr>
        </p:nvGraphicFramePr>
        <p:xfrm>
          <a:off x="993775" y="2411413"/>
          <a:ext cx="10272713" cy="2492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7" name="Document" r:id="rId4" imgW="10439485" imgH="2549931" progId="Word.Document.8">
                  <p:embed/>
                </p:oleObj>
              </mc:Choice>
              <mc:Fallback>
                <p:oleObj name="Document" r:id="rId4" imgW="10439485" imgH="2549931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11413"/>
                        <a:ext cx="10272713" cy="24923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Background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“CSI (that is, the channel measured during the training symbols of a received PPDU) is a type of sensing measurement result for sub-7 GHz WLAN sensing” (Clause 8 of </a:t>
            </a:r>
            <a:r>
              <a:rPr lang="en-GB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TG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bf</a:t>
            </a: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SFD, DCN 21-0504r3) </a:t>
            </a:r>
          </a:p>
          <a:p>
            <a:pPr>
              <a:buFont typeface="Times New Roman" pitchFamily="16" charset="0"/>
              <a:buChar char="•"/>
            </a:pP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 a given pair of sensing initiator and sensing responder, two types of sensing measurement instances have been discussed in 11bf:</a:t>
            </a:r>
            <a:r>
              <a:rPr lang="en-GB" dirty="0"/>
              <a:t> </a:t>
            </a:r>
          </a:p>
          <a:p>
            <a:pPr marL="800100" lvl="1" indent="-342900">
              <a:buFont typeface="+mj-lt"/>
              <a:buAutoNum type="arabicParenR"/>
            </a:pPr>
            <a:r>
              <a:rPr lang="en-GB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Measurement (e.g., </a:t>
            </a:r>
            <a:r>
              <a:rPr lang="en-GB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CSI or its variant) feedback </a:t>
            </a:r>
            <a:r>
              <a:rPr lang="en-GB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is required</a:t>
            </a:r>
          </a:p>
          <a:p>
            <a:pPr marL="800100" lvl="1" indent="-342900">
              <a:buFont typeface="+mj-lt"/>
              <a:buAutoNum type="arabicParenR"/>
            </a:pPr>
            <a:r>
              <a:rPr lang="en-GB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Measurement feedback is not required</a:t>
            </a:r>
          </a:p>
          <a:p>
            <a:pPr>
              <a:buFont typeface="Times New Roman" pitchFamily="16" charset="0"/>
              <a:buChar char="•"/>
            </a:pPr>
            <a:r>
              <a:rPr lang="en-GB" sz="1800" dirty="0"/>
              <a:t>For most CSI-based sensing use cases, either one of these two types of </a:t>
            </a: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sensing measurement (i.e., measurement in two opposite directions) is adequate.</a:t>
            </a:r>
            <a:endParaRPr lang="en-GB" sz="1800" dirty="0"/>
          </a:p>
          <a:p>
            <a:pPr>
              <a:buFont typeface="Times New Roman" pitchFamily="16" charset="0"/>
              <a:buChar char="•"/>
            </a:pPr>
            <a:r>
              <a:rPr lang="en-GB" sz="1800" dirty="0"/>
              <a:t>The contribution addresses the support for these two types of </a:t>
            </a: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sensing measurement instances</a:t>
            </a:r>
            <a:r>
              <a:rPr lang="en-GB" sz="1800" dirty="0"/>
              <a:t>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Dong Wei, NXP Semiconductors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45960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Sensing Measurement Requiring Feedback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28799"/>
            <a:ext cx="10667993" cy="2891875"/>
          </a:xfrm>
        </p:spPr>
        <p:txBody>
          <a:bodyPr/>
          <a:lstStyle/>
          <a:p>
            <a:pPr marL="285750" marR="0" lvl="0" indent="-28575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 sensing initiator is the sensing transmitter, and the sensing responder is the sensing receiver.</a:t>
            </a:r>
          </a:p>
          <a:p>
            <a:pPr marL="685800" lvl="1">
              <a:spcBef>
                <a:spcPts val="600"/>
              </a:spcBef>
              <a:buFont typeface="Courier New" panose="02070309020205020404" pitchFamily="49" charset="0"/>
              <a:buChar char="o"/>
              <a:defRPr/>
            </a:pPr>
            <a:r>
              <a:rPr lang="en-US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 NDPA sounding phase defined in Clause 7.1.4.2.2 of SFD is shown in the figure below as an example. </a:t>
            </a:r>
          </a:p>
          <a:p>
            <a:pPr marL="285750" marR="0" lvl="0" indent="-28575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 sensing responder receives NDP and estimates and feedbacks full CSI matrix or its variant. </a:t>
            </a:r>
          </a:p>
          <a:p>
            <a:pPr marL="685800" lvl="1">
              <a:spcBef>
                <a:spcPts val="600"/>
              </a:spcBef>
              <a:buFont typeface="Courier New" panose="02070309020205020404" pitchFamily="49" charset="0"/>
              <a:buChar char="o"/>
              <a:defRPr/>
            </a:pPr>
            <a:r>
              <a:rPr lang="en-US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CSI feedback not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supported by 11ac/11ax/11be</a:t>
            </a:r>
          </a:p>
          <a:p>
            <a:pPr marL="685800" lvl="1">
              <a:spcBef>
                <a:spcPts val="600"/>
              </a:spcBef>
              <a:buFont typeface="Courier New" panose="02070309020205020404" pitchFamily="49" charset="0"/>
              <a:buChar char="o"/>
              <a:defRPr/>
            </a:pPr>
            <a:r>
              <a:rPr lang="en-US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Wider bandwidth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  <a:sym typeface="Symbol" panose="05050102010706020507" pitchFamily="18" charset="2"/>
              </a:rPr>
              <a:t>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  <a:sym typeface="Symbol" panose="05050102010706020507" pitchFamily="18" charset="2"/>
              </a:rPr>
              <a:t>higher sensing resolution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  <a:sym typeface="Symbol" panose="05050102010706020507" pitchFamily="18" charset="2"/>
              </a:rPr>
              <a:t> but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  <a:sym typeface="Symbol" panose="05050102010706020507" pitchFamily="18" charset="2"/>
              </a:rPr>
              <a:t>higher over-the-air overhead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685800" lvl="1">
              <a:spcBef>
                <a:spcPts val="600"/>
              </a:spcBef>
              <a:buFont typeface="Courier New" panose="02070309020205020404" pitchFamily="49" charset="0"/>
              <a:buChar char="o"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Quantization and subcarrier grouping needed to reduce overhead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  <a:sym typeface="Symbol" panose="05050102010706020507" pitchFamily="18" charset="2"/>
              </a:rPr>
              <a:t>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  <a:sym typeface="Symbol" panose="05050102010706020507" pitchFamily="18" charset="2"/>
              </a:rPr>
              <a:t>degradation of CSI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685800" lvl="1">
              <a:spcBef>
                <a:spcPts val="600"/>
              </a:spcBef>
              <a:buFont typeface="Courier New" panose="02070309020205020404" pitchFamily="49" charset="0"/>
              <a:buChar char="o"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Since estimation of CSI is implantation specific, it is difficult for</a:t>
            </a:r>
            <a:r>
              <a:rPr lang="en-US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the initiator to control the quality and fidelity of CSI estimates from different responder/receiver implementations.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Dong Wei, NXP Semiconductors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D7BB1C1-25EE-4986-AB63-5C1FFEC638AD}"/>
              </a:ext>
            </a:extLst>
          </p:cNvPr>
          <p:cNvSpPr txBox="1"/>
          <p:nvPr/>
        </p:nvSpPr>
        <p:spPr>
          <a:xfrm>
            <a:off x="3435178" y="5100936"/>
            <a:ext cx="914400" cy="914400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endParaRPr lang="en-US" sz="2200" dirty="0" err="1">
              <a:solidFill>
                <a:schemeClr val="tx1"/>
              </a:solidFill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27F96C0-CCE2-4729-8024-AB4796AACE2D}"/>
              </a:ext>
            </a:extLst>
          </p:cNvPr>
          <p:cNvCxnSpPr/>
          <p:nvPr/>
        </p:nvCxnSpPr>
        <p:spPr bwMode="auto">
          <a:xfrm>
            <a:off x="1371600" y="5477937"/>
            <a:ext cx="8679873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808284"/>
            </a:solidFill>
            <a:prstDash val="solid"/>
            <a:round/>
            <a:headEnd type="none" w="lg" len="med"/>
            <a:tailEnd type="none" w="lg" len="med"/>
          </a:ln>
          <a:effectLst/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29F0E4C-05C4-436A-A2A3-593FEB089FAB}"/>
              </a:ext>
            </a:extLst>
          </p:cNvPr>
          <p:cNvCxnSpPr>
            <a:cxnSpLocks/>
          </p:cNvCxnSpPr>
          <p:nvPr/>
        </p:nvCxnSpPr>
        <p:spPr bwMode="auto">
          <a:xfrm>
            <a:off x="1371600" y="6050312"/>
            <a:ext cx="8686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808284"/>
            </a:solidFill>
            <a:prstDash val="solid"/>
            <a:round/>
            <a:headEnd type="none" w="lg" len="med"/>
            <a:tailEnd type="none" w="lg" len="med"/>
          </a:ln>
          <a:effectLst/>
        </p:spPr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BEFD2757-DFCB-49D2-AC1D-A13D86ACB4AC}"/>
              </a:ext>
            </a:extLst>
          </p:cNvPr>
          <p:cNvSpPr/>
          <p:nvPr/>
        </p:nvSpPr>
        <p:spPr bwMode="auto">
          <a:xfrm>
            <a:off x="7162800" y="5137220"/>
            <a:ext cx="916985" cy="333726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rgbClr val="808284"/>
            </a:solidFill>
            <a:prstDash val="solid"/>
            <a:round/>
            <a:headEnd type="none" w="lg" len="med"/>
            <a:tailEnd type="none" w="lg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-112" charset="-128"/>
              </a:rPr>
              <a:t>I2R </a:t>
            </a:r>
            <a:r>
              <a:rPr lang="en-US" sz="900" dirty="0">
                <a:solidFill>
                  <a:schemeClr val="tx1"/>
                </a:solidFill>
                <a:latin typeface="Arial" charset="0"/>
                <a:ea typeface="ＭＳ Ｐゴシック" pitchFamily="-112" charset="-128"/>
              </a:rPr>
              <a:t>NDP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-112" charset="-128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6B08A73-AD67-4743-B9BE-D43F1EC6E20B}"/>
              </a:ext>
            </a:extLst>
          </p:cNvPr>
          <p:cNvSpPr txBox="1"/>
          <p:nvPr/>
        </p:nvSpPr>
        <p:spPr>
          <a:xfrm>
            <a:off x="1317812" y="5243947"/>
            <a:ext cx="91698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 (initiator)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675081F-F513-4D11-8DB0-5A217CC49346}"/>
              </a:ext>
            </a:extLst>
          </p:cNvPr>
          <p:cNvSpPr txBox="1"/>
          <p:nvPr/>
        </p:nvSpPr>
        <p:spPr>
          <a:xfrm>
            <a:off x="1295400" y="5828878"/>
            <a:ext cx="108323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(responder)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A0F8DC3-B3B4-4F7B-A238-90306EE84D9C}"/>
              </a:ext>
            </a:extLst>
          </p:cNvPr>
          <p:cNvSpPr/>
          <p:nvPr/>
        </p:nvSpPr>
        <p:spPr bwMode="auto">
          <a:xfrm>
            <a:off x="8680142" y="5711928"/>
            <a:ext cx="916985" cy="333726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rgbClr val="808284"/>
            </a:solidFill>
            <a:prstDash val="solid"/>
            <a:round/>
            <a:headEnd type="none" w="lg" len="med"/>
            <a:tailEnd type="none" w="lg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solidFill>
                  <a:schemeClr val="tx1"/>
                </a:solidFill>
                <a:latin typeface="Arial" charset="0"/>
                <a:ea typeface="ＭＳ Ｐゴシック" pitchFamily="-112" charset="-128"/>
              </a:rPr>
              <a:t>M</a:t>
            </a: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-112" charset="-128"/>
              </a:rPr>
              <a:t>easurement </a:t>
            </a:r>
            <a:r>
              <a:rPr lang="en-US" sz="900" dirty="0">
                <a:solidFill>
                  <a:schemeClr val="tx1"/>
                </a:solidFill>
                <a:latin typeface="Arial" charset="0"/>
                <a:ea typeface="ＭＳ Ｐゴシック" pitchFamily="-112" charset="-128"/>
              </a:rPr>
              <a:t>F</a:t>
            </a: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-112" charset="-128"/>
              </a:rPr>
              <a:t>eedback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3880097A-6BE5-4483-B71E-D457831DFEAB}"/>
              </a:ext>
            </a:extLst>
          </p:cNvPr>
          <p:cNvSpPr txBox="1"/>
          <p:nvPr/>
        </p:nvSpPr>
        <p:spPr>
          <a:xfrm>
            <a:off x="3657600" y="6169968"/>
            <a:ext cx="532572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SIFS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D1BCB004-B167-4988-B5A8-94F92F36279D}"/>
              </a:ext>
            </a:extLst>
          </p:cNvPr>
          <p:cNvSpPr/>
          <p:nvPr/>
        </p:nvSpPr>
        <p:spPr bwMode="auto">
          <a:xfrm>
            <a:off x="5659102" y="5146628"/>
            <a:ext cx="916985" cy="333726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rgbClr val="808284"/>
            </a:solidFill>
            <a:prstDash val="solid"/>
            <a:round/>
            <a:headEnd type="none" w="lg" len="med"/>
            <a:tailEnd type="none" w="lg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solidFill>
                  <a:schemeClr val="tx1"/>
                </a:solidFill>
                <a:latin typeface="Arial" charset="0"/>
                <a:ea typeface="ＭＳ Ｐゴシック" pitchFamily="-112" charset="-128"/>
              </a:rPr>
              <a:t>Sensing</a:t>
            </a: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-112" charset="-128"/>
              </a:rPr>
              <a:t> NDPA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76713BA6-8CB1-41D9-95C2-FB03D699239C}"/>
              </a:ext>
            </a:extLst>
          </p:cNvPr>
          <p:cNvCxnSpPr/>
          <p:nvPr/>
        </p:nvCxnSpPr>
        <p:spPr bwMode="auto">
          <a:xfrm>
            <a:off x="3580572" y="6167736"/>
            <a:ext cx="57809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C841144D-5490-485F-BEA3-A135C0E55FEC}"/>
              </a:ext>
            </a:extLst>
          </p:cNvPr>
          <p:cNvCxnSpPr/>
          <p:nvPr/>
        </p:nvCxnSpPr>
        <p:spPr bwMode="auto">
          <a:xfrm>
            <a:off x="5081010" y="6171664"/>
            <a:ext cx="57809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202E15D5-8BF1-4FC0-9420-B63E5EBAC703}"/>
              </a:ext>
            </a:extLst>
          </p:cNvPr>
          <p:cNvSpPr txBox="1"/>
          <p:nvPr/>
        </p:nvSpPr>
        <p:spPr>
          <a:xfrm>
            <a:off x="5182428" y="6169968"/>
            <a:ext cx="532572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SIFS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B110145D-7E6D-4E8A-B4A9-6E8C3F064422}"/>
              </a:ext>
            </a:extLst>
          </p:cNvPr>
          <p:cNvCxnSpPr/>
          <p:nvPr/>
        </p:nvCxnSpPr>
        <p:spPr bwMode="auto">
          <a:xfrm>
            <a:off x="6584708" y="6167736"/>
            <a:ext cx="57809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639A7E89-1D8C-49D5-9F17-337DB247C161}"/>
              </a:ext>
            </a:extLst>
          </p:cNvPr>
          <p:cNvSpPr txBox="1"/>
          <p:nvPr/>
        </p:nvSpPr>
        <p:spPr>
          <a:xfrm>
            <a:off x="6688761" y="6169968"/>
            <a:ext cx="532572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SIFS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B3C3A68-04AE-4DAF-8E26-EE0BB53FF689}"/>
              </a:ext>
            </a:extLst>
          </p:cNvPr>
          <p:cNvSpPr/>
          <p:nvPr/>
        </p:nvSpPr>
        <p:spPr bwMode="auto">
          <a:xfrm>
            <a:off x="4164025" y="5711928"/>
            <a:ext cx="916985" cy="333726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rgbClr val="808284"/>
            </a:solidFill>
            <a:prstDash val="solid"/>
            <a:round/>
            <a:headEnd type="none" w="lg" len="med"/>
            <a:tailEnd type="none" w="lg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-112" charset="-128"/>
              </a:rPr>
              <a:t>CTS-to-self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D59F57AF-0A79-459F-99F3-B974B742DCE0}"/>
              </a:ext>
            </a:extLst>
          </p:cNvPr>
          <p:cNvCxnSpPr/>
          <p:nvPr/>
        </p:nvCxnSpPr>
        <p:spPr bwMode="auto">
          <a:xfrm>
            <a:off x="8108708" y="6167736"/>
            <a:ext cx="57809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491BABF9-3287-485C-9800-4155193DB11F}"/>
              </a:ext>
            </a:extLst>
          </p:cNvPr>
          <p:cNvSpPr/>
          <p:nvPr/>
        </p:nvSpPr>
        <p:spPr bwMode="auto">
          <a:xfrm>
            <a:off x="2683329" y="5145777"/>
            <a:ext cx="916985" cy="333726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rgbClr val="808284"/>
            </a:solidFill>
            <a:prstDash val="solid"/>
            <a:round/>
            <a:headEnd type="none" w="lg" len="med"/>
            <a:tailEnd type="none" w="lg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solidFill>
                  <a:schemeClr val="tx1"/>
                </a:solidFill>
                <a:latin typeface="Arial" charset="0"/>
                <a:ea typeface="ＭＳ Ｐゴシック" pitchFamily="-112" charset="-128"/>
              </a:rPr>
              <a:t>Poll Frame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-112" charset="-128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BB2D520-0C62-4A96-A7CA-A5B8229C0242}"/>
              </a:ext>
            </a:extLst>
          </p:cNvPr>
          <p:cNvSpPr txBox="1"/>
          <p:nvPr/>
        </p:nvSpPr>
        <p:spPr>
          <a:xfrm>
            <a:off x="8189199" y="6151672"/>
            <a:ext cx="532572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SIFS</a:t>
            </a:r>
          </a:p>
        </p:txBody>
      </p:sp>
    </p:spTree>
    <p:extLst>
      <p:ext uri="{BB962C8B-B14F-4D97-AF65-F5344CB8AC3E}">
        <p14:creationId xmlns:p14="http://schemas.microsoft.com/office/powerpoint/2010/main" val="14602346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Sensing Measurement without Feedback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28800"/>
            <a:ext cx="10667993" cy="2770847"/>
          </a:xfrm>
        </p:spPr>
        <p:txBody>
          <a:bodyPr/>
          <a:lstStyle/>
          <a:p>
            <a:pPr marL="285750" marR="0" lvl="0" indent="-28575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 sensing initiator is the sensing receiver, and the sensing responder is the sensing transmitter.</a:t>
            </a:r>
          </a:p>
          <a:p>
            <a:pPr marL="685800" lvl="1">
              <a:spcBef>
                <a:spcPts val="600"/>
              </a:spcBef>
              <a:buFont typeface="Courier New" panose="02070309020205020404" pitchFamily="49" charset="0"/>
              <a:buChar char="o"/>
              <a:defRPr/>
            </a:pPr>
            <a:r>
              <a:rPr lang="en-US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 trigger frame sounding phase defined in Clause 7.1.4.2.3 of SFD is shown in the figure below as an example.</a:t>
            </a:r>
            <a:endParaRPr lang="en-US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marR="0" lvl="0" indent="-28575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sz="1800" dirty="0">
                <a:latin typeface="Times New Roman" panose="02020603050405020304" pitchFamily="18" charset="0"/>
              </a:rPr>
              <a:t>The</a:t>
            </a: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latin typeface="Times New Roman" panose="02020603050405020304" pitchFamily="18" charset="0"/>
              </a:rPr>
              <a:t>sensing</a:t>
            </a: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initiator receives NDP and estimates CSI.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  <a:sym typeface="Symbol" panose="05050102010706020507" pitchFamily="18" charset="2"/>
            </a:endParaRPr>
          </a:p>
          <a:p>
            <a:pPr marL="685800" lvl="1">
              <a:spcBef>
                <a:spcPts val="600"/>
              </a:spcBef>
              <a:buFont typeface="Courier New" panose="02070309020205020404" pitchFamily="49" charset="0"/>
              <a:buChar char="o"/>
              <a:defRPr/>
            </a:pPr>
            <a:r>
              <a:rPr lang="en-US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Measurement feedback not needed </a:t>
            </a:r>
            <a:r>
              <a:rPr lang="en-US" sz="1600" b="1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 </a:t>
            </a:r>
            <a:r>
              <a:rPr lang="en-US" sz="16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higher efficiency and less complexity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</a:p>
          <a:p>
            <a:pPr marL="685800" lvl="1">
              <a:spcBef>
                <a:spcPts val="600"/>
              </a:spcBef>
              <a:buFont typeface="Courier New" panose="02070309020205020404" pitchFamily="49" charset="0"/>
              <a:buChar char="o"/>
              <a:defRPr/>
            </a:pPr>
            <a:r>
              <a:rPr lang="en-US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No over-the-air overhead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  <a:sym typeface="Symbol" panose="05050102010706020507" pitchFamily="18" charset="2"/>
              </a:rPr>
              <a:t>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  <a:sym typeface="Symbol" panose="05050102010706020507" pitchFamily="18" charset="2"/>
              </a:rPr>
              <a:t>maintain wider bandwidth for higher sensing resolution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685800" lvl="1">
              <a:spcBef>
                <a:spcPts val="600"/>
              </a:spcBef>
              <a:buFont typeface="Courier New" panose="02070309020205020404" pitchFamily="49" charset="0"/>
              <a:buChar char="o"/>
              <a:defRPr/>
            </a:pPr>
            <a:r>
              <a:rPr lang="en-US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Finer quantization </a:t>
            </a:r>
            <a:r>
              <a:rPr lang="en-US" sz="1600" b="1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 </a:t>
            </a:r>
            <a:r>
              <a:rPr lang="en-US" sz="16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no degradation of CSI</a:t>
            </a:r>
            <a:r>
              <a:rPr lang="en-US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685800" lvl="1">
              <a:spcBef>
                <a:spcPts val="600"/>
              </a:spcBef>
              <a:buFont typeface="Courier New" panose="02070309020205020404" pitchFamily="49" charset="0"/>
              <a:buChar char="o"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Easy </a:t>
            </a:r>
            <a:r>
              <a:rPr lang="en-US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to control the quality and fidelity of CSI estimated from the same receiver implementation.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685800" lvl="1">
              <a:spcBef>
                <a:spcPts val="600"/>
              </a:spcBef>
              <a:buFont typeface="Courier New" panose="02070309020205020404" pitchFamily="49" charset="0"/>
              <a:buChar char="o"/>
              <a:defRPr/>
            </a:pP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Dong Wei, NXP Semiconductors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D7BB1C1-25EE-4986-AB63-5C1FFEC638AD}"/>
              </a:ext>
            </a:extLst>
          </p:cNvPr>
          <p:cNvSpPr txBox="1"/>
          <p:nvPr/>
        </p:nvSpPr>
        <p:spPr>
          <a:xfrm>
            <a:off x="3435178" y="5103168"/>
            <a:ext cx="914400" cy="914400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endParaRPr lang="en-US" sz="2200" dirty="0" err="1">
              <a:solidFill>
                <a:schemeClr val="tx1"/>
              </a:solidFill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27F96C0-CCE2-4729-8024-AB4796AACE2D}"/>
              </a:ext>
            </a:extLst>
          </p:cNvPr>
          <p:cNvCxnSpPr>
            <a:cxnSpLocks/>
          </p:cNvCxnSpPr>
          <p:nvPr/>
        </p:nvCxnSpPr>
        <p:spPr bwMode="auto">
          <a:xfrm flipV="1">
            <a:off x="1330032" y="5456133"/>
            <a:ext cx="8603673" cy="1398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808284"/>
            </a:solidFill>
            <a:prstDash val="solid"/>
            <a:round/>
            <a:headEnd type="none" w="lg" len="med"/>
            <a:tailEnd type="none" w="lg" len="med"/>
          </a:ln>
          <a:effectLst/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29F0E4C-05C4-436A-A2A3-593FEB089FAB}"/>
              </a:ext>
            </a:extLst>
          </p:cNvPr>
          <p:cNvCxnSpPr/>
          <p:nvPr/>
        </p:nvCxnSpPr>
        <p:spPr bwMode="auto">
          <a:xfrm>
            <a:off x="1330032" y="6052544"/>
            <a:ext cx="865216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808284"/>
            </a:solidFill>
            <a:prstDash val="solid"/>
            <a:round/>
            <a:headEnd type="none" w="lg" len="med"/>
            <a:tailEnd type="none" w="lg" len="med"/>
          </a:ln>
          <a:effectLst/>
        </p:spPr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BEFD2757-DFCB-49D2-AC1D-A13D86ACB4AC}"/>
              </a:ext>
            </a:extLst>
          </p:cNvPr>
          <p:cNvSpPr/>
          <p:nvPr/>
        </p:nvSpPr>
        <p:spPr bwMode="auto">
          <a:xfrm>
            <a:off x="5636215" y="5137046"/>
            <a:ext cx="916985" cy="333726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rgbClr val="808284"/>
            </a:solidFill>
            <a:prstDash val="solid"/>
            <a:round/>
            <a:headEnd type="none" w="lg" len="med"/>
            <a:tailEnd type="none" w="lg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solidFill>
                  <a:schemeClr val="tx1"/>
                </a:solidFill>
                <a:latin typeface="Arial" charset="0"/>
                <a:ea typeface="ＭＳ Ｐゴシック" pitchFamily="-112" charset="-128"/>
              </a:rPr>
              <a:t>Trigger Frame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-112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-112" charset="-128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6B08A73-AD67-4743-B9BE-D43F1EC6E20B}"/>
              </a:ext>
            </a:extLst>
          </p:cNvPr>
          <p:cNvSpPr txBox="1"/>
          <p:nvPr/>
        </p:nvSpPr>
        <p:spPr>
          <a:xfrm>
            <a:off x="1295400" y="5235355"/>
            <a:ext cx="8982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 (initiator)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675081F-F513-4D11-8DB0-5A217CC49346}"/>
              </a:ext>
            </a:extLst>
          </p:cNvPr>
          <p:cNvSpPr txBox="1"/>
          <p:nvPr/>
        </p:nvSpPr>
        <p:spPr>
          <a:xfrm>
            <a:off x="1295400" y="5831110"/>
            <a:ext cx="115943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 (responder)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A0F8DC3-B3B4-4F7B-A238-90306EE84D9C}"/>
              </a:ext>
            </a:extLst>
          </p:cNvPr>
          <p:cNvSpPr/>
          <p:nvPr/>
        </p:nvSpPr>
        <p:spPr bwMode="auto">
          <a:xfrm>
            <a:off x="4169021" y="5712768"/>
            <a:ext cx="916985" cy="333726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rgbClr val="808284"/>
            </a:solidFill>
            <a:prstDash val="solid"/>
            <a:round/>
            <a:headEnd type="none" w="lg" len="med"/>
            <a:tailEnd type="none" w="lg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solidFill>
                  <a:schemeClr val="tx1"/>
                </a:solidFill>
                <a:latin typeface="Arial" charset="0"/>
                <a:ea typeface="ＭＳ Ｐゴシック" pitchFamily="-112" charset="-128"/>
              </a:rPr>
              <a:t>CTS-to-self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3880097A-6BE5-4483-B71E-D457831DFEAB}"/>
              </a:ext>
            </a:extLst>
          </p:cNvPr>
          <p:cNvSpPr txBox="1"/>
          <p:nvPr/>
        </p:nvSpPr>
        <p:spPr>
          <a:xfrm>
            <a:off x="3657600" y="6169968"/>
            <a:ext cx="532572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SIFS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D1BCB004-B167-4988-B5A8-94F92F36279D}"/>
              </a:ext>
            </a:extLst>
          </p:cNvPr>
          <p:cNvSpPr/>
          <p:nvPr/>
        </p:nvSpPr>
        <p:spPr bwMode="auto">
          <a:xfrm>
            <a:off x="2663587" y="5137046"/>
            <a:ext cx="916985" cy="333726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rgbClr val="808284"/>
            </a:solidFill>
            <a:prstDash val="solid"/>
            <a:round/>
            <a:headEnd type="none" w="lg" len="med"/>
            <a:tailEnd type="none" w="lg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solidFill>
                  <a:schemeClr val="tx1"/>
                </a:solidFill>
                <a:latin typeface="Arial" charset="0"/>
                <a:ea typeface="ＭＳ Ｐゴシック" pitchFamily="-112" charset="-128"/>
              </a:rPr>
              <a:t>Po</a:t>
            </a: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-112" charset="-128"/>
              </a:rPr>
              <a:t>ll Frame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76713BA6-8CB1-41D9-95C2-FB03D699239C}"/>
              </a:ext>
            </a:extLst>
          </p:cNvPr>
          <p:cNvCxnSpPr/>
          <p:nvPr/>
        </p:nvCxnSpPr>
        <p:spPr bwMode="auto">
          <a:xfrm>
            <a:off x="3580572" y="6169968"/>
            <a:ext cx="57809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C841144D-5490-485F-BEA3-A135C0E55FEC}"/>
              </a:ext>
            </a:extLst>
          </p:cNvPr>
          <p:cNvCxnSpPr/>
          <p:nvPr/>
        </p:nvCxnSpPr>
        <p:spPr bwMode="auto">
          <a:xfrm>
            <a:off x="5081010" y="6173896"/>
            <a:ext cx="57809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202E15D5-8BF1-4FC0-9420-B63E5EBAC703}"/>
              </a:ext>
            </a:extLst>
          </p:cNvPr>
          <p:cNvSpPr txBox="1"/>
          <p:nvPr/>
        </p:nvSpPr>
        <p:spPr>
          <a:xfrm>
            <a:off x="5182428" y="6169968"/>
            <a:ext cx="532572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SIFS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047397D-1174-42E7-96E6-478569C3309E}"/>
              </a:ext>
            </a:extLst>
          </p:cNvPr>
          <p:cNvSpPr/>
          <p:nvPr/>
        </p:nvSpPr>
        <p:spPr bwMode="auto">
          <a:xfrm>
            <a:off x="7143757" y="5712768"/>
            <a:ext cx="916985" cy="333726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rgbClr val="808284"/>
            </a:solidFill>
            <a:prstDash val="solid"/>
            <a:round/>
            <a:headEnd type="none" w="lg" len="med"/>
            <a:tailEnd type="none" w="lg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-112" charset="-128"/>
              </a:rPr>
              <a:t>R2I NDP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3AB46C9-00B2-46B6-8306-82FA423D95AD}"/>
              </a:ext>
            </a:extLst>
          </p:cNvPr>
          <p:cNvCxnSpPr/>
          <p:nvPr/>
        </p:nvCxnSpPr>
        <p:spPr bwMode="auto">
          <a:xfrm>
            <a:off x="6553200" y="6169968"/>
            <a:ext cx="57809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6E04D1D8-4F01-4E76-AA4D-62FEBB073AD6}"/>
              </a:ext>
            </a:extLst>
          </p:cNvPr>
          <p:cNvSpPr txBox="1"/>
          <p:nvPr/>
        </p:nvSpPr>
        <p:spPr>
          <a:xfrm>
            <a:off x="6630228" y="6169968"/>
            <a:ext cx="532572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SIFS</a:t>
            </a:r>
          </a:p>
        </p:txBody>
      </p:sp>
    </p:spTree>
    <p:extLst>
      <p:ext uri="{BB962C8B-B14F-4D97-AF65-F5344CB8AC3E}">
        <p14:creationId xmlns:p14="http://schemas.microsoft.com/office/powerpoint/2010/main" val="8025585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Sensing by Proxy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28799"/>
            <a:ext cx="10667993" cy="4038601"/>
          </a:xfrm>
        </p:spPr>
        <p:txBody>
          <a:bodyPr/>
          <a:lstStyle/>
          <a:p>
            <a:pPr marL="285750" marR="0" lvl="0" indent="-28575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Recently presented in DCN 1684 and DCN 1692</a:t>
            </a:r>
          </a:p>
          <a:p>
            <a:pPr marL="285750" marR="0" lvl="0" indent="-28575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 sensing initiator is a client (i.e., a non-AP STA), which is neither the sensing transmitter nor the sensing receiver.</a:t>
            </a:r>
          </a:p>
          <a:p>
            <a:pPr marL="285750" marR="0" lvl="0" indent="-28575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Requested by the sensing initiator, the AP </a:t>
            </a:r>
            <a:r>
              <a:rPr lang="en-GB" sz="1800" dirty="0"/>
              <a:t>obtains sensing measurements and reports them to the requesting client.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85800" lvl="1">
              <a:spcBef>
                <a:spcPts val="600"/>
              </a:spcBef>
              <a:buFont typeface="Courier New" panose="02070309020205020404" pitchFamily="49" charset="0"/>
              <a:buChar char="o"/>
              <a:defRPr/>
            </a:pPr>
            <a:r>
              <a:rPr lang="en-US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 AP may serve as the sensing receiver to estimate CSI.</a:t>
            </a:r>
          </a:p>
          <a:p>
            <a:pPr marL="685800" lvl="1">
              <a:spcBef>
                <a:spcPts val="600"/>
              </a:spcBef>
              <a:buFont typeface="Courier New" panose="02070309020205020404" pitchFamily="49" charset="0"/>
              <a:buChar char="o"/>
              <a:defRPr/>
            </a:pPr>
            <a:r>
              <a:rPr lang="en-US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Reporting raw CSI to the requesting client leads to the tradeoff between CSI precision and overhead. </a:t>
            </a:r>
          </a:p>
          <a:p>
            <a:pPr marL="285750" marR="0" lvl="0" indent="-28575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Dong Wei, NXP Semiconductors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73897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Proposal: </a:t>
            </a:r>
            <a:r>
              <a:rPr lang="en-GB" dirty="0"/>
              <a:t>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GB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Mandatory support: sensing measurement does not require measurement report</a:t>
            </a:r>
            <a:endParaRPr lang="en-GB" sz="16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GB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Optional support: sensing measurement requires measurement report</a:t>
            </a:r>
          </a:p>
          <a:p>
            <a:pPr>
              <a:buFont typeface="Times New Roman" pitchFamily="16" charset="0"/>
              <a:buChar char="•"/>
            </a:pP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single mandatory mode for sensing measurement will lead to </a:t>
            </a:r>
            <a:r>
              <a:rPr lang="en-US" sz="1800" dirty="0"/>
              <a:t>simplified hardware design and hence lower the bar of implementation.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b="1" dirty="0">
                <a:latin typeface="Times New Roman" panose="02020603050405020304" pitchFamily="18" charset="0"/>
              </a:rPr>
              <a:t>Shorten the time to market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b="1" dirty="0">
                <a:latin typeface="Times New Roman" panose="02020603050405020304" pitchFamily="18" charset="0"/>
              </a:rPr>
              <a:t>Allow 11bf</a:t>
            </a:r>
            <a:r>
              <a:rPr lang="en-US" sz="1400" dirty="0"/>
              <a:t> </a:t>
            </a:r>
            <a:r>
              <a:rPr lang="en-US" sz="1600" b="1" dirty="0"/>
              <a:t>to progress more easily in WFA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b="1" dirty="0"/>
              <a:t>Facilitate the industry to adopt 11bf faster</a:t>
            </a:r>
            <a:endParaRPr lang="en-GB" sz="14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Dong Wei, NXP Semiconductors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27483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sz="2000" dirty="0"/>
              <a:t>Do you agree with the following?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Support for sub-7 GHz sensing measurement which does not require measurement report is </a:t>
            </a:r>
            <a:r>
              <a:rPr lang="en-US" sz="1600" b="1" u="sng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mandatory</a:t>
            </a:r>
            <a:r>
              <a:rPr lang="en-US" sz="16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Support for sub-7 GHz sensing measurement which requires measurement report is </a:t>
            </a:r>
            <a:r>
              <a:rPr lang="en-US" sz="1600" b="1" u="sng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optional</a:t>
            </a:r>
            <a:r>
              <a:rPr lang="en-US" sz="16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57200" lvl="1" indent="0"/>
            <a:endParaRPr lang="en-US" sz="1600" b="1" kern="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Dong Wei, NXP Semiconductors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46518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0</TotalTime>
  <Words>734</Words>
  <Application>Microsoft Office PowerPoint</Application>
  <PresentationFormat>Widescreen</PresentationFormat>
  <Paragraphs>113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Courier New</vt:lpstr>
      <vt:lpstr>Times New Roman</vt:lpstr>
      <vt:lpstr>Office Theme</vt:lpstr>
      <vt:lpstr>Custom Design</vt:lpstr>
      <vt:lpstr>Document</vt:lpstr>
      <vt:lpstr>Support for Sensing Measurement Instances</vt:lpstr>
      <vt:lpstr>Background</vt:lpstr>
      <vt:lpstr>Sensing Measurement Requiring Feedback</vt:lpstr>
      <vt:lpstr>Sensing Measurement without Feedback</vt:lpstr>
      <vt:lpstr>Sensing by Proxy</vt:lpstr>
      <vt:lpstr>Summary</vt:lpstr>
      <vt:lpstr>SP</vt:lpstr>
    </vt:vector>
  </TitlesOfParts>
  <Company>NXP Semiconductors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Requirements for Sensing Transmitters</dc:title>
  <dc:creator>Dong Wei</dc:creator>
  <cp:lastModifiedBy>Dong Wei</cp:lastModifiedBy>
  <cp:revision>343</cp:revision>
  <cp:lastPrinted>1601-01-01T00:00:00Z</cp:lastPrinted>
  <dcterms:created xsi:type="dcterms:W3CDTF">2021-08-26T21:34:44Z</dcterms:created>
  <dcterms:modified xsi:type="dcterms:W3CDTF">2021-11-12T06:58:13Z</dcterms:modified>
</cp:coreProperties>
</file>