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89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299" r:id="rId13"/>
    <p:sldId id="300" r:id="rId14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6380" autoAdjust="0"/>
  </p:normalViewPr>
  <p:slideViewPr>
    <p:cSldViewPr>
      <p:cViewPr varScale="1">
        <p:scale>
          <a:sx n="69" d="100"/>
          <a:sy n="69" d="100"/>
        </p:scale>
        <p:origin x="1224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2021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2668" y="2058122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dirty="0" smtClean="0"/>
              <a:t>Nov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Graham Smith, SR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802.11-21/1774r0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96913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Nov</a:t>
            </a:r>
            <a:r>
              <a:rPr lang="en-US" sz="1800" dirty="0" smtClean="0"/>
              <a:t> </a:t>
            </a:r>
            <a:r>
              <a:rPr lang="en-US" sz="1800" dirty="0" smtClean="0"/>
              <a:t>2021</a:t>
            </a: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ARC SC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Clause 6</a:t>
            </a:r>
            <a:endParaRPr lang="en-US" dirty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2021-11</a:t>
            </a:r>
            <a:endParaRPr lang="en-US" sz="2000" b="0" dirty="0" smtClean="0"/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6357664"/>
              </p:ext>
            </p:extLst>
          </p:nvPr>
        </p:nvGraphicFramePr>
        <p:xfrm>
          <a:off x="1133831" y="3697246"/>
          <a:ext cx="71628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Company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Address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Phone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email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Graham Smith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SRT</a:t>
                      </a:r>
                      <a:r>
                        <a:rPr lang="en-US" sz="1400" baseline="0" dirty="0" smtClean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Sunrise , FL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gsmith@srtrl.com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313329"/>
            <a:ext cx="7772400" cy="4876800"/>
          </a:xfrm>
        </p:spPr>
        <p:txBody>
          <a:bodyPr/>
          <a:lstStyle/>
          <a:p>
            <a:r>
              <a:rPr lang="en-US" sz="1800" b="0" dirty="0"/>
              <a:t>This primitive requests a survey of potential BSSs that the STA can later </a:t>
            </a:r>
            <a:r>
              <a:rPr lang="en-US" sz="1800" b="0" dirty="0" smtClean="0"/>
              <a:t>select </a:t>
            </a:r>
            <a:r>
              <a:rPr lang="en-US" sz="1800" b="0" dirty="0"/>
              <a:t>to </a:t>
            </a:r>
            <a:r>
              <a:rPr lang="en-US" sz="1800" b="0" dirty="0" smtClean="0"/>
              <a:t>try to connect</a:t>
            </a:r>
          </a:p>
          <a:p>
            <a:r>
              <a:rPr lang="en-US" sz="2000" b="0" dirty="0" smtClean="0"/>
              <a:t>.request -  </a:t>
            </a:r>
            <a:r>
              <a:rPr lang="en-US" sz="1600" b="0" dirty="0"/>
              <a:t>requests a </a:t>
            </a:r>
            <a:r>
              <a:rPr lang="en-US" sz="1600" b="0" dirty="0" smtClean="0"/>
              <a:t>survey</a:t>
            </a:r>
          </a:p>
          <a:p>
            <a:r>
              <a:rPr lang="en-US" sz="2000" b="0" dirty="0" smtClean="0"/>
              <a:t>.confirm - </a:t>
            </a:r>
            <a:r>
              <a:rPr lang="en-US" sz="1600" b="0" dirty="0" smtClean="0"/>
              <a:t>This </a:t>
            </a:r>
            <a:r>
              <a:rPr lang="en-US" sz="1600" b="0" dirty="0"/>
              <a:t>primitive returns the descriptions of the set of BSSs detected by the scan process. </a:t>
            </a:r>
            <a:r>
              <a:rPr lang="en-US" sz="1600" b="0" dirty="0" smtClean="0"/>
              <a:t>Multiple MLME-</a:t>
            </a:r>
            <a:r>
              <a:rPr lang="en-US" sz="1600" b="0" dirty="0" err="1" smtClean="0"/>
              <a:t>SCAN.confirm</a:t>
            </a:r>
            <a:r>
              <a:rPr lang="en-US" sz="1600" b="0" dirty="0" smtClean="0"/>
              <a:t> </a:t>
            </a:r>
            <a:r>
              <a:rPr lang="en-US" sz="1600" b="0" dirty="0"/>
              <a:t>primitives can be issued when the value of the </a:t>
            </a:r>
            <a:r>
              <a:rPr lang="en-US" sz="1600" b="0" dirty="0" err="1"/>
              <a:t>ReportingOption</a:t>
            </a:r>
            <a:r>
              <a:rPr lang="en-US" sz="1600" b="0" dirty="0"/>
              <a:t> parameter in </a:t>
            </a:r>
            <a:r>
              <a:rPr lang="en-US" sz="1600" b="0" dirty="0" smtClean="0"/>
              <a:t>the MLME-</a:t>
            </a:r>
            <a:r>
              <a:rPr lang="en-US" sz="1600" b="0" dirty="0" err="1" smtClean="0"/>
              <a:t>SCAN.request</a:t>
            </a:r>
            <a:r>
              <a:rPr lang="en-US" sz="1600" b="0" dirty="0" smtClean="0"/>
              <a:t> </a:t>
            </a:r>
            <a:r>
              <a:rPr lang="en-US" sz="1600" b="0" dirty="0"/>
              <a:t>primitive is </a:t>
            </a:r>
            <a:r>
              <a:rPr lang="en-US" sz="1600" b="0" dirty="0" smtClean="0"/>
              <a:t> CHANNEL_SPECIFIC </a:t>
            </a:r>
            <a:r>
              <a:rPr lang="en-US" sz="1600" b="0" dirty="0"/>
              <a:t>or IMMEDIATE. When the value of </a:t>
            </a:r>
            <a:r>
              <a:rPr lang="en-US" sz="1600" b="0" dirty="0" smtClean="0"/>
              <a:t>the </a:t>
            </a:r>
            <a:r>
              <a:rPr lang="en-US" sz="1600" b="0" dirty="0" err="1" smtClean="0"/>
              <a:t>ReportingOption</a:t>
            </a:r>
            <a:r>
              <a:rPr lang="en-US" sz="1600" b="0" dirty="0" smtClean="0"/>
              <a:t> </a:t>
            </a:r>
            <a:r>
              <a:rPr lang="en-US" sz="1600" b="0" dirty="0"/>
              <a:t>parameter is AT_END, or the </a:t>
            </a:r>
            <a:r>
              <a:rPr lang="en-US" sz="1600" b="0" dirty="0" err="1"/>
              <a:t>ReportingOption</a:t>
            </a:r>
            <a:r>
              <a:rPr lang="en-US" sz="1600" b="0" dirty="0"/>
              <a:t> parameter is not present, a single </a:t>
            </a:r>
            <a:r>
              <a:rPr lang="en-US" sz="1600" b="0" dirty="0" err="1" smtClean="0"/>
              <a:t>MLMESCAN.confirm</a:t>
            </a:r>
            <a:r>
              <a:rPr lang="en-US" sz="1600" b="0" dirty="0" smtClean="0"/>
              <a:t> </a:t>
            </a:r>
            <a:r>
              <a:rPr lang="en-US" sz="1600" b="0" dirty="0"/>
              <a:t>primitive is issued</a:t>
            </a:r>
            <a:r>
              <a:rPr lang="en-US" sz="1600" b="0" dirty="0" smtClean="0"/>
              <a:t>.</a:t>
            </a:r>
          </a:p>
          <a:p>
            <a:pPr marL="0" indent="0">
              <a:buNone/>
            </a:pPr>
            <a:r>
              <a:rPr lang="en-US" sz="1600" b="0" i="1" dirty="0" smtClean="0"/>
              <a:t>Seems to me to be simple status and option settings.  Easily covered in Clause 11</a:t>
            </a:r>
            <a:r>
              <a:rPr lang="en-US" sz="1600" b="0" dirty="0" smtClean="0"/>
              <a:t>.</a:t>
            </a:r>
          </a:p>
          <a:p>
            <a:endParaRPr lang="en-US" sz="1600" b="0" dirty="0"/>
          </a:p>
          <a:p>
            <a:pPr marL="0" indent="0">
              <a:buNone/>
            </a:pPr>
            <a:r>
              <a:rPr lang="en-US" sz="1600" b="0" dirty="0" smtClean="0"/>
              <a:t>NOTE: No .indication WHY?  Then,</a:t>
            </a:r>
          </a:p>
          <a:p>
            <a:r>
              <a:rPr lang="en-US" sz="1600" b="0" dirty="0" smtClean="0"/>
              <a:t>SCAN </a:t>
            </a:r>
            <a:r>
              <a:rPr lang="en-US" sz="1600" b="0" dirty="0" err="1" smtClean="0"/>
              <a:t>STOP.response</a:t>
            </a:r>
            <a:r>
              <a:rPr lang="en-US" sz="1600" b="0" dirty="0" smtClean="0"/>
              <a:t> - </a:t>
            </a:r>
            <a:r>
              <a:rPr lang="en-US" sz="1400" b="0" dirty="0"/>
              <a:t>The SME is notified of the results of the scan </a:t>
            </a:r>
            <a:r>
              <a:rPr lang="en-US" sz="1400" b="0" dirty="0" smtClean="0"/>
              <a:t>procedure and stops?</a:t>
            </a:r>
            <a:endParaRPr lang="en-US" sz="1400" b="0" dirty="0"/>
          </a:p>
          <a:p>
            <a:endParaRPr lang="en-US" sz="1400" b="0" dirty="0" smtClean="0"/>
          </a:p>
          <a:p>
            <a:pPr marL="0" indent="0">
              <a:buNone/>
            </a:pPr>
            <a:r>
              <a:rPr lang="en-US" sz="1400" b="0" dirty="0" smtClean="0"/>
              <a:t>QUESTION? - IS THIS NOT IN 11.1.4.3.2 Active Scanning procedure for a non-DMG STA?</a:t>
            </a:r>
          </a:p>
          <a:p>
            <a:r>
              <a:rPr lang="en-US" sz="1400" b="0" dirty="0" smtClean="0"/>
              <a:t>AND 11.1.4.3.3. </a:t>
            </a:r>
            <a:r>
              <a:rPr lang="en-US" sz="1400" b="0" dirty="0"/>
              <a:t>Active Scanning procedure for a </a:t>
            </a:r>
            <a:r>
              <a:rPr lang="en-US" sz="1400" b="0" dirty="0" smtClean="0"/>
              <a:t>DMG </a:t>
            </a:r>
            <a:r>
              <a:rPr lang="en-US" sz="1400" b="0" dirty="0"/>
              <a:t>STA</a:t>
            </a:r>
            <a:r>
              <a:rPr lang="en-US" sz="1400" b="0" dirty="0" smtClean="0"/>
              <a:t>?</a:t>
            </a:r>
          </a:p>
          <a:p>
            <a:r>
              <a:rPr lang="en-US" sz="1400" b="0" dirty="0" smtClean="0"/>
              <a:t>Are these primitives common for both? </a:t>
            </a:r>
          </a:p>
          <a:p>
            <a:endParaRPr lang="en-US" sz="1400" b="0" dirty="0"/>
          </a:p>
          <a:p>
            <a:endParaRPr lang="en-US" sz="1400" b="0" dirty="0"/>
          </a:p>
          <a:p>
            <a:endParaRPr lang="en-US" sz="1400" b="0" dirty="0"/>
          </a:p>
          <a:p>
            <a:endParaRPr lang="en-US" sz="1400" b="0" dirty="0" smtClean="0"/>
          </a:p>
          <a:p>
            <a:endParaRPr lang="en-US" sz="1050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MLME-SCAN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947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376081"/>
            <a:ext cx="7772400" cy="5099331"/>
          </a:xfrm>
        </p:spPr>
        <p:txBody>
          <a:bodyPr/>
          <a:lstStyle/>
          <a:p>
            <a:r>
              <a:rPr lang="en-US" sz="2000" b="0" dirty="0" smtClean="0"/>
              <a:t>Example:</a:t>
            </a:r>
            <a:endParaRPr lang="en-US" sz="2000" b="0" dirty="0"/>
          </a:p>
          <a:p>
            <a:r>
              <a:rPr lang="en-US" sz="2000" b="0" dirty="0" smtClean="0"/>
              <a:t>If </a:t>
            </a:r>
            <a:r>
              <a:rPr lang="en-US" sz="2000" b="0" dirty="0"/>
              <a:t>the </a:t>
            </a:r>
            <a:r>
              <a:rPr lang="en-US" sz="2000" b="0" dirty="0" err="1"/>
              <a:t>ReportingOption</a:t>
            </a:r>
            <a:r>
              <a:rPr lang="en-US" sz="2000" b="0" dirty="0"/>
              <a:t> parameter of the MLME-</a:t>
            </a:r>
            <a:r>
              <a:rPr lang="en-US" sz="2000" b="0" dirty="0" err="1"/>
              <a:t>SCAN.request</a:t>
            </a:r>
            <a:r>
              <a:rPr lang="en-US" sz="2000" b="0" dirty="0"/>
              <a:t> primitive is IMMEDIATE, </a:t>
            </a:r>
            <a:r>
              <a:rPr lang="en-US" sz="2000" b="0" dirty="0" smtClean="0"/>
              <a:t>and the </a:t>
            </a:r>
            <a:r>
              <a:rPr lang="en-US" sz="2000" b="0" dirty="0"/>
              <a:t>scanning FILS STA detects a BSS whose MLME-</a:t>
            </a:r>
            <a:r>
              <a:rPr lang="en-US" sz="2000" b="0" dirty="0" err="1"/>
              <a:t>SCAN.confirm</a:t>
            </a:r>
            <a:r>
              <a:rPr lang="en-US" sz="2000" b="0" dirty="0"/>
              <a:t> primitive has not </a:t>
            </a:r>
            <a:r>
              <a:rPr lang="en-US" sz="2000" b="0" dirty="0" smtClean="0"/>
              <a:t>been issued </a:t>
            </a:r>
            <a:r>
              <a:rPr lang="en-US" sz="2000" b="0" dirty="0"/>
              <a:t>during the ongoing scan, then an MLME-</a:t>
            </a:r>
            <a:r>
              <a:rPr lang="en-US" sz="2000" b="0" dirty="0" err="1"/>
              <a:t>SCAN.confirm</a:t>
            </a:r>
            <a:r>
              <a:rPr lang="en-US" sz="2000" b="0" dirty="0"/>
              <a:t> primitive with the </a:t>
            </a:r>
            <a:r>
              <a:rPr lang="en-US" sz="2000" b="0" dirty="0" err="1" smtClean="0"/>
              <a:t>ResultCode</a:t>
            </a:r>
            <a:r>
              <a:rPr lang="en-US" sz="2000" b="0" dirty="0" smtClean="0"/>
              <a:t> equal </a:t>
            </a:r>
            <a:r>
              <a:rPr lang="en-US" sz="2000" b="0" dirty="0"/>
              <a:t>to INTERMEDIATE_SCAN_RESULT and one or more of </a:t>
            </a:r>
            <a:r>
              <a:rPr lang="en-US" sz="2000" b="0" dirty="0" err="1" smtClean="0"/>
              <a:t>BSSDescriptionSet</a:t>
            </a:r>
            <a:r>
              <a:rPr lang="en-US" sz="2000" b="0" dirty="0" smtClean="0"/>
              <a:t>, </a:t>
            </a:r>
            <a:r>
              <a:rPr lang="en-US" sz="2000" b="0" dirty="0" err="1" smtClean="0"/>
              <a:t>BSSDescriptionFromFDSet</a:t>
            </a:r>
            <a:r>
              <a:rPr lang="en-US" sz="2000" b="0" dirty="0"/>
              <a:t>, or </a:t>
            </a:r>
            <a:r>
              <a:rPr lang="en-US" sz="2000" b="0" dirty="0" err="1"/>
              <a:t>BSSDescriptionFromMeasurementPilotSet</a:t>
            </a:r>
            <a:r>
              <a:rPr lang="en-US" sz="2000" b="0" dirty="0"/>
              <a:t> </a:t>
            </a:r>
            <a:r>
              <a:rPr lang="en-US" sz="2000" b="0" dirty="0" smtClean="0"/>
              <a:t>containing information </a:t>
            </a:r>
            <a:r>
              <a:rPr lang="en-US" sz="2000" b="0" dirty="0"/>
              <a:t>of the detected BSS is immediately issued</a:t>
            </a:r>
            <a:r>
              <a:rPr lang="en-US" sz="2000" b="0" dirty="0" smtClean="0"/>
              <a:t>.</a:t>
            </a:r>
          </a:p>
          <a:p>
            <a:endParaRPr lang="en-US" sz="2000" b="0" dirty="0"/>
          </a:p>
          <a:p>
            <a:r>
              <a:rPr lang="en-US" sz="2000" b="0" dirty="0" smtClean="0"/>
              <a:t>But to me, that could have been written with reference to the fields Reporting Option, and Result Code.  </a:t>
            </a:r>
          </a:p>
          <a:p>
            <a:r>
              <a:rPr lang="en-US" sz="2000" b="0" dirty="0" smtClean="0"/>
              <a:t>There are many places where a primitive is referred to, and maybe MLME –START is a good example but I ask the question if the SW writer actually needs it? Can it be written out?  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Reference to the primitives in Clause 11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4641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3900" y="1524000"/>
            <a:ext cx="7772400" cy="4800600"/>
          </a:xfrm>
        </p:spPr>
        <p:txBody>
          <a:bodyPr/>
          <a:lstStyle/>
          <a:p>
            <a:r>
              <a:rPr lang="en-US" sz="1800" dirty="0" smtClean="0"/>
              <a:t>I found myself writing 9 pages of primitives, when I was not really sure I was doing it right, tried to use boiler-plate based on Clause 9 frame formats and Clause 11 description.  </a:t>
            </a:r>
          </a:p>
          <a:p>
            <a:r>
              <a:rPr lang="en-US" sz="1800" dirty="0" smtClean="0"/>
              <a:t>Could it be that only a few of the basic primitives are really required?</a:t>
            </a:r>
          </a:p>
          <a:p>
            <a:r>
              <a:rPr lang="en-US" sz="1800" dirty="0" smtClean="0"/>
              <a:t>Could it be that the primitives could be deleted, and covered clearer in Clause 11?</a:t>
            </a:r>
          </a:p>
          <a:p>
            <a:r>
              <a:rPr lang="en-US" sz="1800" dirty="0" smtClean="0"/>
              <a:t>Could it be that we need only a few “fundamental primitives”?</a:t>
            </a:r>
          </a:p>
          <a:p>
            <a:pPr lvl="1"/>
            <a:r>
              <a:rPr lang="en-US" sz="1400" dirty="0" smtClean="0"/>
              <a:t>And not all the boiler-plate Request/Responses and Action frames?</a:t>
            </a:r>
          </a:p>
          <a:p>
            <a:r>
              <a:rPr lang="en-US" sz="1800" dirty="0" smtClean="0"/>
              <a:t>Do SW writers/developers use/rely on Clause 6?</a:t>
            </a:r>
          </a:p>
          <a:p>
            <a:r>
              <a:rPr lang="en-US" sz="1800" dirty="0" smtClean="0"/>
              <a:t>Clause 6 is normative so how sure are we it covers everything correctly?</a:t>
            </a:r>
          </a:p>
          <a:p>
            <a:endParaRPr lang="en-US" sz="1800" dirty="0"/>
          </a:p>
          <a:p>
            <a:r>
              <a:rPr lang="en-US" sz="1800" dirty="0" smtClean="0"/>
              <a:t>Again, I do admit I am not a SW developer so I do defer to those who are.  BUT to have 434 pages of normative text in Clause 6, that hopefully agrees with Clause 9 and Clause 11, to me, is superfluous – is it?</a:t>
            </a:r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0413"/>
          </a:xfrm>
        </p:spPr>
        <p:txBody>
          <a:bodyPr/>
          <a:lstStyle/>
          <a:p>
            <a:r>
              <a:rPr lang="en-US" dirty="0" smtClean="0"/>
              <a:t>Why am I concerned?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862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</a:t>
            </a:r>
            <a:r>
              <a:rPr lang="en-US" dirty="0"/>
              <a:t>you agree that Clause 6 </a:t>
            </a:r>
            <a:r>
              <a:rPr lang="en-US" dirty="0" smtClean="0"/>
              <a:t>should </a:t>
            </a:r>
            <a:r>
              <a:rPr lang="en-US" dirty="0"/>
              <a:t>be </a:t>
            </a:r>
            <a:r>
              <a:rPr lang="en-US" dirty="0" smtClean="0"/>
              <a:t>investigated?</a:t>
            </a:r>
          </a:p>
          <a:p>
            <a:pPr marL="0" indent="0">
              <a:buNone/>
            </a:pPr>
            <a:r>
              <a:rPr lang="en-US" sz="2000" b="0" dirty="0" smtClean="0"/>
              <a:t>Note: Clause 6 could be investigated as to one or more of the following:</a:t>
            </a:r>
            <a:endParaRPr lang="en-US" sz="2000" b="0" dirty="0"/>
          </a:p>
          <a:p>
            <a:pPr lvl="1"/>
            <a:r>
              <a:rPr lang="en-US" sz="1800" dirty="0" smtClean="0"/>
              <a:t>Usefulness?</a:t>
            </a:r>
          </a:p>
          <a:p>
            <a:pPr lvl="2"/>
            <a:r>
              <a:rPr lang="en-US" sz="1600" dirty="0" smtClean="0"/>
              <a:t>How useful is it really?</a:t>
            </a:r>
            <a:endParaRPr lang="en-US" sz="1600" dirty="0"/>
          </a:p>
          <a:p>
            <a:pPr lvl="1"/>
            <a:r>
              <a:rPr lang="en-US" sz="1800" dirty="0"/>
              <a:t>Better clarification on how it is used (i.e., clear rules</a:t>
            </a:r>
            <a:r>
              <a:rPr lang="en-US" sz="1800" dirty="0" smtClean="0"/>
              <a:t>)?</a:t>
            </a:r>
          </a:p>
          <a:p>
            <a:pPr lvl="2"/>
            <a:r>
              <a:rPr lang="en-US" sz="1600" dirty="0" smtClean="0"/>
              <a:t>Is the boiler plate clear? When to use .confirm, .indication?</a:t>
            </a:r>
          </a:p>
          <a:p>
            <a:pPr lvl="1"/>
            <a:r>
              <a:rPr lang="en-US" sz="1800" dirty="0" smtClean="0"/>
              <a:t>Reduction to small list of “essential (or fundamental) primitives” </a:t>
            </a:r>
            <a:endParaRPr lang="en-US" sz="1800" dirty="0"/>
          </a:p>
          <a:p>
            <a:pPr lvl="1"/>
            <a:r>
              <a:rPr lang="en-US" sz="1800" dirty="0" smtClean="0"/>
              <a:t>Accuracy </a:t>
            </a:r>
          </a:p>
          <a:p>
            <a:pPr lvl="2"/>
            <a:r>
              <a:rPr lang="en-US" sz="1600" dirty="0" smtClean="0"/>
              <a:t> does it agree with Clause 9 and 11, is it correct on features that the MAC knows? </a:t>
            </a:r>
            <a:endParaRPr lang="en-US" sz="1600" dirty="0"/>
          </a:p>
          <a:p>
            <a:pPr lvl="1"/>
            <a:r>
              <a:rPr lang="en-US" sz="1800" dirty="0"/>
              <a:t>Possible </a:t>
            </a:r>
            <a:r>
              <a:rPr lang="en-US" sz="1800" dirty="0" smtClean="0"/>
              <a:t>obsolescence? </a:t>
            </a:r>
          </a:p>
          <a:p>
            <a:pPr lvl="2"/>
            <a:r>
              <a:rPr lang="en-US" sz="1600" dirty="0" smtClean="0"/>
              <a:t>What’s involved in deleting Clause, and would it be missed?</a:t>
            </a:r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11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953000"/>
          </a:xfrm>
        </p:spPr>
        <p:txBody>
          <a:bodyPr/>
          <a:lstStyle/>
          <a:p>
            <a:r>
              <a:rPr lang="en-US" sz="1800" dirty="0" smtClean="0"/>
              <a:t>I was writing text which has a series of Request/Response Action frames.  I realized that I should add these to Clause 6.</a:t>
            </a:r>
          </a:p>
          <a:p>
            <a:endParaRPr lang="en-US" sz="1800" dirty="0"/>
          </a:p>
          <a:p>
            <a:r>
              <a:rPr lang="en-US" sz="1800" dirty="0" smtClean="0"/>
              <a:t>“It’s easy”, I am told, “just boilerplate.”</a:t>
            </a:r>
          </a:p>
          <a:p>
            <a:endParaRPr lang="en-US" sz="1800" dirty="0"/>
          </a:p>
          <a:p>
            <a:r>
              <a:rPr lang="en-US" sz="1800" dirty="0" smtClean="0"/>
              <a:t>First of all I read the introductions and attempted to write my new text.  It did not take long before I thought “Is this right?”, “Why am I repeating myself 4 times?”, “When is a response not a response?” and then</a:t>
            </a:r>
            <a:br>
              <a:rPr lang="en-US" sz="1800" dirty="0" smtClean="0"/>
            </a:br>
            <a:r>
              <a:rPr lang="en-US" sz="1800" dirty="0" smtClean="0"/>
              <a:t> </a:t>
            </a:r>
            <a:br>
              <a:rPr lang="en-US" sz="1800" dirty="0" smtClean="0"/>
            </a:br>
            <a:r>
              <a:rPr lang="en-US" sz="1800" dirty="0" smtClean="0">
                <a:solidFill>
                  <a:srgbClr val="FF0000"/>
                </a:solidFill>
              </a:rPr>
              <a:t>“Know what, how is this useful when I have the frame formats in Clause 9, and how to use them in Clause 11.”</a:t>
            </a:r>
          </a:p>
          <a:p>
            <a:endParaRPr lang="en-US" sz="1800" dirty="0"/>
          </a:p>
          <a:p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NOTE:  	Clause 6 is 434 pages (D0.3), 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Compare to Clause 11, 398 pages</a:t>
            </a:r>
          </a:p>
          <a:p>
            <a:pPr lvl="2"/>
            <a:endParaRPr lang="en-US" sz="12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Intro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</a:t>
            </a:r>
            <a:r>
              <a:rPr lang="en-US" dirty="0" smtClean="0"/>
              <a:t>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42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9636" y="2056606"/>
            <a:ext cx="7772400" cy="4114800"/>
          </a:xfrm>
        </p:spPr>
        <p:txBody>
          <a:bodyPr/>
          <a:lstStyle/>
          <a:p>
            <a:r>
              <a:rPr lang="en-US" dirty="0" smtClean="0"/>
              <a:t>Clause 6 comes from ITU-T X.210</a:t>
            </a:r>
          </a:p>
          <a:p>
            <a:r>
              <a:rPr lang="en-US" dirty="0" smtClean="0"/>
              <a:t>Published 11/1993 (almost 30 years ago)</a:t>
            </a:r>
          </a:p>
          <a:p>
            <a:endParaRPr lang="en-US" dirty="0"/>
          </a:p>
          <a:p>
            <a:r>
              <a:rPr lang="en-US" dirty="0" smtClean="0"/>
              <a:t>I am not a software expert, but I am willing to bet that software has changed a bit since then:</a:t>
            </a:r>
          </a:p>
          <a:p>
            <a:pPr lvl="1"/>
            <a:r>
              <a:rPr lang="en-US" dirty="0" smtClean="0"/>
              <a:t>Microsoft </a:t>
            </a:r>
            <a:r>
              <a:rPr lang="en-US" dirty="0"/>
              <a:t>Windows NT </a:t>
            </a:r>
            <a:r>
              <a:rPr lang="en-US" dirty="0" smtClean="0"/>
              <a:t>3.1 released July 1993</a:t>
            </a:r>
          </a:p>
          <a:p>
            <a:pPr lvl="1"/>
            <a:r>
              <a:rPr lang="en-US" dirty="0" smtClean="0"/>
              <a:t>MS-DOS 6 introduced March 1993</a:t>
            </a:r>
          </a:p>
          <a:p>
            <a:pPr lvl="1"/>
            <a:r>
              <a:rPr lang="en-US" dirty="0" smtClean="0"/>
              <a:t>Intel Pentium P5 66 MHz, March 1993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ITU-T X.210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70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6.1. Overview</a:t>
            </a:r>
          </a:p>
          <a:p>
            <a:pPr marL="0" indent="0">
              <a:buNone/>
            </a:pPr>
            <a:r>
              <a:rPr lang="en-US" sz="2000" b="0" dirty="0"/>
              <a:t>First some </a:t>
            </a:r>
            <a:r>
              <a:rPr lang="en-US" sz="2000" b="0" dirty="0" smtClean="0"/>
              <a:t>acronyms (because I never remember :</a:t>
            </a:r>
            <a:endParaRPr lang="en-US" sz="20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SME – Station management entity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MLME – MAC sublayer management entity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PLME – PHY layer management entity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SAP – </a:t>
            </a:r>
            <a:r>
              <a:rPr lang="en-US" dirty="0" smtClean="0"/>
              <a:t>Service </a:t>
            </a:r>
            <a:r>
              <a:rPr lang="en-US" dirty="0"/>
              <a:t>Access </a:t>
            </a:r>
            <a:r>
              <a:rPr lang="en-US" dirty="0" smtClean="0"/>
              <a:t>Point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57150" indent="0">
              <a:buNone/>
            </a:pPr>
            <a:r>
              <a:rPr lang="en-US" b="0" dirty="0" smtClean="0"/>
              <a:t>The SME “talks” to the MAC via the SME-MLME SAP</a:t>
            </a:r>
            <a:endParaRPr lang="en-US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Clause 6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7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523999"/>
            <a:ext cx="7772400" cy="4951413"/>
          </a:xfrm>
        </p:spPr>
        <p:txBody>
          <a:bodyPr/>
          <a:lstStyle/>
          <a:p>
            <a:r>
              <a:rPr lang="en-US" dirty="0" smtClean="0"/>
              <a:t>6.2 Generic management primitives</a:t>
            </a:r>
          </a:p>
          <a:p>
            <a:pPr lvl="1"/>
            <a:r>
              <a:rPr lang="en-US" dirty="0"/>
              <a:t>This deals with MIBs and is </a:t>
            </a:r>
          </a:p>
          <a:p>
            <a:pPr lvl="2"/>
            <a:r>
              <a:rPr lang="en-US" dirty="0"/>
              <a:t>XX-GET to request the </a:t>
            </a:r>
            <a:r>
              <a:rPr lang="en-US" dirty="0" smtClean="0"/>
              <a:t>value </a:t>
            </a:r>
            <a:r>
              <a:rPr lang="en-US" dirty="0"/>
              <a:t>of a </a:t>
            </a:r>
            <a:r>
              <a:rPr lang="en-US" dirty="0" err="1"/>
              <a:t>MIBattribute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XX-SET to </a:t>
            </a:r>
            <a:r>
              <a:rPr lang="en-US" dirty="0" smtClean="0"/>
              <a:t>request </a:t>
            </a:r>
            <a:r>
              <a:rPr lang="en-US" dirty="0"/>
              <a:t>a MIB attribute is set to a given value.</a:t>
            </a:r>
          </a:p>
          <a:p>
            <a:pPr marL="857250" lvl="2" indent="0">
              <a:buNone/>
            </a:pPr>
            <a:endParaRPr lang="en-US" dirty="0"/>
          </a:p>
          <a:p>
            <a:pPr marL="857250" lvl="2" indent="0">
              <a:buNone/>
            </a:pPr>
            <a:r>
              <a:rPr lang="en-US" dirty="0"/>
              <a:t>Sequence is </a:t>
            </a:r>
          </a:p>
          <a:p>
            <a:pPr lvl="2"/>
            <a:r>
              <a:rPr lang="en-US" dirty="0"/>
              <a:t>XX-</a:t>
            </a:r>
            <a:r>
              <a:rPr lang="en-US" dirty="0" err="1"/>
              <a:t>GET.request</a:t>
            </a:r>
            <a:endParaRPr lang="en-US" dirty="0"/>
          </a:p>
          <a:p>
            <a:pPr lvl="2"/>
            <a:r>
              <a:rPr lang="en-US" dirty="0"/>
              <a:t>XX-</a:t>
            </a:r>
            <a:r>
              <a:rPr lang="en-US" dirty="0" err="1"/>
              <a:t>GET.confirm</a:t>
            </a:r>
            <a:r>
              <a:rPr lang="en-US" dirty="0"/>
              <a:t> (success?)</a:t>
            </a:r>
          </a:p>
          <a:p>
            <a:pPr lvl="2"/>
            <a:r>
              <a:rPr lang="en-US" dirty="0"/>
              <a:t>XX-</a:t>
            </a:r>
            <a:r>
              <a:rPr lang="en-US" dirty="0" err="1"/>
              <a:t>SET.request</a:t>
            </a:r>
            <a:endParaRPr lang="en-US" dirty="0"/>
          </a:p>
          <a:p>
            <a:pPr lvl="2"/>
            <a:r>
              <a:rPr lang="en-US" dirty="0" smtClean="0"/>
              <a:t>XX-</a:t>
            </a:r>
            <a:r>
              <a:rPr lang="en-US" dirty="0" err="1" smtClean="0"/>
              <a:t>SET.confirm</a:t>
            </a:r>
            <a:endParaRPr lang="en-US" dirty="0" smtClean="0"/>
          </a:p>
          <a:p>
            <a:pPr marL="857250" lvl="2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000" dirty="0" smtClean="0"/>
              <a:t>However, all the primitives are in </a:t>
            </a:r>
          </a:p>
          <a:p>
            <a:pPr marL="0" indent="0">
              <a:buNone/>
            </a:pPr>
            <a:r>
              <a:rPr lang="en-US" sz="2000" dirty="0" smtClean="0"/>
              <a:t>	Clause 6.3,	MLME SAP interface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(So why this Clause 6.2 is present I am still struggling with)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Clause 6.2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575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6913" y="16002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“These services are described in an abstract way…and do not imply any particular implementation</a:t>
            </a:r>
            <a:r>
              <a:rPr lang="en-US" sz="2000" dirty="0" smtClean="0"/>
              <a:t>….”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i="1" dirty="0" smtClean="0"/>
              <a:t>Hmm…that’s a good start</a:t>
            </a:r>
            <a:endParaRPr lang="en-US" sz="2000" i="1" dirty="0"/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r>
              <a:rPr lang="en-GB" sz="1800" dirty="0" smtClean="0"/>
              <a:t>MLME </a:t>
            </a:r>
            <a:r>
              <a:rPr lang="en-GB" sz="1800" dirty="0"/>
              <a:t>SAP primitives are of the general form </a:t>
            </a:r>
            <a:endParaRPr lang="en-US" sz="1800" dirty="0"/>
          </a:p>
          <a:p>
            <a:pPr lvl="1"/>
            <a:r>
              <a:rPr lang="en-GB" sz="1600" dirty="0" err="1"/>
              <a:t>ACTION.request</a:t>
            </a:r>
            <a:r>
              <a:rPr lang="en-GB" sz="1600" dirty="0"/>
              <a:t> primitive, </a:t>
            </a:r>
            <a:endParaRPr lang="en-US" sz="1600" dirty="0"/>
          </a:p>
          <a:p>
            <a:pPr lvl="2"/>
            <a:r>
              <a:rPr lang="en-GB" sz="1600" dirty="0"/>
              <a:t>Initiates request for a procedure</a:t>
            </a:r>
            <a:endParaRPr lang="en-US" sz="1600" dirty="0"/>
          </a:p>
          <a:p>
            <a:pPr lvl="1"/>
            <a:r>
              <a:rPr lang="en-GB" sz="1600" dirty="0" err="1"/>
              <a:t>ACTION.confirm</a:t>
            </a:r>
            <a:r>
              <a:rPr lang="en-GB" sz="1600" dirty="0"/>
              <a:t> primitive (for an exchange initiated by the SAP client) </a:t>
            </a:r>
            <a:endParaRPr lang="en-US" sz="1600" dirty="0"/>
          </a:p>
          <a:p>
            <a:pPr lvl="2"/>
            <a:r>
              <a:rPr lang="en-GB" sz="1600" dirty="0"/>
              <a:t>Reports result of request (success?)</a:t>
            </a:r>
            <a:endParaRPr lang="en-US" sz="1600" dirty="0"/>
          </a:p>
          <a:p>
            <a:pPr lvl="1"/>
            <a:r>
              <a:rPr lang="en-GB" sz="1600" dirty="0" err="1"/>
              <a:t>ACTION.indication</a:t>
            </a:r>
            <a:r>
              <a:rPr lang="en-GB" sz="1600" dirty="0"/>
              <a:t> primitive </a:t>
            </a:r>
            <a:endParaRPr lang="en-US" sz="1600" dirty="0"/>
          </a:p>
          <a:p>
            <a:pPr lvl="2"/>
            <a:r>
              <a:rPr lang="en-GB" sz="1600" dirty="0"/>
              <a:t>Result of receipt of request for procedure</a:t>
            </a:r>
            <a:endParaRPr lang="en-US" sz="1600" dirty="0"/>
          </a:p>
          <a:p>
            <a:pPr lvl="1"/>
            <a:r>
              <a:rPr lang="en-GB" sz="1600" dirty="0" err="1"/>
              <a:t>ACTION.response</a:t>
            </a:r>
            <a:r>
              <a:rPr lang="en-GB" sz="1600" dirty="0"/>
              <a:t> primitive (for an exchange initiated by the MLME)</a:t>
            </a:r>
            <a:endParaRPr lang="en-US" sz="1600" dirty="0"/>
          </a:p>
          <a:p>
            <a:pPr lvl="2"/>
            <a:r>
              <a:rPr lang="en-GB" sz="1600" dirty="0"/>
              <a:t>Initiate transmission of the requested </a:t>
            </a:r>
            <a:r>
              <a:rPr lang="en-GB" sz="1600" dirty="0" smtClean="0"/>
              <a:t>procedure (by the other peer)</a:t>
            </a:r>
          </a:p>
          <a:p>
            <a:pPr lvl="2"/>
            <a:endParaRPr lang="en-GB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4213"/>
          </a:xfrm>
        </p:spPr>
        <p:txBody>
          <a:bodyPr/>
          <a:lstStyle/>
          <a:p>
            <a:r>
              <a:rPr lang="en-US" dirty="0" smtClean="0"/>
              <a:t>Clause 6.3  MLME SAP Interface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092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9530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MLME-</a:t>
            </a:r>
            <a:r>
              <a:rPr lang="en-US" sz="1800" dirty="0" err="1"/>
              <a:t>ASSOCIATE.request</a:t>
            </a:r>
            <a:endParaRPr lang="en-US" sz="1800" dirty="0"/>
          </a:p>
          <a:p>
            <a:r>
              <a:rPr lang="en-US" sz="1800" b="0" dirty="0"/>
              <a:t>The primitive parameters number </a:t>
            </a:r>
            <a:r>
              <a:rPr lang="en-US" sz="1800" dirty="0"/>
              <a:t>27</a:t>
            </a:r>
            <a:r>
              <a:rPr lang="en-US" sz="1800" b="0" dirty="0"/>
              <a:t>.  All described in detail, but (hopefully) the same </a:t>
            </a:r>
            <a:r>
              <a:rPr lang="en-US" sz="1800" b="0" dirty="0" smtClean="0"/>
              <a:t>details as </a:t>
            </a:r>
            <a:r>
              <a:rPr lang="en-US" sz="1800" b="0" dirty="0"/>
              <a:t>in table in the Association Request frame format. </a:t>
            </a:r>
            <a:endParaRPr lang="en-US" sz="1800" b="0" dirty="0" smtClean="0"/>
          </a:p>
          <a:p>
            <a:r>
              <a:rPr lang="en-US" sz="1800" b="0" dirty="0" smtClean="0"/>
              <a:t>Looking at </a:t>
            </a:r>
            <a:r>
              <a:rPr lang="en-US" sz="1800" b="0" dirty="0"/>
              <a:t>the frame Association Request frame 9.3.3.5 I see </a:t>
            </a:r>
            <a:r>
              <a:rPr lang="en-US" sz="1800" dirty="0"/>
              <a:t>45 fields </a:t>
            </a:r>
            <a:r>
              <a:rPr lang="en-US" sz="1800" b="0" dirty="0"/>
              <a:t>in the </a:t>
            </a:r>
            <a:r>
              <a:rPr lang="en-US" sz="1800" b="0" dirty="0" smtClean="0"/>
              <a:t>frame body   </a:t>
            </a:r>
            <a:endParaRPr lang="en-US" sz="1800" b="0" dirty="0"/>
          </a:p>
          <a:p>
            <a:r>
              <a:rPr lang="en-US" sz="1800" dirty="0"/>
              <a:t>This is explained as follows:</a:t>
            </a:r>
          </a:p>
          <a:p>
            <a:r>
              <a:rPr lang="en-GB" sz="1800" i="1" dirty="0"/>
              <a:t>Additional parameters needed to perform the association procedure are not included in the primitive parameter list since the MLME already has that data (maintained as internal state)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pPr marL="0" indent="0">
              <a:buNone/>
            </a:pPr>
            <a:r>
              <a:rPr lang="en-US" sz="1800" dirty="0"/>
              <a:t>OK, but is this list checked and confirmed? </a:t>
            </a:r>
            <a:r>
              <a:rPr lang="en-US" sz="1800" dirty="0" smtClean="0"/>
              <a:t>Who </a:t>
            </a:r>
            <a:r>
              <a:rPr lang="en-US" sz="1800" dirty="0"/>
              <a:t>makes that decision? For example, “Supported Channels” is present, but “Capabilities” and “Extended </a:t>
            </a:r>
            <a:r>
              <a:rPr lang="en-US" sz="1800" dirty="0" smtClean="0"/>
              <a:t>Capabilities</a:t>
            </a:r>
            <a:r>
              <a:rPr lang="en-US" sz="1800" dirty="0"/>
              <a:t>” are not.  What does it </a:t>
            </a:r>
            <a:r>
              <a:rPr lang="en-US" sz="1800" dirty="0" smtClean="0"/>
              <a:t>mean, </a:t>
            </a:r>
            <a:r>
              <a:rPr lang="en-US" sz="1800" dirty="0"/>
              <a:t>that the MLME already knows?  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The </a:t>
            </a:r>
            <a:r>
              <a:rPr lang="en-US" sz="1800" dirty="0"/>
              <a:t>services </a:t>
            </a:r>
            <a:r>
              <a:rPr lang="en-US" sz="1800" i="1" dirty="0"/>
              <a:t>do not imply any particular implementation </a:t>
            </a:r>
            <a:r>
              <a:rPr lang="en-US" sz="1800" dirty="0"/>
              <a:t>so is this independent </a:t>
            </a:r>
            <a:r>
              <a:rPr lang="en-US" sz="1800" dirty="0" smtClean="0"/>
              <a:t>of </a:t>
            </a:r>
            <a:r>
              <a:rPr lang="en-US" sz="1800" dirty="0"/>
              <a:t>implementation as to where certain parameters reside?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Example – MLME-ASSOCIATE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065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6913" y="1295400"/>
            <a:ext cx="77724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1800" b="0" dirty="0" smtClean="0"/>
              <a:t>After .request we have</a:t>
            </a:r>
            <a:r>
              <a:rPr lang="en-US" sz="1800" dirty="0" smtClean="0"/>
              <a:t> : 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MLME-</a:t>
            </a:r>
            <a:r>
              <a:rPr lang="en-US" sz="1800" dirty="0" err="1"/>
              <a:t>ASSOCIATE.confirm</a:t>
            </a:r>
            <a:endParaRPr lang="en-US" sz="1800" dirty="0"/>
          </a:p>
          <a:p>
            <a:pPr lvl="1"/>
            <a:r>
              <a:rPr lang="en-US" sz="1600" dirty="0"/>
              <a:t>Repeat the same 27 </a:t>
            </a:r>
            <a:r>
              <a:rPr lang="en-US" sz="1600" dirty="0" smtClean="0"/>
              <a:t>parameters </a:t>
            </a:r>
            <a:r>
              <a:rPr lang="en-US" sz="1600" dirty="0"/>
              <a:t>as a list and then in detail in a Table, with STATUS</a:t>
            </a:r>
            <a:r>
              <a:rPr lang="en-US" sz="1600" dirty="0" smtClean="0"/>
              <a:t>.</a:t>
            </a:r>
          </a:p>
          <a:p>
            <a:pPr lvl="1"/>
            <a:r>
              <a:rPr lang="en-US" sz="1600" dirty="0" smtClean="0"/>
              <a:t>“Yep, got the message, notify the SME”</a:t>
            </a:r>
            <a:endParaRPr lang="en-US" sz="1600" dirty="0"/>
          </a:p>
          <a:p>
            <a:pPr marL="0" indent="0">
              <a:buNone/>
            </a:pPr>
            <a:r>
              <a:rPr lang="en-US" sz="1800" dirty="0" smtClean="0"/>
              <a:t>MLME-</a:t>
            </a:r>
            <a:r>
              <a:rPr lang="en-US" sz="1800" dirty="0" err="1" smtClean="0"/>
              <a:t>ASSOCIATE.indication</a:t>
            </a:r>
            <a:endParaRPr lang="en-US" sz="1800" dirty="0"/>
          </a:p>
          <a:p>
            <a:pPr lvl="1"/>
            <a:r>
              <a:rPr lang="en-US" sz="1600" dirty="0"/>
              <a:t>Repeat the same 27 parameters as a list and then in detail in a Table</a:t>
            </a:r>
            <a:r>
              <a:rPr lang="en-US" sz="1600" dirty="0" smtClean="0"/>
              <a:t>.</a:t>
            </a:r>
          </a:p>
          <a:p>
            <a:pPr lvl="1"/>
            <a:r>
              <a:rPr lang="en-US" sz="1600" dirty="0" smtClean="0"/>
              <a:t>“SME is notified of the receipt message to send Association request”</a:t>
            </a:r>
          </a:p>
          <a:p>
            <a:pPr marL="457200" lvl="1" indent="0">
              <a:buNone/>
            </a:pPr>
            <a:r>
              <a:rPr lang="en-US" sz="1600" dirty="0" smtClean="0"/>
              <a:t>(So the MAC got it, tells SME it got it, then tells SME “I’ll send it on” and hopefully MAC sends it?)</a:t>
            </a:r>
            <a:endParaRPr lang="en-US" sz="1600" dirty="0"/>
          </a:p>
          <a:p>
            <a:pPr>
              <a:spcBef>
                <a:spcPts val="0"/>
              </a:spcBef>
            </a:pPr>
            <a:r>
              <a:rPr lang="en-US" sz="1800" dirty="0" smtClean="0"/>
              <a:t>MLME-</a:t>
            </a:r>
            <a:r>
              <a:rPr lang="en-US" sz="1800" dirty="0" err="1" smtClean="0"/>
              <a:t>ASSOCIATE.response</a:t>
            </a:r>
            <a:endParaRPr lang="en-US" sz="1800" dirty="0" smtClean="0"/>
          </a:p>
          <a:p>
            <a:pPr lvl="1"/>
            <a:r>
              <a:rPr lang="en-US" sz="1400" dirty="0" smtClean="0"/>
              <a:t>Initiates an Association Response to the specific peer MAC entity that requested association</a:t>
            </a:r>
          </a:p>
          <a:p>
            <a:pPr lvl="1"/>
            <a:r>
              <a:rPr lang="en-US" sz="1400" dirty="0" smtClean="0"/>
              <a:t>The Response frame is initiated by the other guy.  </a:t>
            </a:r>
          </a:p>
          <a:p>
            <a:pPr lvl="1"/>
            <a:endParaRPr lang="en-US" sz="1400" dirty="0"/>
          </a:p>
          <a:p>
            <a:pPr marL="0" indent="0">
              <a:buNone/>
            </a:pPr>
            <a:r>
              <a:rPr lang="en-US" sz="1600" dirty="0" smtClean="0"/>
              <a:t>18 pages in total. What did we learn?  What’s new?  Send it –got the message – sent it.</a:t>
            </a:r>
          </a:p>
          <a:p>
            <a:r>
              <a:rPr lang="en-US" sz="1600" dirty="0" smtClean="0"/>
              <a:t>Does it all agree with 9.3.3.5 and 9.3.3.6? Would anyone bother to check what does the MAC already know?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MLME-ASSOCIATE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739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does “Measurement Report” only have </a:t>
            </a:r>
            <a:r>
              <a:rPr lang="en-US" dirty="0" smtClean="0"/>
              <a:t>.request </a:t>
            </a:r>
            <a:r>
              <a:rPr lang="en-US" dirty="0"/>
              <a:t>and </a:t>
            </a:r>
            <a:r>
              <a:rPr lang="en-US" dirty="0" smtClean="0"/>
              <a:t>.confirm</a:t>
            </a:r>
            <a:r>
              <a:rPr lang="en-US" dirty="0"/>
              <a:t>? </a:t>
            </a:r>
            <a:endParaRPr lang="en-US" dirty="0" smtClean="0"/>
          </a:p>
          <a:p>
            <a:pPr lvl="1"/>
            <a:r>
              <a:rPr lang="en-US" dirty="0" smtClean="0"/>
              <a:t>Does it not expect an answer?</a:t>
            </a:r>
          </a:p>
          <a:p>
            <a:r>
              <a:rPr lang="en-US" dirty="0" smtClean="0"/>
              <a:t>Where does Clause 6 answer anything not covered by Clauses 9 and 11?</a:t>
            </a:r>
          </a:p>
          <a:p>
            <a:pPr lvl="1"/>
            <a:r>
              <a:rPr lang="en-US" dirty="0" smtClean="0"/>
              <a:t>True there are many references to the primitives in Clause 11, but could easily be re-written (to my mind)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Note:  Informed that “Where </a:t>
            </a:r>
            <a:r>
              <a:rPr lang="en-US" dirty="0"/>
              <a:t>clause 6 is useful, is when the mapping between the protocol and the service provided isn’t </a:t>
            </a:r>
            <a:r>
              <a:rPr lang="en-US" dirty="0" smtClean="0"/>
              <a:t>obvious…example SCAN”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47038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102996</TotalTime>
  <Words>1324</Words>
  <Application>Microsoft Office PowerPoint</Application>
  <PresentationFormat>On-screen Show (4:3)</PresentationFormat>
  <Paragraphs>188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Times New Roman</vt:lpstr>
      <vt:lpstr>Default Design</vt:lpstr>
      <vt:lpstr>ARC SC Clause 6</vt:lpstr>
      <vt:lpstr>Intro</vt:lpstr>
      <vt:lpstr>ITU-T X.210</vt:lpstr>
      <vt:lpstr>Clause 6</vt:lpstr>
      <vt:lpstr>Clause 6.2</vt:lpstr>
      <vt:lpstr>Clause 6.3  MLME SAP Interface</vt:lpstr>
      <vt:lpstr>Example – MLME-ASSOCIATE</vt:lpstr>
      <vt:lpstr>MLME-ASSOCIATE</vt:lpstr>
      <vt:lpstr>Questions?</vt:lpstr>
      <vt:lpstr>MLME-SCAN</vt:lpstr>
      <vt:lpstr>Reference to the primitives in Clause 11</vt:lpstr>
      <vt:lpstr>Why am I concerned?</vt:lpstr>
      <vt:lpstr>STRAW POLL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User</cp:lastModifiedBy>
  <cp:revision>1756</cp:revision>
  <cp:lastPrinted>1998-02-10T13:28:06Z</cp:lastPrinted>
  <dcterms:created xsi:type="dcterms:W3CDTF">1998-02-10T13:07:52Z</dcterms:created>
  <dcterms:modified xsi:type="dcterms:W3CDTF">2021-11-03T20:31:29Z</dcterms:modified>
</cp:coreProperties>
</file>