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53" r:id="rId17"/>
    <p:sldId id="365" r:id="rId18"/>
    <p:sldId id="354" r:id="rId19"/>
    <p:sldId id="358" r:id="rId20"/>
    <p:sldId id="368" r:id="rId21"/>
    <p:sldId id="369" r:id="rId22"/>
    <p:sldId id="366" r:id="rId23"/>
    <p:sldId id="357" r:id="rId24"/>
    <p:sldId id="351" r:id="rId25"/>
    <p:sldId id="346"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802.11-21/1588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802.11-21/1588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802.11-21/1588r00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02,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2021-11-02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83"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cxnSp>
        <p:nvCxnSpPr>
          <p:cNvPr id="9" name="Straight Connector 8">
            <a:extLst>
              <a:ext uri="{FF2B5EF4-FFF2-40B4-BE49-F238E27FC236}">
                <a16:creationId xmlns:a16="http://schemas.microsoft.com/office/drawing/2014/main" id="{64F529EC-7234-CF4E-BFA4-2138BC8C69B3}"/>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Report LB257</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30BA8-EB06-BB42-A1BE-56DA403AB6C9}"/>
              </a:ext>
            </a:extLst>
          </p:cNvPr>
          <p:cNvSpPr>
            <a:spLocks noGrp="1"/>
          </p:cNvSpPr>
          <p:nvPr>
            <p:ph type="title"/>
          </p:nvPr>
        </p:nvSpPr>
        <p:spPr/>
        <p:txBody>
          <a:bodyPr/>
          <a:lstStyle/>
          <a:p>
            <a:r>
              <a:rPr lang="en-US" dirty="0"/>
              <a:t>Ballot outcome</a:t>
            </a:r>
          </a:p>
        </p:txBody>
      </p:sp>
      <p:sp>
        <p:nvSpPr>
          <p:cNvPr id="3" name="Content Placeholder 2">
            <a:extLst>
              <a:ext uri="{FF2B5EF4-FFF2-40B4-BE49-F238E27FC236}">
                <a16:creationId xmlns:a16="http://schemas.microsoft.com/office/drawing/2014/main" id="{18884D89-2462-3A49-88A4-C9885F03164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30728693-C9AF-4047-AE28-C8284C5A227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039941-6EFE-9140-B237-2AE31EA3777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B510797-0D66-8849-B6D4-1EF4FD3569D0}"/>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281976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D9A36-3B33-244E-9F2E-350C243179C6}"/>
              </a:ext>
            </a:extLst>
          </p:cNvPr>
          <p:cNvSpPr>
            <a:spLocks noGrp="1"/>
          </p:cNvSpPr>
          <p:nvPr>
            <p:ph type="title"/>
          </p:nvPr>
        </p:nvSpPr>
        <p:spPr/>
        <p:txBody>
          <a:bodyPr/>
          <a:lstStyle/>
          <a:p>
            <a:r>
              <a:rPr lang="en-US" dirty="0"/>
              <a:t>Review of comments and assignment</a:t>
            </a:r>
          </a:p>
        </p:txBody>
      </p:sp>
      <p:sp>
        <p:nvSpPr>
          <p:cNvPr id="3" name="Content Placeholder 2">
            <a:extLst>
              <a:ext uri="{FF2B5EF4-FFF2-40B4-BE49-F238E27FC236}">
                <a16:creationId xmlns:a16="http://schemas.microsoft.com/office/drawing/2014/main" id="{73C17234-5432-CB47-AE09-9543EF77D724}"/>
              </a:ext>
            </a:extLst>
          </p:cNvPr>
          <p:cNvSpPr>
            <a:spLocks noGrp="1"/>
          </p:cNvSpPr>
          <p:nvPr>
            <p:ph idx="1"/>
          </p:nvPr>
        </p:nvSpPr>
        <p:spPr>
          <a:xfrm>
            <a:off x="685801" y="1485900"/>
            <a:ext cx="2950095" cy="3084910"/>
          </a:xfrm>
        </p:spPr>
        <p:txBody>
          <a:bodyPr/>
          <a:lstStyle/>
          <a:p>
            <a:r>
              <a:rPr lang="en-US" dirty="0"/>
              <a:t>Comment database: 11-21/1758r2</a:t>
            </a:r>
          </a:p>
          <a:p>
            <a:endParaRPr lang="en-US" dirty="0"/>
          </a:p>
          <a:p>
            <a:r>
              <a:rPr lang="en-US" dirty="0"/>
              <a:t>Comments partially assigned to volunteers based on requests sent to the reflector</a:t>
            </a:r>
          </a:p>
          <a:p>
            <a:endParaRPr lang="en-US" dirty="0"/>
          </a:p>
          <a:p>
            <a:r>
              <a:rPr lang="en-US" dirty="0"/>
              <a:t>115 unassigned</a:t>
            </a:r>
          </a:p>
        </p:txBody>
      </p:sp>
      <p:sp>
        <p:nvSpPr>
          <p:cNvPr id="4" name="Slide Number Placeholder 3">
            <a:extLst>
              <a:ext uri="{FF2B5EF4-FFF2-40B4-BE49-F238E27FC236}">
                <a16:creationId xmlns:a16="http://schemas.microsoft.com/office/drawing/2014/main" id="{72E8ED9E-68B8-164C-81F3-BFE36A9403E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43A20F0-961A-E544-81BA-32C193E8C52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C193B56-E1C5-7143-930D-26D1A835B211}"/>
              </a:ext>
            </a:extLst>
          </p:cNvPr>
          <p:cNvSpPr>
            <a:spLocks noGrp="1"/>
          </p:cNvSpPr>
          <p:nvPr>
            <p:ph type="dt" idx="15"/>
          </p:nvPr>
        </p:nvSpPr>
        <p:spPr/>
        <p:txBody>
          <a:bodyPr/>
          <a:lstStyle/>
          <a:p>
            <a:r>
              <a:rPr lang="en-GB"/>
              <a:t>September 2021</a:t>
            </a:r>
            <a:endParaRPr lang="en-GB" dirty="0"/>
          </a:p>
        </p:txBody>
      </p:sp>
      <p:graphicFrame>
        <p:nvGraphicFramePr>
          <p:cNvPr id="7" name="Table 6">
            <a:extLst>
              <a:ext uri="{FF2B5EF4-FFF2-40B4-BE49-F238E27FC236}">
                <a16:creationId xmlns:a16="http://schemas.microsoft.com/office/drawing/2014/main" id="{3C6834A4-ED95-0F46-89AA-D45BE6B21A90}"/>
              </a:ext>
            </a:extLst>
          </p:cNvPr>
          <p:cNvGraphicFramePr>
            <a:graphicFrameLocks noGrp="1"/>
          </p:cNvGraphicFramePr>
          <p:nvPr>
            <p:extLst>
              <p:ext uri="{D42A27DB-BD31-4B8C-83A1-F6EECF244321}">
                <p14:modId xmlns:p14="http://schemas.microsoft.com/office/powerpoint/2010/main" val="500625822"/>
              </p:ext>
            </p:extLst>
          </p:nvPr>
        </p:nvGraphicFramePr>
        <p:xfrm>
          <a:off x="3779912" y="1587976"/>
          <a:ext cx="4676703" cy="2880360"/>
        </p:xfrm>
        <a:graphic>
          <a:graphicData uri="http://schemas.openxmlformats.org/drawingml/2006/table">
            <a:tbl>
              <a:tblPr/>
              <a:tblGrid>
                <a:gridCol w="1558901">
                  <a:extLst>
                    <a:ext uri="{9D8B030D-6E8A-4147-A177-3AD203B41FA5}">
                      <a16:colId xmlns:a16="http://schemas.microsoft.com/office/drawing/2014/main" val="2737162981"/>
                    </a:ext>
                  </a:extLst>
                </a:gridCol>
                <a:gridCol w="1558901">
                  <a:extLst>
                    <a:ext uri="{9D8B030D-6E8A-4147-A177-3AD203B41FA5}">
                      <a16:colId xmlns:a16="http://schemas.microsoft.com/office/drawing/2014/main" val="454404283"/>
                    </a:ext>
                  </a:extLst>
                </a:gridCol>
                <a:gridCol w="1558901">
                  <a:extLst>
                    <a:ext uri="{9D8B030D-6E8A-4147-A177-3AD203B41FA5}">
                      <a16:colId xmlns:a16="http://schemas.microsoft.com/office/drawing/2014/main" val="3063384891"/>
                    </a:ext>
                  </a:extLst>
                </a:gridCol>
              </a:tblGrid>
              <a:tr h="0">
                <a:tc>
                  <a:txBody>
                    <a:bodyPr/>
                    <a:lstStyle/>
                    <a:p>
                      <a:r>
                        <a:rPr lang="en-GB">
                          <a:effectLst/>
                          <a:latin typeface="Calibri" panose="020F0502020204030204" pitchFamily="34" charset="0"/>
                        </a:rPr>
                        <a:t>LB</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r>
                        <a:rPr lang="en-GB">
                          <a:effectLst/>
                          <a:latin typeface="Calibri" panose="020F0502020204030204" pitchFamily="34" charset="0"/>
                        </a:rPr>
                        <a:t>257</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79249618"/>
                  </a:ext>
                </a:extLst>
              </a:tr>
              <a:tr h="0">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14288" cap="flat" cmpd="sng" algn="ctr">
                      <a:solidFill>
                        <a:srgbClr val="333399"/>
                      </a:solidFill>
                      <a:prstDash val="solid"/>
                      <a:round/>
                      <a:headEnd type="none" w="med" len="med"/>
                      <a:tailEnd type="none" w="med" len="med"/>
                    </a:lnB>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r"/>
                      <a:br>
                        <a:rPr lang="en-GB">
                          <a:effectLst/>
                          <a:latin typeface="Calibri" panose="020F0502020204030204" pitchFamily="34" charset="0"/>
                        </a:rPr>
                      </a:b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14288"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296015645"/>
                  </a:ext>
                </a:extLst>
              </a:tr>
              <a:tr h="0">
                <a:tc>
                  <a:txBody>
                    <a:bodyPr/>
                    <a:lstStyle/>
                    <a:p>
                      <a:r>
                        <a:rPr lang="en-GB" b="1">
                          <a:solidFill>
                            <a:srgbClr val="FFFFFF"/>
                          </a:solidFill>
                          <a:effectLst/>
                          <a:latin typeface="Calibri" panose="020F0502020204030204" pitchFamily="34" charset="0"/>
                        </a:rPr>
                        <a:t>Count of CID</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14288" cap="flat" cmpd="sng" algn="ctr">
                      <a:solidFill>
                        <a:srgbClr val="333399"/>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ctr"/>
                      <a:r>
                        <a:rPr lang="en-GB" b="1">
                          <a:solidFill>
                            <a:srgbClr val="FFFFFF"/>
                          </a:solidFill>
                          <a:effectLst/>
                          <a:latin typeface="Calibri" panose="020F0502020204030204" pitchFamily="34" charset="0"/>
                        </a:rPr>
                        <a:t>Spaltenbeschriftungen</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r"/>
                      <a:br>
                        <a:rPr lang="en-GB">
                          <a:solidFill>
                            <a:srgbClr val="FFFFFF"/>
                          </a:solidFill>
                          <a:effectLst/>
                          <a:latin typeface="Calibri" panose="020F0502020204030204" pitchFamily="34" charset="0"/>
                        </a:rPr>
                      </a:b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019861299"/>
                  </a:ext>
                </a:extLst>
              </a:tr>
              <a:tr h="0">
                <a:tc>
                  <a:txBody>
                    <a:bodyPr/>
                    <a:lstStyle/>
                    <a:p>
                      <a:r>
                        <a:rPr lang="en-GB" b="1">
                          <a:solidFill>
                            <a:srgbClr val="FFFFFF"/>
                          </a:solidFill>
                          <a:effectLst/>
                          <a:latin typeface="Calibri" panose="020F0502020204030204" pitchFamily="34" charset="0"/>
                        </a:rPr>
                        <a:t>Owning Ad-hoc</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b="1">
                          <a:solidFill>
                            <a:srgbClr val="FFFFFF"/>
                          </a:solidFill>
                          <a:effectLst/>
                          <a:latin typeface="Calibri" panose="020F0502020204030204" pitchFamily="34" charset="0"/>
                        </a:rPr>
                        <a:t>Gesamtergebnis</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881028109"/>
                  </a:ext>
                </a:extLst>
              </a:tr>
              <a:tr h="0">
                <a:tc>
                  <a:txBody>
                    <a:bodyPr/>
                    <a:lstStyle/>
                    <a:p>
                      <a:r>
                        <a:rPr lang="en-GB" b="1">
                          <a:effectLst/>
                          <a:latin typeface="Calibri" panose="020F0502020204030204" pitchFamily="34" charset="0"/>
                        </a:rPr>
                        <a:t>(Leer)</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115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115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265804659"/>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40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40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977390539"/>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01150867"/>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149055067"/>
                  </a:ext>
                </a:extLst>
              </a:tr>
              <a:tr h="0">
                <a:tc>
                  <a:txBody>
                    <a:bodyPr/>
                    <a:lstStyle/>
                    <a:p>
                      <a:r>
                        <a:rPr lang="en-GB" b="1">
                          <a:effectLst/>
                          <a:latin typeface="Calibri" panose="020F0502020204030204" pitchFamily="34" charset="0"/>
                        </a:rPr>
                        <a:t>John Wullert</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60672101"/>
                  </a:ext>
                </a:extLst>
              </a:tr>
              <a:tr h="0">
                <a:tc>
                  <a:txBody>
                    <a:bodyPr/>
                    <a:lstStyle/>
                    <a:p>
                      <a:r>
                        <a:rPr lang="en-GB" b="1">
                          <a:effectLst/>
                          <a:latin typeface="Calibri" panose="020F0502020204030204" pitchFamily="34" charset="0"/>
                        </a:rPr>
                        <a:t>Pei Zhou</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311505491"/>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a:effectLst/>
                          <a:latin typeface="Calibri" panose="020F0502020204030204" pitchFamily="34" charset="0"/>
                        </a:rPr>
                        <a:t>294</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294</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714754"/>
                  </a:ext>
                </a:extLst>
              </a:tr>
            </a:tbl>
          </a:graphicData>
        </a:graphic>
      </p:graphicFrame>
    </p:spTree>
    <p:extLst>
      <p:ext uri="{BB962C8B-B14F-4D97-AF65-F5344CB8AC3E}">
        <p14:creationId xmlns:p14="http://schemas.microsoft.com/office/powerpoint/2010/main" val="167920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cxnSp>
        <p:nvCxnSpPr>
          <p:cNvPr id="8" name="Straight Connector 7">
            <a:extLst>
              <a:ext uri="{FF2B5EF4-FFF2-40B4-BE49-F238E27FC236}">
                <a16:creationId xmlns:a16="http://schemas.microsoft.com/office/drawing/2014/main" id="{1F8D5CB4-6381-4142-9AC1-E0E3BB635B8D}"/>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712221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=md6dda05decdad3d4a6add9af37a945ee</a:t>
            </a:r>
          </a:p>
          <a:p>
            <a:endParaRPr lang="en-GB" sz="1600" dirty="0"/>
          </a:p>
          <a:p>
            <a:r>
              <a:rPr lang="en-GB" sz="1600" dirty="0"/>
              <a:t>Meeting number: 234 076 57944</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Report on LB257</a:t>
            </a:r>
          </a:p>
          <a:p>
            <a:pPr>
              <a:buFont typeface="Arial" panose="020B0604020202020204" pitchFamily="34" charset="0"/>
              <a:buChar char="•"/>
            </a:pPr>
            <a:r>
              <a:rPr lang="en-US" dirty="0"/>
              <a:t>Review of comments from LB257 and Assignment of comments to volunteers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3252</TotalTime>
  <Words>2261</Words>
  <Application>Microsoft Macintosh PowerPoint</Application>
  <PresentationFormat>On-screen Show (16:9)</PresentationFormat>
  <Paragraphs>299</Paragraphs>
  <Slides>31</Slides>
  <Notes>2</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November 02,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Report LB257</vt:lpstr>
      <vt:lpstr>Ballot outcome</vt:lpstr>
      <vt:lpstr>Review of comments and assignment</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319</cp:revision>
  <cp:lastPrinted>1601-01-01T00:00:00Z</cp:lastPrinted>
  <dcterms:created xsi:type="dcterms:W3CDTF">2020-02-25T15:01:23Z</dcterms:created>
  <dcterms:modified xsi:type="dcterms:W3CDTF">2021-11-02T13:09:57Z</dcterms:modified>
  <cp:category/>
</cp:coreProperties>
</file>