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76" r:id="rId4"/>
    <p:sldId id="268" r:id="rId5"/>
    <p:sldId id="273" r:id="rId6"/>
    <p:sldId id="272" r:id="rId7"/>
    <p:sldId id="271" r:id="rId8"/>
    <p:sldId id="274" r:id="rId9"/>
    <p:sldId id="275" r:id="rId10"/>
    <p:sldId id="266" r:id="rId11"/>
    <p:sldId id="277" r:id="rId12"/>
    <p:sldId id="278" r:id="rId1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rav Patwardhan" initials="GP" lastIdx="2" clrIdx="0">
    <p:extLst>
      <p:ext uri="{19B8F6BF-5375-455C-9EA6-DF929625EA0E}">
        <p15:presenceInfo xmlns:p15="http://schemas.microsoft.com/office/powerpoint/2012/main" userId="Gaurav Patwardhan" providerId="None"/>
      </p:ext>
    </p:extLst>
  </p:cmAuthor>
  <p:cmAuthor id="2" name="Brian Hart (brianh)" initials="BH(" lastIdx="1" clrIdx="1">
    <p:extLst>
      <p:ext uri="{19B8F6BF-5375-455C-9EA6-DF929625EA0E}">
        <p15:presenceInfo xmlns:p15="http://schemas.microsoft.com/office/powerpoint/2012/main" userId="S::brianh@cisco.com::b480e93f-9b7e-426d-89cd-28bc03e9a0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FFFF"/>
    <a:srgbClr val="B4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2" autoAdjust="0"/>
    <p:restoredTop sz="96163" autoAdjust="0"/>
  </p:normalViewPr>
  <p:slideViewPr>
    <p:cSldViewPr>
      <p:cViewPr varScale="1">
        <p:scale>
          <a:sx n="121" d="100"/>
          <a:sy n="121" d="100"/>
        </p:scale>
        <p:origin x="112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Brian Hart (Cisco Systems)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802.11-21/1757r1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TSN QoS for Enterprise Use Cases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87007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2021-11-10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Brian Hart (Cisco Systems)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9109"/>
              </p:ext>
            </p:extLst>
          </p:nvPr>
        </p:nvGraphicFramePr>
        <p:xfrm>
          <a:off x="1527175" y="2976563"/>
          <a:ext cx="633095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5" imgW="8330403" imgH="2519463" progId="Word.Document.8">
                  <p:embed/>
                </p:oleObj>
              </mc:Choice>
              <mc:Fallback>
                <p:oleObj name="Document" r:id="rId5" imgW="8330403" imgH="2519463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976563"/>
                        <a:ext cx="6330950" cy="191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2860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80772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Characteristics on the </a:t>
            </a:r>
            <a:r>
              <a:rPr lang="en-US" sz="1600" b="0" dirty="0" err="1"/>
              <a:t>safehaven</a:t>
            </a:r>
            <a:r>
              <a:rPr lang="en-US" sz="1600" b="0" dirty="0"/>
              <a:t> channel: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there is no non-Wi-Fi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there is no unmanaged OBSS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e</a:t>
            </a:r>
            <a:r>
              <a:rPr lang="en-US" sz="1200" b="0" dirty="0"/>
              <a:t>ach </a:t>
            </a:r>
            <a:r>
              <a:rPr lang="en-US" sz="1200" dirty="0"/>
              <a:t>S</a:t>
            </a:r>
            <a:r>
              <a:rPr lang="en-US" sz="1200" b="0" dirty="0"/>
              <a:t>afehaven AP is relatively isolated from all other co-channel APs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Almost always </a:t>
            </a:r>
            <a:r>
              <a:rPr lang="en-US" sz="1200" b="0" dirty="0"/>
              <a:t>clients associated with the Safehaven AP perform triggered access, triggered TXOP sharing and/or respect </a:t>
            </a:r>
            <a:r>
              <a:rPr lang="en-US" sz="1200" dirty="0"/>
              <a:t>RTWT service periods (according to AP scheduling)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Almost always the medium is idle exactly when critical transmissions need to be sent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Lowest possible latency, lowest possible jitter and highest possible reliability are achieved on the </a:t>
            </a:r>
            <a:r>
              <a:rPr lang="en-US" sz="1600" b="0" dirty="0" err="1"/>
              <a:t>safehaven</a:t>
            </a:r>
            <a:r>
              <a:rPr lang="en-US" sz="1600" b="0" dirty="0"/>
              <a:t> channel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Suited to automation, AR/VR, </a:t>
            </a:r>
            <a:r>
              <a:rPr lang="en-US" sz="1200" dirty="0" err="1"/>
              <a:t>etc</a:t>
            </a: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1" dirty="0"/>
              <a:t>Ensures 802.11 can meet or outperform the latency and jitter performance of other wireless technologies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Infrastructure connectivity of other clients is provided on a mix of a) Safehaven channels, for well-behaved clients, and b) Shared channels, for all clients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Recall enterprise APs often have dual 5 GHz radios, so the experience on Shared channels is also excellent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Connectivity across channels can be achieved via MLO as one would expect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Almost always other (e.g., P2P) connectivity occurs 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Unmanaged channels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 err="1"/>
              <a:t>Safehaven</a:t>
            </a:r>
            <a:r>
              <a:rPr lang="en-US" sz="1200" b="0" dirty="0"/>
              <a:t> and Shared channels using triggered TXOP sharing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Shared channels</a:t>
            </a:r>
            <a:r>
              <a:rPr lang="en-US" sz="1200" dirty="0"/>
              <a:t> using CSMA/CA</a:t>
            </a:r>
            <a:endParaRPr lang="en-US" sz="12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10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F26CB1-4200-4F4F-A647-A0E7C8D0253C}"/>
              </a:ext>
            </a:extLst>
          </p:cNvPr>
          <p:cNvSpPr/>
          <p:nvPr/>
        </p:nvSpPr>
        <p:spPr bwMode="auto">
          <a:xfrm>
            <a:off x="6483048" y="1676399"/>
            <a:ext cx="605139" cy="3581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716B07-D136-4EE0-8920-C849717F83F7}"/>
              </a:ext>
            </a:extLst>
          </p:cNvPr>
          <p:cNvSpPr/>
          <p:nvPr/>
        </p:nvSpPr>
        <p:spPr bwMode="auto">
          <a:xfrm>
            <a:off x="7319661" y="2892821"/>
            <a:ext cx="605139" cy="236497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A022CC-911C-45C9-B808-0C445474E85C}"/>
              </a:ext>
            </a:extLst>
          </p:cNvPr>
          <p:cNvSpPr/>
          <p:nvPr/>
        </p:nvSpPr>
        <p:spPr bwMode="auto">
          <a:xfrm>
            <a:off x="5795661" y="1676400"/>
            <a:ext cx="605139" cy="358140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MLO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CCE290-1532-42CF-8495-83275ADF0277}"/>
              </a:ext>
            </a:extLst>
          </p:cNvPr>
          <p:cNvSpPr/>
          <p:nvPr/>
        </p:nvSpPr>
        <p:spPr bwMode="auto">
          <a:xfrm>
            <a:off x="3049587" y="4055664"/>
            <a:ext cx="605139" cy="242133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86A938-D8DB-4E02-B452-F36F5E0501C8}"/>
              </a:ext>
            </a:extLst>
          </p:cNvPr>
          <p:cNvSpPr/>
          <p:nvPr/>
        </p:nvSpPr>
        <p:spPr bwMode="auto">
          <a:xfrm>
            <a:off x="3890661" y="2895600"/>
            <a:ext cx="605139" cy="236219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4" y="685800"/>
            <a:ext cx="8459786" cy="569911"/>
          </a:xfrm>
        </p:spPr>
        <p:txBody>
          <a:bodyPr/>
          <a:lstStyle/>
          <a:p>
            <a:r>
              <a:rPr lang="en-US" sz="2400" dirty="0"/>
              <a:t>Example for Industrial Automation in China: </a:t>
            </a:r>
            <a:br>
              <a:rPr lang="en-US" sz="2400" dirty="0"/>
            </a:br>
            <a:r>
              <a:rPr lang="en-US" sz="1400" b="0" dirty="0"/>
              <a:t>Robots get scheduled access at 5 GHz (and CSMA/CA at 2.4GHz via MLO for emergencies); laptops and smartphones get </a:t>
            </a:r>
            <a:r>
              <a:rPr lang="en-US" sz="1400" b="0" i="1" dirty="0"/>
              <a:t>new </a:t>
            </a:r>
            <a:r>
              <a:rPr lang="en-US" sz="1400" b="0" dirty="0"/>
              <a:t>dedicated channels for their purposes and, if well behaved, </a:t>
            </a:r>
            <a:r>
              <a:rPr lang="en-US" sz="1400" b="0" i="1" dirty="0"/>
              <a:t>new </a:t>
            </a:r>
            <a:r>
              <a:rPr lang="en-US" sz="1400" b="0" dirty="0"/>
              <a:t>access to the robot channels</a:t>
            </a:r>
            <a:endParaRPr lang="en-US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04507" y="6474619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02301-0DC7-42AA-98FD-73E6297CD8C2}"/>
              </a:ext>
            </a:extLst>
          </p:cNvPr>
          <p:cNvSpPr/>
          <p:nvPr/>
        </p:nvSpPr>
        <p:spPr bwMode="auto">
          <a:xfrm>
            <a:off x="1674813" y="5446315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SSID: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6" charset="0"/>
                <a:ea typeface="MS Gothic" charset="-128"/>
              </a:rPr>
              <a:t>LaptopsAndPhones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377B5-5CAC-4E50-9379-231A3E73587D}"/>
              </a:ext>
            </a:extLst>
          </p:cNvPr>
          <p:cNvSpPr/>
          <p:nvPr/>
        </p:nvSpPr>
        <p:spPr bwMode="auto">
          <a:xfrm>
            <a:off x="5180013" y="5446315"/>
            <a:ext cx="2895600" cy="914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Unused by enterprise APs; available for P2P / (T)DLS, </a:t>
            </a:r>
            <a:r>
              <a:rPr lang="en-US" sz="1400" dirty="0" err="1">
                <a:solidFill>
                  <a:schemeClr val="tx1"/>
                </a:solidFill>
              </a:rPr>
              <a:t>etc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E1C3B-21AF-4268-B9A9-728EF4B9C9DA}"/>
              </a:ext>
            </a:extLst>
          </p:cNvPr>
          <p:cNvSpPr/>
          <p:nvPr/>
        </p:nvSpPr>
        <p:spPr bwMode="auto">
          <a:xfrm>
            <a:off x="1674813" y="3008709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SSID: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6" charset="0"/>
                <a:ea typeface="MS Gothic" charset="-128"/>
              </a:rPr>
              <a:t>LaptopsAndPhones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DEACB-040C-40EC-8C42-0EBF24E777CC}"/>
              </a:ext>
            </a:extLst>
          </p:cNvPr>
          <p:cNvSpPr/>
          <p:nvPr/>
        </p:nvSpPr>
        <p:spPr bwMode="auto">
          <a:xfrm>
            <a:off x="7162800" y="3008709"/>
            <a:ext cx="16764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SSIDs: </a:t>
            </a:r>
            <a:r>
              <a:rPr lang="en-US" sz="1400" dirty="0" err="1">
                <a:solidFill>
                  <a:srgbClr val="0070C0"/>
                </a:solidFill>
              </a:rPr>
              <a:t>LaptopsAndPhones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132CE-2959-49D7-9B1E-045309319FB6}"/>
              </a:ext>
            </a:extLst>
          </p:cNvPr>
          <p:cNvSpPr/>
          <p:nvPr/>
        </p:nvSpPr>
        <p:spPr bwMode="auto">
          <a:xfrm>
            <a:off x="1674813" y="4227512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SSID: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6" charset="0"/>
                <a:ea typeface="MS Gothic" charset="-128"/>
              </a:rPr>
              <a:t>LaptopsAndPhones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D932C-CD66-4F4A-B380-7FCC24C177E9}"/>
              </a:ext>
            </a:extLst>
          </p:cNvPr>
          <p:cNvSpPr/>
          <p:nvPr/>
        </p:nvSpPr>
        <p:spPr bwMode="auto">
          <a:xfrm>
            <a:off x="5180013" y="4227512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SSIDs: </a:t>
            </a:r>
            <a:r>
              <a:rPr lang="en-US" sz="1400" dirty="0">
                <a:solidFill>
                  <a:srgbClr val="FFC000"/>
                </a:solidFill>
              </a:rPr>
              <a:t>Robots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LaptopsAndPhones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31B69A-1012-4ED3-965D-E3B1D395F065}"/>
              </a:ext>
            </a:extLst>
          </p:cNvPr>
          <p:cNvSpPr/>
          <p:nvPr/>
        </p:nvSpPr>
        <p:spPr bwMode="auto">
          <a:xfrm>
            <a:off x="379413" y="5446315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A few non-DFS 5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GHz channels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5C5BFB-0971-47B9-A983-DE1CFF6A7450}"/>
              </a:ext>
            </a:extLst>
          </p:cNvPr>
          <p:cNvSpPr/>
          <p:nvPr/>
        </p:nvSpPr>
        <p:spPr bwMode="auto">
          <a:xfrm>
            <a:off x="379413" y="3008709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Remaining 5 GHz channels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60EDF-FED8-429A-8FEC-0186B8CF37FA}"/>
              </a:ext>
            </a:extLst>
          </p:cNvPr>
          <p:cNvSpPr/>
          <p:nvPr/>
        </p:nvSpPr>
        <p:spPr bwMode="auto">
          <a:xfrm>
            <a:off x="379413" y="4227512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2.4 GHz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69960-E633-4FFF-88DC-1DAF4607CD40}"/>
              </a:ext>
            </a:extLst>
          </p:cNvPr>
          <p:cNvSpPr/>
          <p:nvPr/>
        </p:nvSpPr>
        <p:spPr bwMode="auto">
          <a:xfrm>
            <a:off x="1674813" y="1789906"/>
            <a:ext cx="2895600" cy="9144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6" charset="0"/>
                <a:ea typeface="MS Gothic" charset="-128"/>
              </a:rPr>
              <a:t>SSID: Robots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405CFC-B3C4-43AA-B78C-A42AA3B464A8}"/>
              </a:ext>
            </a:extLst>
          </p:cNvPr>
          <p:cNvSpPr/>
          <p:nvPr/>
        </p:nvSpPr>
        <p:spPr bwMode="auto">
          <a:xfrm>
            <a:off x="5180013" y="1789906"/>
            <a:ext cx="2895600" cy="914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>
                <a:solidFill>
                  <a:schemeClr val="tx1"/>
                </a:solidFill>
              </a:rPr>
              <a:t> Channel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RTWT SP Start Respect / 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Triggered Access Required</a:t>
            </a:r>
          </a:p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SSIDs: </a:t>
            </a:r>
            <a:r>
              <a:rPr lang="en-US" sz="1400" dirty="0">
                <a:solidFill>
                  <a:srgbClr val="FFC000"/>
                </a:solidFill>
              </a:rPr>
              <a:t>Robots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rgbClr val="0070C0"/>
                </a:solidFill>
              </a:rPr>
              <a:t>LaptopsAndPhones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4F636-A877-4790-9291-0CEFE7E6861F}"/>
              </a:ext>
            </a:extLst>
          </p:cNvPr>
          <p:cNvSpPr/>
          <p:nvPr/>
        </p:nvSpPr>
        <p:spPr bwMode="auto">
          <a:xfrm>
            <a:off x="379413" y="1789906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A few 5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GHz DFS channels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2BBD5A-2623-4C42-8C4C-EAB07D1226AE}"/>
              </a:ext>
            </a:extLst>
          </p:cNvPr>
          <p:cNvSpPr/>
          <p:nvPr/>
        </p:nvSpPr>
        <p:spPr bwMode="auto">
          <a:xfrm>
            <a:off x="1674813" y="1406518"/>
            <a:ext cx="2895600" cy="2508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Without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C3C5E6-2148-46AD-97FC-FCDF3123B4A3}"/>
              </a:ext>
            </a:extLst>
          </p:cNvPr>
          <p:cNvSpPr/>
          <p:nvPr/>
        </p:nvSpPr>
        <p:spPr bwMode="auto">
          <a:xfrm>
            <a:off x="5180013" y="1406518"/>
            <a:ext cx="2895600" cy="2508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With</a:t>
            </a:r>
            <a:endParaRPr lang="en-US" sz="1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8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1F26CB1-4200-4F4F-A647-A0E7C8D0253C}"/>
              </a:ext>
            </a:extLst>
          </p:cNvPr>
          <p:cNvSpPr/>
          <p:nvPr/>
        </p:nvSpPr>
        <p:spPr bwMode="auto">
          <a:xfrm>
            <a:off x="5332413" y="1676399"/>
            <a:ext cx="1144587" cy="3581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716B07-D136-4EE0-8920-C849717F83F7}"/>
              </a:ext>
            </a:extLst>
          </p:cNvPr>
          <p:cNvSpPr/>
          <p:nvPr/>
        </p:nvSpPr>
        <p:spPr bwMode="auto">
          <a:xfrm>
            <a:off x="6780213" y="3200401"/>
            <a:ext cx="1144587" cy="205739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5CCE290-1532-42CF-8495-83275ADF0277}"/>
              </a:ext>
            </a:extLst>
          </p:cNvPr>
          <p:cNvSpPr/>
          <p:nvPr/>
        </p:nvSpPr>
        <p:spPr bwMode="auto">
          <a:xfrm>
            <a:off x="1828800" y="4055664"/>
            <a:ext cx="1144587" cy="242133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86A938-D8DB-4E02-B452-F36F5E0501C8}"/>
              </a:ext>
            </a:extLst>
          </p:cNvPr>
          <p:cNvSpPr/>
          <p:nvPr/>
        </p:nvSpPr>
        <p:spPr bwMode="auto">
          <a:xfrm>
            <a:off x="3276600" y="1676400"/>
            <a:ext cx="1144587" cy="35814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1400" dirty="0"/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1400" dirty="0"/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1100" dirty="0"/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69911"/>
          </a:xfrm>
        </p:spPr>
        <p:txBody>
          <a:bodyPr/>
          <a:lstStyle/>
          <a:p>
            <a:r>
              <a:rPr lang="en-US" sz="2400" dirty="0"/>
              <a:t>Example for XR</a:t>
            </a:r>
            <a:br>
              <a:rPr lang="en-US" sz="2400" dirty="0"/>
            </a:br>
            <a:r>
              <a:rPr lang="en-US" sz="1400" b="0" dirty="0"/>
              <a:t>Devices get scheduled access at 6 GHz and CSMA/CA </a:t>
            </a:r>
            <a:r>
              <a:rPr lang="en-US" sz="1400" b="0"/>
              <a:t>at 2.4/5GHz. </a:t>
            </a:r>
            <a:br>
              <a:rPr lang="en-US" sz="1400" b="0"/>
            </a:br>
            <a:r>
              <a:rPr lang="en-US" sz="1400" b="0"/>
              <a:t>XR </a:t>
            </a:r>
            <a:r>
              <a:rPr lang="en-US" sz="1400" b="0" dirty="0"/>
              <a:t>and high QoS flows typically use 6 GHz, and, for emergencies, 2.4/5 GHz</a:t>
            </a:r>
            <a:endParaRPr lang="en-US" sz="28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4304507" y="6474619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602301-0DC7-42AA-98FD-73E6297CD8C2}"/>
              </a:ext>
            </a:extLst>
          </p:cNvPr>
          <p:cNvSpPr/>
          <p:nvPr/>
        </p:nvSpPr>
        <p:spPr bwMode="auto">
          <a:xfrm>
            <a:off x="1674813" y="5446315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SSID: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6" charset="0"/>
                <a:ea typeface="MS Gothic" charset="-128"/>
              </a:rPr>
              <a:t>LaptopsAndPhones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377B5-5CAC-4E50-9379-231A3E73587D}"/>
              </a:ext>
            </a:extLst>
          </p:cNvPr>
          <p:cNvSpPr/>
          <p:nvPr/>
        </p:nvSpPr>
        <p:spPr bwMode="auto">
          <a:xfrm>
            <a:off x="5180013" y="5446315"/>
            <a:ext cx="2895600" cy="9144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Unused by enterprise APs; available for P2P / (T)DLS, </a:t>
            </a:r>
            <a:r>
              <a:rPr lang="en-US" sz="1400" dirty="0" err="1">
                <a:solidFill>
                  <a:schemeClr val="tx1"/>
                </a:solidFill>
              </a:rPr>
              <a:t>etc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E1C3B-21AF-4268-B9A9-728EF4B9C9DA}"/>
              </a:ext>
            </a:extLst>
          </p:cNvPr>
          <p:cNvSpPr/>
          <p:nvPr/>
        </p:nvSpPr>
        <p:spPr bwMode="auto">
          <a:xfrm>
            <a:off x="1674813" y="3008709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SSID: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6" charset="0"/>
                <a:ea typeface="MS Gothic" charset="-128"/>
              </a:rPr>
              <a:t>LaptopsAndPhones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FDEACB-040C-40EC-8C42-0EBF24E777CC}"/>
              </a:ext>
            </a:extLst>
          </p:cNvPr>
          <p:cNvSpPr/>
          <p:nvPr/>
        </p:nvSpPr>
        <p:spPr bwMode="auto">
          <a:xfrm>
            <a:off x="5180014" y="3353197"/>
            <a:ext cx="2895600" cy="380603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SSID: </a:t>
            </a:r>
            <a:r>
              <a:rPr lang="en-US" sz="1400" dirty="0" err="1">
                <a:solidFill>
                  <a:srgbClr val="0070C0"/>
                </a:solidFill>
              </a:rPr>
              <a:t>LaptopsAndPhones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132CE-2959-49D7-9B1E-045309319FB6}"/>
              </a:ext>
            </a:extLst>
          </p:cNvPr>
          <p:cNvSpPr/>
          <p:nvPr/>
        </p:nvSpPr>
        <p:spPr bwMode="auto">
          <a:xfrm>
            <a:off x="1674813" y="4227512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SSID: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6" charset="0"/>
                <a:ea typeface="MS Gothic" charset="-128"/>
              </a:rPr>
              <a:t>LaptopsAndPhones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1D932C-CD66-4F4A-B380-7FCC24C177E9}"/>
              </a:ext>
            </a:extLst>
          </p:cNvPr>
          <p:cNvSpPr/>
          <p:nvPr/>
        </p:nvSpPr>
        <p:spPr bwMode="auto">
          <a:xfrm>
            <a:off x="5180013" y="4227512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SSID: </a:t>
            </a:r>
            <a:r>
              <a:rPr lang="en-US" sz="1400" dirty="0" err="1">
                <a:solidFill>
                  <a:srgbClr val="0070C0"/>
                </a:solidFill>
              </a:rPr>
              <a:t>LaptopsAndPhones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31B69A-1012-4ED3-965D-E3B1D395F065}"/>
              </a:ext>
            </a:extLst>
          </p:cNvPr>
          <p:cNvSpPr/>
          <p:nvPr/>
        </p:nvSpPr>
        <p:spPr bwMode="auto">
          <a:xfrm>
            <a:off x="379413" y="5446315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A few 5/6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GHz channels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5C5BFB-0971-47B9-A983-DE1CFF6A7450}"/>
              </a:ext>
            </a:extLst>
          </p:cNvPr>
          <p:cNvSpPr/>
          <p:nvPr/>
        </p:nvSpPr>
        <p:spPr bwMode="auto">
          <a:xfrm>
            <a:off x="379413" y="3008709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5 GHz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060EDF-FED8-429A-8FEC-0186B8CF37FA}"/>
              </a:ext>
            </a:extLst>
          </p:cNvPr>
          <p:cNvSpPr/>
          <p:nvPr/>
        </p:nvSpPr>
        <p:spPr bwMode="auto">
          <a:xfrm>
            <a:off x="379413" y="4227512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2.4 GHz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69960-E633-4FFF-88DC-1DAF4607CD40}"/>
              </a:ext>
            </a:extLst>
          </p:cNvPr>
          <p:cNvSpPr/>
          <p:nvPr/>
        </p:nvSpPr>
        <p:spPr bwMode="auto">
          <a:xfrm>
            <a:off x="1674813" y="1789906"/>
            <a:ext cx="2895600" cy="914400"/>
          </a:xfrm>
          <a:prstGeom prst="rect">
            <a:avLst/>
          </a:prstGeom>
          <a:solidFill>
            <a:srgbClr val="A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SSID: </a:t>
            </a: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6" charset="0"/>
                <a:ea typeface="MS Gothic" charset="-128"/>
              </a:rPr>
              <a:t>LaptopsAndPhones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405CFC-B3C4-43AA-B78C-A42AA3B464A8}"/>
              </a:ext>
            </a:extLst>
          </p:cNvPr>
          <p:cNvSpPr/>
          <p:nvPr/>
        </p:nvSpPr>
        <p:spPr bwMode="auto">
          <a:xfrm>
            <a:off x="5180013" y="1789906"/>
            <a:ext cx="2895600" cy="914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</a:t>
            </a:r>
            <a:r>
              <a:rPr lang="en-US" sz="1400" dirty="0" err="1">
                <a:solidFill>
                  <a:schemeClr val="tx1"/>
                </a:solidFill>
              </a:rPr>
              <a:t>n</a:t>
            </a:r>
            <a:r>
              <a:rPr lang="en-US" sz="1400" dirty="0">
                <a:solidFill>
                  <a:schemeClr val="tx1"/>
                </a:solidFill>
              </a:rPr>
              <a:t> Channel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RTWT SP Start Respect / 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Triggered Access Required</a:t>
            </a:r>
          </a:p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SSID: </a:t>
            </a:r>
            <a:r>
              <a:rPr lang="en-US" sz="1400" dirty="0" err="1">
                <a:solidFill>
                  <a:srgbClr val="0070C0"/>
                </a:solidFill>
              </a:rPr>
              <a:t>LaptopsAndPhones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D4F636-A877-4790-9291-0CEFE7E6861F}"/>
              </a:ext>
            </a:extLst>
          </p:cNvPr>
          <p:cNvSpPr/>
          <p:nvPr/>
        </p:nvSpPr>
        <p:spPr bwMode="auto">
          <a:xfrm>
            <a:off x="379413" y="1789906"/>
            <a:ext cx="990600" cy="9144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6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GHz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2BBD5A-2623-4C42-8C4C-EAB07D1226AE}"/>
              </a:ext>
            </a:extLst>
          </p:cNvPr>
          <p:cNvSpPr/>
          <p:nvPr/>
        </p:nvSpPr>
        <p:spPr bwMode="auto">
          <a:xfrm>
            <a:off x="1674813" y="1406518"/>
            <a:ext cx="2895600" cy="2508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Without: uncertain QoS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C3C5E6-2148-46AD-97FC-FCDF3123B4A3}"/>
              </a:ext>
            </a:extLst>
          </p:cNvPr>
          <p:cNvSpPr/>
          <p:nvPr/>
        </p:nvSpPr>
        <p:spPr bwMode="auto">
          <a:xfrm>
            <a:off x="5180013" y="1406518"/>
            <a:ext cx="2895600" cy="25083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With: solid QoS</a:t>
            </a:r>
            <a:endParaRPr lang="en-US" sz="1400" i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78768C-198D-4DFA-BE63-FFB0E5DD0838}"/>
              </a:ext>
            </a:extLst>
          </p:cNvPr>
          <p:cNvSpPr/>
          <p:nvPr/>
        </p:nvSpPr>
        <p:spPr bwMode="auto">
          <a:xfrm>
            <a:off x="5329238" y="2723353"/>
            <a:ext cx="1144587" cy="6298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 for devices that are with well-behaved on 6GHz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26AF13-5AC2-4758-A3AB-853948DAC1B5}"/>
              </a:ext>
            </a:extLst>
          </p:cNvPr>
          <p:cNvSpPr/>
          <p:nvPr/>
        </p:nvSpPr>
        <p:spPr bwMode="auto">
          <a:xfrm>
            <a:off x="6780213" y="3733800"/>
            <a:ext cx="1144587" cy="4774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MLO with other devices</a:t>
            </a:r>
          </a:p>
        </p:txBody>
      </p:sp>
    </p:spTree>
    <p:extLst>
      <p:ext uri="{BB962C8B-B14F-4D97-AF65-F5344CB8AC3E}">
        <p14:creationId xmlns:p14="http://schemas.microsoft.com/office/powerpoint/2010/main" val="1103628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CID 4662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977EDA1-91FE-4F64-B1BA-43CA8E54F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312515"/>
              </p:ext>
            </p:extLst>
          </p:nvPr>
        </p:nvGraphicFramePr>
        <p:xfrm>
          <a:off x="2266950" y="2290763"/>
          <a:ext cx="4610100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3" imgW="4610129" imgH="2276475" progId="Excel.Sheet.12">
                  <p:embed/>
                </p:oleObj>
              </mc:Choice>
              <mc:Fallback>
                <p:oleObj name="Worksheet" r:id="rId3" imgW="4610129" imgH="2276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6950" y="2290763"/>
                        <a:ext cx="4610100" cy="227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96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TSN QoS for Enterprise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Situation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Assisted by wired/wireless TSN, Wi-Fi is finding increasing use in the enterprise for </a:t>
            </a:r>
            <a:r>
              <a:rPr lang="en-US" sz="1400" dirty="0"/>
              <a:t>automation</a:t>
            </a:r>
            <a:endParaRPr lang="en-US" sz="14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There is a groundswell of interest around AR/VR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Automation and AR/VR have </a:t>
            </a:r>
            <a:r>
              <a:rPr lang="en-US" sz="1400" b="0" i="1" dirty="0"/>
              <a:t>very </a:t>
            </a:r>
            <a:r>
              <a:rPr lang="en-US" sz="1400" b="0" dirty="0"/>
              <a:t>stringent QoS requirements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TSN QoS is achieved when each STA defines when service is needed, and </a:t>
            </a:r>
            <a:r>
              <a:rPr lang="en-US" sz="1400" b="1" dirty="0"/>
              <a:t>the system ensures that the medium is available for exclusive use during those service periods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Viable use cases have some level of failsafe and/or error tolerance built in; and accept “</a:t>
            </a:r>
            <a:r>
              <a:rPr lang="en-US" sz="1400" dirty="0"/>
              <a:t>four/</a:t>
            </a:r>
            <a:r>
              <a:rPr lang="en-US" sz="1400" b="0" dirty="0"/>
              <a:t>five/six 9s” of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Other wireless technologies claim they provide a low latency solution – but end users are taking a second look at 802.11 when reality doesn’t meet the claims.</a:t>
            </a:r>
            <a:endParaRPr 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Problem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Unlicensed spectrum makes guarantees hard (but absolute guarantees are not required)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802.11 networks are converged (service for all devices and flows)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Multiple layers of resiliency and redundancy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Including OBSS and same-BSS mitigations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/>
              <a:t>With agreeable trade-offs for uninvolved STAs so they can still achieve high quality connectivity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21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Canonical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Manufacturing (Industrial IOT)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Plant with 100-ton metal pressing machine controlled by wireless remote safety switch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The control traffic is sent using 802.11 wireless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Control packets are sent every 1 </a:t>
            </a:r>
            <a:r>
              <a:rPr lang="en-US" sz="1400" dirty="0" err="1"/>
              <a:t>ms</a:t>
            </a:r>
            <a:r>
              <a:rPr lang="en-US" sz="1400" dirty="0"/>
              <a:t>; target is bounded latency and low/no jitter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If 5 frames in a row are lost, the machine is shut down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Sh</a:t>
            </a:r>
            <a:r>
              <a:rPr lang="en-US" sz="1400" dirty="0"/>
              <a:t>utdowns need to occur less than once per year</a:t>
            </a:r>
            <a:endParaRPr 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Education (AR/VR/XR):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A room of school children enjoy a shared learning experience in immersive VR headsets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Pose/head-position updates are sent every 1-5ms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Video/audio fram</a:t>
            </a:r>
            <a:r>
              <a:rPr lang="en-US" sz="1400" dirty="0"/>
              <a:t>es are rendered in response and must be delivered back in &lt;10ms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 Any packet jitter introduced degrades the immersive experience and must be minimized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432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Problems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12639-E9D4-4B8E-A1A3-628C259E7C36}"/>
              </a:ext>
            </a:extLst>
          </p:cNvPr>
          <p:cNvSpPr/>
          <p:nvPr/>
        </p:nvSpPr>
        <p:spPr bwMode="auto">
          <a:xfrm>
            <a:off x="3275805" y="1600200"/>
            <a:ext cx="2524126" cy="161013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Non-Wi-Fi Interference,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such as point-to-point TDMA and LAA/LTE-U/NR-U systems, can share badly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03495-DBD9-4377-A3A1-594D2F097295}"/>
              </a:ext>
            </a:extLst>
          </p:cNvPr>
          <p:cNvSpPr/>
          <p:nvPr/>
        </p:nvSpPr>
        <p:spPr bwMode="auto">
          <a:xfrm>
            <a:off x="6018212" y="1600200"/>
            <a:ext cx="2524126" cy="161013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Unmanaged OBSS,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such as neighboring tenants in a multitenant tower building, mobile hotspots, etc., can start a 10msec TXOP at AIFS~PIFS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02709-8753-4C4C-908B-D84A586C068C}"/>
              </a:ext>
            </a:extLst>
          </p:cNvPr>
          <p:cNvSpPr/>
          <p:nvPr/>
        </p:nvSpPr>
        <p:spPr bwMode="auto">
          <a:xfrm>
            <a:off x="532605" y="3626056"/>
            <a:ext cx="2524126" cy="161013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/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anaged OBSS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can start a multi-msec TXOP just when critical traffic was scheduled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B2A0-5C6B-45F8-AC4B-3C29E081DC6B}"/>
              </a:ext>
            </a:extLst>
          </p:cNvPr>
          <p:cNvSpPr/>
          <p:nvPr/>
        </p:nvSpPr>
        <p:spPr bwMode="auto">
          <a:xfrm>
            <a:off x="3275805" y="3626056"/>
            <a:ext cx="2524126" cy="161013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Legacy associated clients,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being incapable of both Triggered Access and RTWT, can start a multi-msec TXOP just when critical traffic was scheduled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4EA17-683E-4B8C-B905-768A985179BD}"/>
              </a:ext>
            </a:extLst>
          </p:cNvPr>
          <p:cNvSpPr/>
          <p:nvPr/>
        </p:nvSpPr>
        <p:spPr bwMode="auto">
          <a:xfrm>
            <a:off x="6017418" y="3626056"/>
            <a:ext cx="2524126" cy="1610139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Low capability or disinterested EHT associated clients,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might assert UL MU Disable and/or not respect RTWT service periods, and can start a multi-msec TXOP just when critical traffic was scheduled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4FEBA-9985-4E3D-9D5E-7CAD907B1E4F}"/>
              </a:ext>
            </a:extLst>
          </p:cNvPr>
          <p:cNvSpPr/>
          <p:nvPr/>
        </p:nvSpPr>
        <p:spPr bwMode="auto">
          <a:xfrm>
            <a:off x="533398" y="1600200"/>
            <a:ext cx="2524126" cy="161013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Primary Users of Spectrum (DFS, AFC)</a:t>
            </a: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>
                <a:solidFill>
                  <a:schemeClr val="tx1"/>
                </a:solidFill>
              </a:rPr>
              <a:t>can force a BSS off the channel it was occupying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DE479-A902-4DCF-B9ED-12ECB62CD704}"/>
              </a:ext>
            </a:extLst>
          </p:cNvPr>
          <p:cNvSpPr/>
          <p:nvPr/>
        </p:nvSpPr>
        <p:spPr bwMode="auto">
          <a:xfrm>
            <a:off x="532605" y="5562600"/>
            <a:ext cx="8008939" cy="76358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Uplink and Peer-to-peer traffic of interested associated EHT clients, </a:t>
            </a:r>
          </a:p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might be delayed due to insufficient triggers</a:t>
            </a:r>
          </a:p>
        </p:txBody>
      </p:sp>
    </p:spTree>
    <p:extLst>
      <p:ext uri="{BB962C8B-B14F-4D97-AF65-F5344CB8AC3E}">
        <p14:creationId xmlns:p14="http://schemas.microsoft.com/office/powerpoint/2010/main" val="366140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54B548AE-E7C8-4C4C-8417-04B388DFB4E0}"/>
              </a:ext>
            </a:extLst>
          </p:cNvPr>
          <p:cNvSpPr/>
          <p:nvPr/>
        </p:nvSpPr>
        <p:spPr bwMode="auto">
          <a:xfrm>
            <a:off x="533402" y="1800310"/>
            <a:ext cx="2820985" cy="3686092"/>
          </a:xfrm>
          <a:prstGeom prst="homePlate">
            <a:avLst>
              <a:gd name="adj" fmla="val 55751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2F1994-FF14-411C-B4E8-8D719EE2408C}"/>
              </a:ext>
            </a:extLst>
          </p:cNvPr>
          <p:cNvSpPr/>
          <p:nvPr/>
        </p:nvSpPr>
        <p:spPr bwMode="auto">
          <a:xfrm>
            <a:off x="3354387" y="1798641"/>
            <a:ext cx="5254626" cy="368776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High-QoS Enterprise RRM defines four classes of channels: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Excluded (DFS event, or not allowed by AFC)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Safehaven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Shared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Unmanaged</a:t>
            </a:r>
            <a:endParaRPr lang="en-US" sz="1400" b="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Enterprise RRM causes site APs to use Safehaven and Shared channels only. Association on the Safehaven channels is </a:t>
            </a:r>
            <a:r>
              <a:rPr lang="en-US" sz="1400" dirty="0">
                <a:solidFill>
                  <a:schemeClr val="tx1"/>
                </a:solidFill>
              </a:rPr>
              <a:t>only accepted from </a:t>
            </a:r>
            <a:r>
              <a:rPr lang="en-US" sz="1400" b="0" dirty="0">
                <a:solidFill>
                  <a:schemeClr val="tx1"/>
                </a:solidFill>
              </a:rPr>
              <a:t>clients with critical QoS traffic and well-behaved</a:t>
            </a:r>
            <a:r>
              <a:rPr lang="en-US" sz="1400" b="0" baseline="30000" dirty="0">
                <a:solidFill>
                  <a:schemeClr val="tx1"/>
                </a:solidFill>
              </a:rPr>
              <a:t>#</a:t>
            </a:r>
            <a:r>
              <a:rPr lang="en-US" sz="1400" b="0" dirty="0">
                <a:solidFill>
                  <a:schemeClr val="tx1"/>
                </a:solidFill>
              </a:rPr>
              <a:t> clients. Other associated clients are well serviced on the Shared channels (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recall dual-5GHz radios are routine for enterprise APs</a:t>
            </a:r>
            <a:r>
              <a:rPr lang="en-US" sz="1400" b="0" dirty="0">
                <a:solidFill>
                  <a:schemeClr val="tx1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tx1"/>
                </a:solidFill>
              </a:rPr>
              <a:t>Enterprise RRM offers a quid pro quo: site APs advertise which channels are Safehaven and which are </a:t>
            </a:r>
            <a:r>
              <a:rPr lang="en-US" sz="1400" dirty="0">
                <a:solidFill>
                  <a:schemeClr val="tx1"/>
                </a:solidFill>
              </a:rPr>
              <a:t>Unmanaged. In exchange for not assigning site APs to the Unmanaged channels, the site expects unmanaged APs to avoid the Safehaven channels (i.e., use the Unmanaged and/or Shared channels instead)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Sidebar: Safehaven Channels from </a:t>
            </a:r>
            <a:br>
              <a:rPr lang="en-US" sz="2800" dirty="0"/>
            </a:br>
            <a:r>
              <a:rPr lang="en-US" sz="2800" dirty="0"/>
              <a:t>Radio Resource Management (RRM)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98641"/>
            <a:ext cx="2590802" cy="3687760"/>
          </a:xfrm>
        </p:spPr>
        <p:txBody>
          <a:bodyPr anchor="ctr"/>
          <a:lstStyle/>
          <a:p>
            <a:pPr marL="0" indent="0"/>
            <a:r>
              <a:rPr lang="en-US" sz="1400" b="0" dirty="0"/>
              <a:t>Today enterprise </a:t>
            </a:r>
            <a:br>
              <a:rPr lang="en-US" sz="1400" b="0" dirty="0"/>
            </a:br>
            <a:r>
              <a:rPr lang="en-US" sz="1400" b="0" dirty="0"/>
              <a:t>RRM defines two </a:t>
            </a:r>
            <a:br>
              <a:rPr lang="en-US" sz="1400" b="0" dirty="0"/>
            </a:br>
            <a:r>
              <a:rPr lang="en-US" sz="1400" b="0" dirty="0"/>
              <a:t>classes of channels: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Excluded (DFS event, </a:t>
            </a:r>
            <a:br>
              <a:rPr lang="en-US" sz="1400" b="0" dirty="0"/>
            </a:br>
            <a:r>
              <a:rPr lang="en-US" sz="1400" b="0" dirty="0"/>
              <a:t>or not allowed by AFC)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Shared</a:t>
            </a:r>
          </a:p>
          <a:p>
            <a:pPr marL="0" indent="0"/>
            <a:r>
              <a:rPr lang="en-US" sz="1400" b="0" dirty="0"/>
              <a:t>Enterprise RRM allocates a site’s APs to all Shared channels</a:t>
            </a:r>
          </a:p>
          <a:p>
            <a:pPr marL="0" indent="0"/>
            <a:r>
              <a:rPr lang="en-US" sz="1400" b="0" dirty="0"/>
              <a:t>Unmanaged devices use </a:t>
            </a:r>
            <a:br>
              <a:rPr lang="en-US" sz="1400" b="0" dirty="0"/>
            </a:br>
            <a:r>
              <a:rPr lang="en-US" sz="1400" b="0" dirty="0"/>
              <a:t>Shared channels too</a:t>
            </a:r>
          </a:p>
          <a:p>
            <a:pPr marL="0" indent="0"/>
            <a:endParaRPr lang="en-US" sz="11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Brian Hart (Cisco Systems)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2414D-E921-4BC3-9AFA-FA020659FD93}"/>
              </a:ext>
            </a:extLst>
          </p:cNvPr>
          <p:cNvSpPr/>
          <p:nvPr/>
        </p:nvSpPr>
        <p:spPr bwMode="auto">
          <a:xfrm>
            <a:off x="533400" y="5638800"/>
            <a:ext cx="1752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Shared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3CB496-1D4C-41E5-9A11-A9BDA8FC5FBA}"/>
              </a:ext>
            </a:extLst>
          </p:cNvPr>
          <p:cNvSpPr/>
          <p:nvPr/>
        </p:nvSpPr>
        <p:spPr bwMode="auto">
          <a:xfrm>
            <a:off x="3325439" y="5638800"/>
            <a:ext cx="636961" cy="381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effectLst/>
                <a:latin typeface="Times New Roman" pitchFamily="16" charset="0"/>
                <a:ea typeface="MS Gothic" charset="-128"/>
              </a:rPr>
              <a:t>Excl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8EE061-363E-4451-8425-BFA9CC03F1E3}"/>
              </a:ext>
            </a:extLst>
          </p:cNvPr>
          <p:cNvSpPr/>
          <p:nvPr/>
        </p:nvSpPr>
        <p:spPr bwMode="auto">
          <a:xfrm>
            <a:off x="2362200" y="5638800"/>
            <a:ext cx="963239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C33738-B70A-4D9E-8176-D73263D38B83}"/>
              </a:ext>
            </a:extLst>
          </p:cNvPr>
          <p:cNvSpPr/>
          <p:nvPr/>
        </p:nvSpPr>
        <p:spPr bwMode="auto">
          <a:xfrm>
            <a:off x="3962400" y="5638800"/>
            <a:ext cx="945244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Shared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92871C-E3B4-46B9-9F8D-32DD2FFBDE87}"/>
              </a:ext>
            </a:extLst>
          </p:cNvPr>
          <p:cNvSpPr/>
          <p:nvPr/>
        </p:nvSpPr>
        <p:spPr bwMode="auto">
          <a:xfrm>
            <a:off x="5434736" y="5638800"/>
            <a:ext cx="1490603" cy="3810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Unmanaged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1DF24-D0AC-4296-A595-9019BF95B75F}"/>
              </a:ext>
            </a:extLst>
          </p:cNvPr>
          <p:cNvSpPr/>
          <p:nvPr/>
        </p:nvSpPr>
        <p:spPr bwMode="auto">
          <a:xfrm>
            <a:off x="6934200" y="5638800"/>
            <a:ext cx="10668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Shared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1A62CAA-936C-45F4-9198-951614A1C4FF}"/>
              </a:ext>
            </a:extLst>
          </p:cNvPr>
          <p:cNvCxnSpPr>
            <a:cxnSpLocks/>
          </p:cNvCxnSpPr>
          <p:nvPr/>
        </p:nvCxnSpPr>
        <p:spPr bwMode="auto">
          <a:xfrm>
            <a:off x="609600" y="6248400"/>
            <a:ext cx="739140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B625341-6A77-48B6-96A4-6F1A877E2F90}"/>
              </a:ext>
            </a:extLst>
          </p:cNvPr>
          <p:cNvSpPr/>
          <p:nvPr/>
        </p:nvSpPr>
        <p:spPr bwMode="auto">
          <a:xfrm>
            <a:off x="8001000" y="6047274"/>
            <a:ext cx="990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E.g., 5GHz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3B4398-3F57-4664-BFB5-D02E00B76D82}"/>
              </a:ext>
            </a:extLst>
          </p:cNvPr>
          <p:cNvSpPr/>
          <p:nvPr/>
        </p:nvSpPr>
        <p:spPr bwMode="auto">
          <a:xfrm>
            <a:off x="2362200" y="6019800"/>
            <a:ext cx="2187569" cy="180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DFS spectrum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9EBF624-9EFD-4BF2-9E8D-4E49495D5D71}"/>
              </a:ext>
            </a:extLst>
          </p:cNvPr>
          <p:cNvSpPr/>
          <p:nvPr/>
        </p:nvSpPr>
        <p:spPr bwMode="auto">
          <a:xfrm>
            <a:off x="1680464" y="4699127"/>
            <a:ext cx="1737797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>
                <a:solidFill>
                  <a:schemeClr val="tx1"/>
                </a:solidFill>
              </a:rPr>
              <a:t>Triggered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Access =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invariably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using MU EDCA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parameters; so UL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transmissions only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occur when triggered by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AP; with BSS steering if oversubscribed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54FD40-1AE5-4409-A662-4EACF7AC61A0}"/>
              </a:ext>
            </a:extLst>
          </p:cNvPr>
          <p:cNvSpPr/>
          <p:nvPr/>
        </p:nvSpPr>
        <p:spPr bwMode="auto">
          <a:xfrm>
            <a:off x="1676400" y="2133600"/>
            <a:ext cx="1737797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baseline="30000" dirty="0">
                <a:solidFill>
                  <a:schemeClr val="tx1"/>
                </a:solidFill>
              </a:rPr>
              <a:t>#</a:t>
            </a:r>
            <a:r>
              <a:rPr lang="en-US" sz="900" dirty="0">
                <a:solidFill>
                  <a:schemeClr val="tx1"/>
                </a:solidFill>
              </a:rPr>
              <a:t>Well-behaved  = supports </a:t>
            </a:r>
          </a:p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900" dirty="0">
                <a:solidFill>
                  <a:schemeClr val="tx1"/>
                </a:solidFill>
              </a:rPr>
              <a:t>Triggered Access / respects advertised RTWT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service periods,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with triggered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TXOP sharing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for co-channel </a:t>
            </a:r>
            <a:br>
              <a:rPr lang="en-US" sz="900" dirty="0">
                <a:solidFill>
                  <a:schemeClr val="tx1"/>
                </a:solidFill>
              </a:rPr>
            </a:br>
            <a:r>
              <a:rPr lang="en-US" sz="900" dirty="0">
                <a:solidFill>
                  <a:schemeClr val="tx1"/>
                </a:solidFill>
              </a:rPr>
              <a:t>P2P traffic</a:t>
            </a:r>
            <a:endParaRPr kumimoji="0" 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E3F4B8A-728C-4DF2-A265-30874E718234}"/>
              </a:ext>
            </a:extLst>
          </p:cNvPr>
          <p:cNvSpPr/>
          <p:nvPr/>
        </p:nvSpPr>
        <p:spPr bwMode="auto">
          <a:xfrm>
            <a:off x="4907644" y="5638800"/>
            <a:ext cx="522661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</a:t>
            </a:r>
          </a:p>
        </p:txBody>
      </p:sp>
    </p:spTree>
    <p:extLst>
      <p:ext uri="{BB962C8B-B14F-4D97-AF65-F5344CB8AC3E}">
        <p14:creationId xmlns:p14="http://schemas.microsoft.com/office/powerpoint/2010/main" val="3951603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12639-E9D4-4B8E-A1A3-628C259E7C36}"/>
              </a:ext>
            </a:extLst>
          </p:cNvPr>
          <p:cNvSpPr/>
          <p:nvPr/>
        </p:nvSpPr>
        <p:spPr bwMode="auto">
          <a:xfrm>
            <a:off x="3275806" y="1447800"/>
            <a:ext cx="2524126" cy="259238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Non-Wi-Fi Interference</a:t>
            </a:r>
            <a:endParaRPr lang="en-US" sz="1400" dirty="0"/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Physical controls where possible and respected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Manual frequency coordination where possible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US" sz="1400" dirty="0">
                <a:solidFill>
                  <a:schemeClr val="tx1"/>
                </a:solidFill>
              </a:rPr>
              <a:t>Interference classification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Zero Wait DFS/AFC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Seamless channel switching</a:t>
            </a:r>
          </a:p>
          <a:p>
            <a:pPr marR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03495-DBD9-4377-A3A1-594D2F097295}"/>
              </a:ext>
            </a:extLst>
          </p:cNvPr>
          <p:cNvSpPr/>
          <p:nvPr/>
        </p:nvSpPr>
        <p:spPr bwMode="auto">
          <a:xfrm>
            <a:off x="6018213" y="1447800"/>
            <a:ext cx="2524126" cy="2592389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Unmanaged OBSS</a:t>
            </a:r>
            <a:endParaRPr lang="en-US" sz="1400" dirty="0"/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Physical controls where possible and respected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Manual frequency coordination where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Zero Wait DFS/AFC and seamless channel switching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Safehaven channels on DFS channels and/or 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Safehaven/Unmanaged channel quid pro quo*</a:t>
            </a:r>
          </a:p>
          <a:p>
            <a:pPr marR="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02709-8753-4C4C-908B-D84A586C068C}"/>
              </a:ext>
            </a:extLst>
          </p:cNvPr>
          <p:cNvSpPr/>
          <p:nvPr/>
        </p:nvSpPr>
        <p:spPr bwMode="auto">
          <a:xfrm>
            <a:off x="533399" y="4172533"/>
            <a:ext cx="2524126" cy="114141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400" dirty="0"/>
              <a:t>M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anaged OBSS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RRM ensures cochannel Safehaven APs are well spaced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4DB2A0-5C6B-45F8-AC4B-3C29E081DC6B}"/>
              </a:ext>
            </a:extLst>
          </p:cNvPr>
          <p:cNvSpPr/>
          <p:nvPr/>
        </p:nvSpPr>
        <p:spPr bwMode="auto">
          <a:xfrm>
            <a:off x="3276599" y="4172533"/>
            <a:ext cx="2524126" cy="11414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Legacy associated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membership selector*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64EA17-683E-4B8C-B905-768A985179BD}"/>
              </a:ext>
            </a:extLst>
          </p:cNvPr>
          <p:cNvSpPr/>
          <p:nvPr/>
        </p:nvSpPr>
        <p:spPr bwMode="auto">
          <a:xfrm>
            <a:off x="6018212" y="4172533"/>
            <a:ext cx="2524126" cy="114141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Low capability or disinterested EHT associated clients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BSS membership selector*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BTM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  <a:p>
            <a:pPr algn="ctr"/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4FEBA-9985-4E3D-9D5E-7CAD907B1E4F}"/>
              </a:ext>
            </a:extLst>
          </p:cNvPr>
          <p:cNvSpPr/>
          <p:nvPr/>
        </p:nvSpPr>
        <p:spPr bwMode="auto">
          <a:xfrm>
            <a:off x="533399" y="1447800"/>
            <a:ext cx="2524126" cy="2592389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Primary Users of Spectrum (DFS, AFC)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Zero Wait DFS/AFC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Seamless channel switching</a:t>
            </a:r>
          </a:p>
          <a:p>
            <a:pPr marL="285750" marR="0" indent="-285750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AF4B4C-A9F8-4D82-9897-7FC3C36C7A59}"/>
              </a:ext>
            </a:extLst>
          </p:cNvPr>
          <p:cNvSpPr/>
          <p:nvPr/>
        </p:nvSpPr>
        <p:spPr bwMode="auto">
          <a:xfrm>
            <a:off x="2362201" y="6134101"/>
            <a:ext cx="6180138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*EHT protocol work defined in this deck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90526-339C-42C0-9B58-66AD0F69A19B}"/>
              </a:ext>
            </a:extLst>
          </p:cNvPr>
          <p:cNvSpPr/>
          <p:nvPr/>
        </p:nvSpPr>
        <p:spPr bwMode="auto">
          <a:xfrm>
            <a:off x="532605" y="5411790"/>
            <a:ext cx="8008939" cy="76041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1400" dirty="0"/>
              <a:t>Uplink and Peer-to-peer traffic of interested associated EHT clients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Scheduled according to need based on BSRs and/or TSPEC-lite (i.e., SCS)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Transmits its peer-to-peer traffic co-channel via Triggered TXOP sharing, or on Unmanaged channels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131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Protocol Work for EHT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New BSS Membership Selectors (or similar)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EHT </a:t>
            </a:r>
            <a:endParaRPr lang="en-US" sz="12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dirty="0"/>
              <a:t>Triggered Access Required (i.e., HE or higher; </a:t>
            </a:r>
            <a:r>
              <a:rPr lang="en-US" sz="1200" dirty="0"/>
              <a:t>AP triggers for UL only; STA </a:t>
            </a:r>
            <a:r>
              <a:rPr lang="en-US" sz="1200" b="0" dirty="0"/>
              <a:t>must roam before any untriggered transmission or asserting UL MU Disable)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RTWT SP Start Time Respect Required (i.e., must respect other </a:t>
            </a:r>
            <a:r>
              <a:rPr lang="en-US" sz="1200" dirty="0" err="1"/>
              <a:t>STAs’</a:t>
            </a:r>
            <a:r>
              <a:rPr lang="en-US" sz="1200" dirty="0"/>
              <a:t> RTWT service period Start Times advertised by the AP) (other efforts here too)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Channel Quid Pro Quo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APs can advertise a list of Safehaven and Unmanaged channels in Beacons, </a:t>
            </a:r>
            <a:r>
              <a:rPr lang="en-US" sz="1200" dirty="0" err="1"/>
              <a:t>PrResp</a:t>
            </a:r>
            <a:r>
              <a:rPr lang="en-US" sz="1200" dirty="0"/>
              <a:t> and (Re)Assoc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Associated behaviors: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APs </a:t>
            </a:r>
            <a:r>
              <a:rPr lang="en-US" sz="1100" b="1" dirty="0"/>
              <a:t>shall</a:t>
            </a:r>
            <a:r>
              <a:rPr lang="en-US" sz="1100" dirty="0"/>
              <a:t> not advertise a list of Safehaven and Unmanaged channels for a band unless they are part of an ESS whose BSSs occupy &gt;50% of the band, and would occupy 100% if wider channels were selected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APs </a:t>
            </a:r>
            <a:r>
              <a:rPr lang="en-US" sz="1100" b="1" dirty="0"/>
              <a:t>should </a:t>
            </a:r>
            <a:r>
              <a:rPr lang="en-US" sz="1100" dirty="0"/>
              <a:t>provide as much bandwidth for Unmanaged channels as for Safehaven channels whenever the 802.11 duty cycle on the Unmanaged channels exceeds the managed 802.11 duty cycle on the </a:t>
            </a:r>
            <a:r>
              <a:rPr lang="en-US" sz="1100" dirty="0" err="1"/>
              <a:t>Safehaven</a:t>
            </a:r>
            <a:r>
              <a:rPr lang="en-US" sz="1100" dirty="0"/>
              <a:t> channels (minus any P2P traffic there) or Shared channels.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A co-hosted device associated to an AP (tethering) </a:t>
            </a:r>
            <a:r>
              <a:rPr lang="en-US" sz="1100" b="1" dirty="0"/>
              <a:t>shall </a:t>
            </a:r>
            <a:r>
              <a:rPr lang="en-US" sz="1100" dirty="0"/>
              <a:t>be well behaved on Safehaven channels or completely avoid the Safehaven channels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Sidebar: due to primary users and non-Wi-Fi interference, it may be impossible for a large deployment to advertise a uniform set of Safehaven and Unmanaged channels  across a site. At boundaries where advertisements change, devices receive inconsistent information.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… then, while a device not associated with an AP that advertises Safehaven and Unmanaged channels receives Safehaven and Unmanaged channel advertisements from nearby APs, the device </a:t>
            </a:r>
            <a:r>
              <a:rPr lang="en-US" sz="1100" b="1" dirty="0"/>
              <a:t>should </a:t>
            </a:r>
            <a:r>
              <a:rPr lang="en-US" sz="1100" dirty="0"/>
              <a:t>not transmit on the Safehaven channels advertised by the </a:t>
            </a:r>
            <a:r>
              <a:rPr lang="en-US" sz="1100" b="1" dirty="0"/>
              <a:t>strongest</a:t>
            </a:r>
            <a:r>
              <a:rPr lang="en-US" sz="1100" dirty="0"/>
              <a:t> AP (after excluding any distrusted APs)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b="0" dirty="0"/>
              <a:t>STAs </a:t>
            </a:r>
            <a:r>
              <a:rPr lang="en-US" sz="1100" b="1" dirty="0"/>
              <a:t>should </a:t>
            </a:r>
            <a:r>
              <a:rPr lang="en-US" sz="1100" b="0" dirty="0"/>
              <a:t>passively scan </a:t>
            </a:r>
            <a:r>
              <a:rPr lang="en-US" sz="1100" b="0" dirty="0" err="1"/>
              <a:t>Safehaven</a:t>
            </a:r>
            <a:r>
              <a:rPr lang="en-US" sz="1100" b="0" dirty="0"/>
              <a:t> channel</a:t>
            </a:r>
            <a:r>
              <a:rPr lang="en-US" sz="1100" dirty="0"/>
              <a:t>s at 2.4 and 5 GHz; </a:t>
            </a:r>
            <a:r>
              <a:rPr lang="en-US" sz="1100" b="0" dirty="0"/>
              <a:t>STAs </a:t>
            </a:r>
            <a:r>
              <a:rPr lang="en-US" sz="1100" b="1" dirty="0"/>
              <a:t>shall </a:t>
            </a:r>
            <a:r>
              <a:rPr lang="en-US" sz="1100" b="0" dirty="0"/>
              <a:t>passively scan </a:t>
            </a:r>
            <a:r>
              <a:rPr lang="en-US" sz="1100" b="0" dirty="0" err="1"/>
              <a:t>Safehaven</a:t>
            </a:r>
            <a:r>
              <a:rPr lang="en-US" sz="1100" b="0" dirty="0"/>
              <a:t> channel</a:t>
            </a:r>
            <a:r>
              <a:rPr lang="en-US" sz="1100" dirty="0"/>
              <a:t>s in 6 GHz once </a:t>
            </a:r>
            <a:r>
              <a:rPr lang="en-US" sz="1100" dirty="0" err="1"/>
              <a:t>Safehaven</a:t>
            </a:r>
            <a:r>
              <a:rPr lang="en-US" sz="1100" dirty="0"/>
              <a:t> channel information is learnt from any source (e.g., RNR)</a:t>
            </a:r>
            <a:endParaRPr lang="en-US" sz="11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33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DC399-9910-4524-94CF-C8CC7AF4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Safehaven and Unmanaged Channel Advertisement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F0DF-369B-48F8-BE45-9B53E3C76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Unmanaged channels can be advertised by the existing Channel Usage element: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Safehaven channels can be advertised by a new Safehaven element, with exactly</a:t>
            </a:r>
            <a:r>
              <a:rPr lang="en-US" sz="1600" b="0" baseline="30000" dirty="0"/>
              <a:t>&amp;</a:t>
            </a:r>
            <a:r>
              <a:rPr lang="en-US" sz="1600" b="0" dirty="0"/>
              <a:t> the same format but with a new element ID (Extension) and with </a:t>
            </a:r>
            <a:r>
              <a:rPr lang="en-US" sz="1600" b="0" i="1" dirty="0" err="1"/>
              <a:t>safehaven</a:t>
            </a:r>
            <a:r>
              <a:rPr lang="en-US" sz="1600" b="0" i="1" dirty="0"/>
              <a:t> </a:t>
            </a:r>
            <a:r>
              <a:rPr lang="en-US" sz="1600" b="0" dirty="0"/>
              <a:t>semantics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b="0" baseline="30000" dirty="0"/>
              <a:t>&amp;</a:t>
            </a:r>
            <a:r>
              <a:rPr lang="en-US" sz="1200" b="0" dirty="0"/>
              <a:t>Apart from the insertion of an Element ID Extension field, and </a:t>
            </a:r>
            <a:r>
              <a:rPr lang="en-US" sz="1200" b="0"/>
              <a:t>no Usage Mode field.</a:t>
            </a: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sz="16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D4DCAB-FC4D-4C8B-80C6-A16C22B467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6F47-2678-4AD4-A6A8-55B84E2964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Brian Hart (Cisco Systems)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AFE983-D2BF-4D6C-AA90-67DEAD1F91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2021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573FA9-2E97-4D18-9807-9C5BAB02C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45" y="2031428"/>
            <a:ext cx="2968223" cy="12915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A06B28-C96A-44F3-ACDD-8806CEC7C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333" y="2190686"/>
            <a:ext cx="3184520" cy="1291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90778F-8F70-4C9D-83F4-6C334583AC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29000"/>
            <a:ext cx="3821069" cy="8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81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28868</TotalTime>
  <Words>1872</Words>
  <Application>Microsoft Office PowerPoint</Application>
  <PresentationFormat>On-screen Show (4:3)</PresentationFormat>
  <Paragraphs>232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Office Theme</vt:lpstr>
      <vt:lpstr>Document</vt:lpstr>
      <vt:lpstr>Worksheet</vt:lpstr>
      <vt:lpstr>TSN QoS for Enterprise Use Cases</vt:lpstr>
      <vt:lpstr>CID 4662</vt:lpstr>
      <vt:lpstr>TSN QoS for Enterprise Use Cases</vt:lpstr>
      <vt:lpstr>Canonical Scenarios</vt:lpstr>
      <vt:lpstr>Problems</vt:lpstr>
      <vt:lpstr>Sidebar: Safehaven Channels from  Radio Resource Management (RRM)</vt:lpstr>
      <vt:lpstr>Solutions</vt:lpstr>
      <vt:lpstr>Protocol Work for EHT</vt:lpstr>
      <vt:lpstr>Safehaven and Unmanaged Channel Advertisement</vt:lpstr>
      <vt:lpstr>End Result</vt:lpstr>
      <vt:lpstr>Example for Industrial Automation in China:  Robots get scheduled access at 5 GHz (and CSMA/CA at 2.4GHz via MLO for emergencies); laptops and smartphones get new dedicated channels for their purposes and, if well behaved, new access to the robot channels</vt:lpstr>
      <vt:lpstr>Example for XR Devices get scheduled access at 6 GHz and CSMA/CA at 2.4/5GHz.  XR and high QoS flows typically use 6 GHz, and, for emergencies, 2.4/5 GHz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TSN QoS for Enterprise Use Cases</dc:title>
  <dc:subject/>
  <dc:creator>Brian Hart (Cisco Systems)</dc:creator>
  <cp:keywords/>
  <dc:description/>
  <cp:lastModifiedBy>Brian Hart (brianh)</cp:lastModifiedBy>
  <cp:revision>384</cp:revision>
  <cp:lastPrinted>1601-01-01T00:00:00Z</cp:lastPrinted>
  <dcterms:created xsi:type="dcterms:W3CDTF">2020-10-02T06:29:14Z</dcterms:created>
  <dcterms:modified xsi:type="dcterms:W3CDTF">2021-11-12T17:22:01Z</dcterms:modified>
  <cp:category/>
</cp:coreProperties>
</file>