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3"/>
  </p:notesMasterIdLst>
  <p:handoutMasterIdLst>
    <p:handoutMasterId r:id="rId24"/>
  </p:handoutMasterIdLst>
  <p:sldIdLst>
    <p:sldId id="269" r:id="rId5"/>
    <p:sldId id="330" r:id="rId6"/>
    <p:sldId id="384" r:id="rId7"/>
    <p:sldId id="383" r:id="rId8"/>
    <p:sldId id="369" r:id="rId9"/>
    <p:sldId id="371" r:id="rId10"/>
    <p:sldId id="379" r:id="rId11"/>
    <p:sldId id="380" r:id="rId12"/>
    <p:sldId id="370" r:id="rId13"/>
    <p:sldId id="377" r:id="rId14"/>
    <p:sldId id="386" r:id="rId15"/>
    <p:sldId id="382" r:id="rId16"/>
    <p:sldId id="385" r:id="rId17"/>
    <p:sldId id="372" r:id="rId18"/>
    <p:sldId id="375" r:id="rId19"/>
    <p:sldId id="378" r:id="rId20"/>
    <p:sldId id="387" r:id="rId21"/>
    <p:sldId id="376" r:id="rId2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ITRAKAR_Rojan" initials="C" lastIdx="3" clrIdx="0"/>
  <p:cmAuthor id="1" name="Rojan Chitrakar" initials="RC" lastIdx="6" clrIdx="1">
    <p:extLst>
      <p:ext uri="{19B8F6BF-5375-455C-9EA6-DF929625EA0E}">
        <p15:presenceInfo xmlns:p15="http://schemas.microsoft.com/office/powerpoint/2012/main" userId="S-1-5-21-3734395507-3439540992-2097805461-755735" providerId="AD"/>
      </p:ext>
    </p:extLst>
  </p:cmAuthor>
  <p:cmAuthor id="2" name="Rajat PUSHKARNA" initials="RP" lastIdx="1" clrIdx="2">
    <p:extLst>
      <p:ext uri="{19B8F6BF-5375-455C-9EA6-DF929625EA0E}">
        <p15:presenceInfo xmlns:p15="http://schemas.microsoft.com/office/powerpoint/2012/main" userId="S::rajat.pushkarna@sg.panasonic.com::93895587-9647-41b6-8020-b917e4fa5b9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969"/>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31" autoAdjust="0"/>
    <p:restoredTop sz="94221" autoAdjust="0"/>
  </p:normalViewPr>
  <p:slideViewPr>
    <p:cSldViewPr>
      <p:cViewPr varScale="1">
        <p:scale>
          <a:sx n="77" d="100"/>
          <a:sy n="77" d="100"/>
        </p:scale>
        <p:origin x="1982"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0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dirty="0"/>
              <a:t>Page </a:t>
            </a:r>
            <a:fld id="{33E08E1E-6EC7-4C1A-A5A7-331760B4307E}" type="slidenum">
              <a:rPr lang="en-US" altLang="en-US"/>
              <a:pPr/>
              <a:t>‹#›</a:t>
            </a:fld>
            <a:endParaRPr lang="en-US" altLang="en-US" dirty="0"/>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dirty="0"/>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dirty="0"/>
              <a:t>Page </a:t>
            </a:r>
            <a:fld id="{A4C469B6-0354-4D64-BCEB-6541BE9EF06F}" type="slidenum">
              <a:rPr lang="en-US" altLang="en-US"/>
              <a:pPr/>
              <a:t>‹#›</a:t>
            </a:fld>
            <a:endParaRPr lang="en-US" altLang="en-US" dirty="0"/>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25A8AF81-4441-4602-A932-2E89D75D88E0}" type="slidenum">
              <a:rPr lang="en-US" altLang="en-US"/>
              <a:pPr>
                <a:spcBef>
                  <a:spcPct val="0"/>
                </a:spcBef>
              </a:pPr>
              <a:t>1</a:t>
            </a:fld>
            <a:endParaRPr lang="en-US" altLang="en-US" dirty="0"/>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22729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We could also consider the option of extending the CSI feedback option for VHT PPDUs even for bandwidths &gt; 40MHz. This would require changes in the baseline specification though.</a:t>
            </a:r>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4</a:t>
            </a:fld>
            <a:endParaRPr lang="en-US" altLang="en-US" dirty="0"/>
          </a:p>
        </p:txBody>
      </p:sp>
    </p:spTree>
    <p:extLst>
      <p:ext uri="{BB962C8B-B14F-4D97-AF65-F5344CB8AC3E}">
        <p14:creationId xmlns:p14="http://schemas.microsoft.com/office/powerpoint/2010/main" val="1087062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9</a:t>
            </a:fld>
            <a:endParaRPr lang="en-US" altLang="en-US" dirty="0"/>
          </a:p>
        </p:txBody>
      </p:sp>
    </p:spTree>
    <p:extLst>
      <p:ext uri="{BB962C8B-B14F-4D97-AF65-F5344CB8AC3E}">
        <p14:creationId xmlns:p14="http://schemas.microsoft.com/office/powerpoint/2010/main" val="38865060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10</a:t>
            </a:fld>
            <a:endParaRPr lang="en-US" altLang="en-US" dirty="0"/>
          </a:p>
        </p:txBody>
      </p:sp>
    </p:spTree>
    <p:extLst>
      <p:ext uri="{BB962C8B-B14F-4D97-AF65-F5344CB8AC3E}">
        <p14:creationId xmlns:p14="http://schemas.microsoft.com/office/powerpoint/2010/main" val="41480644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11</a:t>
            </a:fld>
            <a:endParaRPr lang="en-US" altLang="en-US" dirty="0"/>
          </a:p>
        </p:txBody>
      </p:sp>
    </p:spTree>
    <p:extLst>
      <p:ext uri="{BB962C8B-B14F-4D97-AF65-F5344CB8AC3E}">
        <p14:creationId xmlns:p14="http://schemas.microsoft.com/office/powerpoint/2010/main" val="283965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B92B35B7-A9DF-4AE0-90F3-BD9FCD6361E6}" type="slidenum">
              <a:rPr lang="en-US" altLang="en-US"/>
              <a:pPr/>
              <a:t>‹#›</a:t>
            </a:fld>
            <a:endParaRPr lang="en-US" altLang="en-US" dirty="0"/>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54A696A0-C84D-41CA-B897-D54EDAEB7A46}" type="slidenum">
              <a:rPr lang="en-US" altLang="en-US"/>
              <a:pPr/>
              <a:t>‹#›</a:t>
            </a:fld>
            <a:endParaRPr lang="en-US" altLang="en-US" dirty="0"/>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0FF88134-36A3-492E-B6B5-2F4703E76746}" type="slidenum">
              <a:rPr lang="en-US" altLang="en-US"/>
              <a:pPr/>
              <a:t>‹#›</a:t>
            </a:fld>
            <a:endParaRPr lang="en-US" altLang="en-US" dirty="0"/>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EA943724-5DA9-4183-9894-2B800CB49223}" type="slidenum">
              <a:rPr lang="en-US" altLang="en-US"/>
              <a:pPr/>
              <a:t>‹#›</a:t>
            </a:fld>
            <a:endParaRPr lang="en-US" altLang="en-US" dirty="0"/>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68E78D52-B4C3-4C54-8879-630EF7253A65}" type="slidenum">
              <a:rPr lang="en-US" altLang="en-US"/>
              <a:pPr/>
              <a:t>‹#›</a:t>
            </a:fld>
            <a:endParaRPr lang="en-US" altLang="en-US" dirty="0"/>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9" name="Rectangle 6"/>
          <p:cNvSpPr>
            <a:spLocks noGrp="1" noChangeArrowheads="1"/>
          </p:cNvSpPr>
          <p:nvPr>
            <p:ph type="sldNum" sz="quarter" idx="12"/>
          </p:nvPr>
        </p:nvSpPr>
        <p:spPr/>
        <p:txBody>
          <a:bodyPr/>
          <a:lstStyle>
            <a:lvl1pPr>
              <a:defRPr/>
            </a:lvl1pPr>
          </a:lstStyle>
          <a:p>
            <a:r>
              <a:rPr lang="en-US" altLang="en-US" dirty="0"/>
              <a:t>Slide </a:t>
            </a:r>
            <a:fld id="{D311B223-DD3A-4F48-9311-03A92196BF2B}" type="slidenum">
              <a:rPr lang="en-US" altLang="en-US"/>
              <a:pPr/>
              <a:t>‹#›</a:t>
            </a:fld>
            <a:endParaRPr lang="en-US" altLang="en-US" dirty="0"/>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a:t>Rojan Chitrakar (Panasonic)</a:t>
            </a:r>
          </a:p>
        </p:txBody>
      </p:sp>
      <p:sp>
        <p:nvSpPr>
          <p:cNvPr id="5" name="Rectangle 6"/>
          <p:cNvSpPr>
            <a:spLocks noGrp="1" noChangeArrowheads="1"/>
          </p:cNvSpPr>
          <p:nvPr>
            <p:ph type="sldNum" sz="quarter" idx="12"/>
          </p:nvPr>
        </p:nvSpPr>
        <p:spPr/>
        <p:txBody>
          <a:bodyPr/>
          <a:lstStyle>
            <a:lvl1pPr>
              <a:defRPr/>
            </a:lvl1pPr>
          </a:lstStyle>
          <a:p>
            <a:r>
              <a:rPr lang="en-US" altLang="en-US" dirty="0"/>
              <a:t>Slide </a:t>
            </a:r>
            <a:fld id="{BAA79A68-64D1-4CCC-816B-FF3FB7B89AE4}" type="slidenum">
              <a:rPr lang="en-US" altLang="en-US"/>
              <a:pPr/>
              <a:t>‹#›</a:t>
            </a:fld>
            <a:endParaRPr lang="en-US" altLang="en-US" dirty="0"/>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4" name="Rectangle 6"/>
          <p:cNvSpPr>
            <a:spLocks noGrp="1" noChangeArrowheads="1"/>
          </p:cNvSpPr>
          <p:nvPr>
            <p:ph type="sldNum" sz="quarter" idx="12"/>
          </p:nvPr>
        </p:nvSpPr>
        <p:spPr/>
        <p:txBody>
          <a:bodyPr/>
          <a:lstStyle>
            <a:lvl1pPr>
              <a:defRPr/>
            </a:lvl1pPr>
          </a:lstStyle>
          <a:p>
            <a:r>
              <a:rPr lang="en-US" altLang="en-US" dirty="0"/>
              <a:t>Slide </a:t>
            </a:r>
            <a:fld id="{CF617D86-5CEF-4A7A-8BBC-1BE5E3A2734F}" type="slidenum">
              <a:rPr lang="en-US" altLang="en-US"/>
              <a:pPr/>
              <a:t>‹#›</a:t>
            </a:fld>
            <a:endParaRPr lang="en-US" altLang="en-US" dirty="0"/>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5C5EEBB6-A40D-4F9D-A461-8A01C53D589C}" type="slidenum">
              <a:rPr lang="en-US" altLang="en-US"/>
              <a:pPr/>
              <a:t>‹#›</a:t>
            </a:fld>
            <a:endParaRPr lang="en-US" altLang="en-US" dirty="0"/>
          </a:p>
        </p:txBody>
      </p:sp>
    </p:spTree>
    <p:extLst>
      <p:ext uri="{BB962C8B-B14F-4D97-AF65-F5344CB8AC3E}">
        <p14:creationId xmlns:p14="http://schemas.microsoft.com/office/powerpoint/2010/main" val="279140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A8312614-8984-45B0-BDA0-077279777C94}" type="slidenum">
              <a:rPr lang="en-US" altLang="en-US"/>
              <a:pPr/>
              <a:t>‹#›</a:t>
            </a:fld>
            <a:endParaRPr lang="en-US" altLang="en-US" dirty="0"/>
          </a:p>
        </p:txBody>
      </p:sp>
    </p:spTree>
    <p:extLst>
      <p:ext uri="{BB962C8B-B14F-4D97-AF65-F5344CB8AC3E}">
        <p14:creationId xmlns:p14="http://schemas.microsoft.com/office/powerpoint/2010/main" val="144155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Rojan Chitrakar (Panasonic)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dirty="0"/>
              <a:t>Slide </a:t>
            </a:r>
            <a:fld id="{6F1F6262-6948-42CD-BF7B-D2CB9D8BADE4}" type="slidenum">
              <a:rPr lang="en-US" altLang="en-US"/>
              <a:pPr/>
              <a:t>‹#›</a:t>
            </a:fld>
            <a:endParaRPr lang="en-US" altLang="en-US" dirty="0"/>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1" name="Rectangle 7"/>
          <p:cNvSpPr>
            <a:spLocks noChangeArrowheads="1"/>
          </p:cNvSpPr>
          <p:nvPr userDrawn="1"/>
        </p:nvSpPr>
        <p:spPr bwMode="auto">
          <a:xfrm>
            <a:off x="5162361" y="332601"/>
            <a:ext cx="329583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802.11-21-1754r2</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November 2021</a:t>
            </a:r>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3" r:id="rId8"/>
    <p:sldLayoutId id="2147486144" r:id="rId9"/>
    <p:sldLayoutId id="2147486145" r:id="rId10"/>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smtClean="0"/>
              <a:pPr>
                <a:spcBef>
                  <a:spcPct val="0"/>
                </a:spcBef>
                <a:buFontTx/>
                <a:buNone/>
              </a:pPr>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ko-KR" dirty="0"/>
              <a:t>Legacy Support in 11bf – Next Steps</a:t>
            </a:r>
            <a:endParaRPr lang="en-US" altLang="en-US" dirty="0"/>
          </a:p>
        </p:txBody>
      </p:sp>
      <p:sp>
        <p:nvSpPr>
          <p:cNvPr id="13318" name="Rectangle 6"/>
          <p:cNvSpPr>
            <a:spLocks noGrp="1" noChangeArrowheads="1"/>
          </p:cNvSpPr>
          <p:nvPr>
            <p:ph type="body" idx="1"/>
          </p:nvPr>
        </p:nvSpPr>
        <p:spPr>
          <a:xfrm>
            <a:off x="685800" y="1676400"/>
            <a:ext cx="7772400" cy="381000"/>
          </a:xfrm>
        </p:spPr>
        <p:txBody>
          <a:bodyPr/>
          <a:lstStyle/>
          <a:p>
            <a:pPr algn="ctr">
              <a:buFontTx/>
              <a:buNone/>
            </a:pPr>
            <a:r>
              <a:rPr lang="en-US" altLang="en-US" sz="2000" dirty="0"/>
              <a:t>Date:</a:t>
            </a:r>
            <a:r>
              <a:rPr lang="en-US" altLang="en-US" sz="2000" b="0" dirty="0"/>
              <a:t> 2021-11-01</a:t>
            </a:r>
          </a:p>
        </p:txBody>
      </p:sp>
      <p:sp>
        <p:nvSpPr>
          <p:cNvPr id="13320"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t> Authors:</a:t>
            </a:r>
            <a:endParaRPr lang="en-US" altLang="en-US" sz="2000" b="0" dirty="0"/>
          </a:p>
        </p:txBody>
      </p:sp>
      <p:graphicFrame>
        <p:nvGraphicFramePr>
          <p:cNvPr id="2" name="Table 1"/>
          <p:cNvGraphicFramePr>
            <a:graphicFrameLocks noGrp="1"/>
          </p:cNvGraphicFramePr>
          <p:nvPr>
            <p:extLst>
              <p:ext uri="{D42A27DB-BD31-4B8C-83A1-F6EECF244321}">
                <p14:modId xmlns:p14="http://schemas.microsoft.com/office/powerpoint/2010/main" val="557401572"/>
              </p:ext>
            </p:extLst>
          </p:nvPr>
        </p:nvGraphicFramePr>
        <p:xfrm>
          <a:off x="381001" y="2534920"/>
          <a:ext cx="8305800" cy="2595880"/>
        </p:xfrm>
        <a:graphic>
          <a:graphicData uri="http://schemas.openxmlformats.org/drawingml/2006/table">
            <a:tbl>
              <a:tblPr>
                <a:tableStyleId>{5940675A-B579-460E-94D1-54222C63F5DA}</a:tableStyleId>
              </a:tblPr>
              <a:tblGrid>
                <a:gridCol w="1828799">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029494">
                  <a:extLst>
                    <a:ext uri="{9D8B030D-6E8A-4147-A177-3AD203B41FA5}">
                      <a16:colId xmlns:a16="http://schemas.microsoft.com/office/drawing/2014/main" val="20003"/>
                    </a:ext>
                  </a:extLst>
                </a:gridCol>
                <a:gridCol w="2856707">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Company</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pPr marL="0" algn="l" defTabSz="914400" rtl="0" eaLnBrk="1" latinLnBrk="0" hangingPunct="1">
                        <a:spcAft>
                          <a:spcPts val="0"/>
                        </a:spcAft>
                      </a:pPr>
                      <a:r>
                        <a:rPr lang="en-US" altLang="ko-KR" sz="1600" b="0" kern="0" dirty="0">
                          <a:solidFill>
                            <a:schemeClr val="tx1"/>
                          </a:solidFill>
                          <a:effectLst/>
                          <a:latin typeface="Times New Roman" panose="02020603050405020304" pitchFamily="18" charset="0"/>
                          <a:ea typeface="+mn-ea"/>
                          <a:cs typeface="+mn-cs"/>
                        </a:rPr>
                        <a:t>Rojan Chitrakar</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rowSpan="5">
                  <a:txBody>
                    <a:bodyPr/>
                    <a:lstStyle/>
                    <a:p>
                      <a:pPr>
                        <a:spcAft>
                          <a:spcPts val="0"/>
                        </a:spcAft>
                      </a:pPr>
                      <a:endParaRPr lang="en-US" sz="1600" b="0" dirty="0">
                        <a:effectLst/>
                        <a:latin typeface="Times New Roman" panose="02020603050405020304" pitchFamily="18" charset="0"/>
                        <a:ea typeface="맑은 고딕" panose="020B0503020000020004" pitchFamily="50" charset="-127"/>
                      </a:endParaRPr>
                    </a:p>
                    <a:p>
                      <a:pPr>
                        <a:spcAft>
                          <a:spcPts val="0"/>
                        </a:spcAft>
                      </a:pPr>
                      <a:r>
                        <a:rPr lang="en-US" sz="1600" b="0" dirty="0">
                          <a:effectLst/>
                          <a:latin typeface="Times New Roman" panose="02020603050405020304" pitchFamily="18" charset="0"/>
                          <a:ea typeface="맑은 고딕" panose="020B0503020000020004" pitchFamily="50" charset="-127"/>
                        </a:rPr>
                        <a:t>Panasonic Corporation</a:t>
                      </a: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rojan.chitrakar@sg.panasonic.com</a:t>
                      </a:r>
                      <a:endParaRPr lang="ko-KR" sz="9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Rajat Pushkarna</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Yanyi Ding</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G" altLang="ko-KR" sz="1600" b="0" kern="0" dirty="0">
                          <a:solidFill>
                            <a:schemeClr val="tx1"/>
                          </a:solidFill>
                          <a:effectLst/>
                          <a:latin typeface="Times New Roman" panose="02020603050405020304" pitchFamily="18" charset="0"/>
                          <a:ea typeface="+mn-ea"/>
                          <a:cs typeface="+mn-cs"/>
                        </a:rPr>
                        <a:t>Yoshio Urabe </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7848641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Hiroyuki Motozuka</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719164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Xiandong Dong</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marL="0" algn="l" defTabSz="914400" rtl="0" eaLnBrk="1" latinLnBrk="0" hangingPunct="1">
                        <a:spcAft>
                          <a:spcPts val="0"/>
                        </a:spcAft>
                      </a:pPr>
                      <a:r>
                        <a:rPr lang="en-US" altLang="ko-KR" sz="1600" b="0" kern="1200" dirty="0">
                          <a:solidFill>
                            <a:schemeClr val="tx1"/>
                          </a:solidFill>
                          <a:effectLst/>
                          <a:latin typeface="Times New Roman" panose="02020603050405020304" pitchFamily="18" charset="0"/>
                          <a:ea typeface="맑은 고딕" panose="020B0503020000020004" pitchFamily="50" charset="-127"/>
                          <a:cs typeface="+mn-cs"/>
                        </a:rPr>
                        <a:t>Xiaomi Inc.</a:t>
                      </a:r>
                      <a:endParaRPr lang="ko-KR" altLang="en-US" sz="16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723232098"/>
                  </a:ext>
                </a:extLst>
              </a:tr>
            </a:tbl>
          </a:graphicData>
        </a:graphic>
      </p:graphicFrame>
      <p:sp>
        <p:nvSpPr>
          <p:cNvPr id="17" name="Footer Placeholder 3"/>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10</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3600" b="1" dirty="0"/>
              <a:t>Proposal</a:t>
            </a:r>
            <a:endParaRPr lang="en-US" sz="2400" kern="0" dirty="0"/>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10</a:t>
            </a:fld>
            <a:endParaRPr lang="en-US" dirty="0"/>
          </a:p>
        </p:txBody>
      </p:sp>
      <p:sp>
        <p:nvSpPr>
          <p:cNvPr id="19" name="TextBox 18">
            <a:extLst>
              <a:ext uri="{FF2B5EF4-FFF2-40B4-BE49-F238E27FC236}">
                <a16:creationId xmlns:a16="http://schemas.microsoft.com/office/drawing/2014/main" id="{08815B2F-B57A-4F05-BB5E-5FC2858E705E}"/>
              </a:ext>
            </a:extLst>
          </p:cNvPr>
          <p:cNvSpPr txBox="1"/>
          <p:nvPr/>
        </p:nvSpPr>
        <p:spPr>
          <a:xfrm>
            <a:off x="76200" y="1301374"/>
            <a:ext cx="8991600" cy="3108543"/>
          </a:xfrm>
          <a:prstGeom prst="rect">
            <a:avLst/>
          </a:prstGeom>
          <a:noFill/>
        </p:spPr>
        <p:txBody>
          <a:bodyPr wrap="square" rtlCol="0">
            <a:spAutoFit/>
          </a:bodyPr>
          <a:lstStyle/>
          <a:p>
            <a:pPr lvl="0"/>
            <a:r>
              <a:rPr lang="en-US" sz="3200" b="1" dirty="0"/>
              <a:t>Enable Sensing using Solicited NDPA Sounding:</a:t>
            </a:r>
          </a:p>
          <a:p>
            <a:pPr lvl="0"/>
            <a:endParaRPr lang="en-US" sz="1800" b="1" dirty="0"/>
          </a:p>
          <a:p>
            <a:pPr marL="457200" lvl="0" indent="-457200">
              <a:buAutoNum type="arabicPeriod"/>
            </a:pPr>
            <a:r>
              <a:rPr lang="en-US" sz="2400" dirty="0"/>
              <a:t>For a Sensing Responder that is a pre-HE AP: </a:t>
            </a:r>
          </a:p>
          <a:p>
            <a:pPr marL="914400" lvl="1" indent="-457200">
              <a:buFont typeface="+mj-lt"/>
              <a:buAutoNum type="alphaLcParenR"/>
            </a:pPr>
            <a:r>
              <a:rPr lang="en-US" sz="2000" b="1" dirty="0"/>
              <a:t>The pre-HE AP supports transmission of NDPA Sounding PPDUs upon reception of a Request frame.</a:t>
            </a:r>
          </a:p>
          <a:p>
            <a:pPr marL="914400" lvl="1" indent="-457200">
              <a:buFont typeface="+mj-lt"/>
              <a:buAutoNum type="alphaLcParenR"/>
            </a:pPr>
            <a:r>
              <a:rPr lang="en-US" sz="2000" b="1" dirty="0"/>
              <a:t>The pre-HE AP may transmit the solicited NDPA Sounding (i.e., NDPA + NDP) in a delayed manner</a:t>
            </a:r>
            <a:r>
              <a:rPr lang="en-US" sz="2000" dirty="0"/>
              <a:t>, i.e., it need not respond within SIFS of receiving the Request frame. E.g., the NDPA, NDP may be transmitted in their own TXOP (instead of the Initiator’s TXOP).</a:t>
            </a:r>
            <a:endParaRPr lang="en-US" sz="2400" dirty="0"/>
          </a:p>
        </p:txBody>
      </p:sp>
      <p:pic>
        <p:nvPicPr>
          <p:cNvPr id="5" name="Picture 4">
            <a:extLst>
              <a:ext uri="{FF2B5EF4-FFF2-40B4-BE49-F238E27FC236}">
                <a16:creationId xmlns:a16="http://schemas.microsoft.com/office/drawing/2014/main" id="{DC829AFD-07F1-4F7F-83D7-1EF15E6AB792}"/>
              </a:ext>
            </a:extLst>
          </p:cNvPr>
          <p:cNvPicPr>
            <a:picLocks noChangeAspect="1"/>
          </p:cNvPicPr>
          <p:nvPr/>
        </p:nvPicPr>
        <p:blipFill>
          <a:blip r:embed="rId3"/>
          <a:stretch>
            <a:fillRect/>
          </a:stretch>
        </p:blipFill>
        <p:spPr>
          <a:xfrm>
            <a:off x="1498626" y="4532178"/>
            <a:ext cx="5080351" cy="1944822"/>
          </a:xfrm>
          <a:prstGeom prst="rect">
            <a:avLst/>
          </a:prstGeom>
        </p:spPr>
      </p:pic>
    </p:spTree>
    <p:extLst>
      <p:ext uri="{BB962C8B-B14F-4D97-AF65-F5344CB8AC3E}">
        <p14:creationId xmlns:p14="http://schemas.microsoft.com/office/powerpoint/2010/main" val="2225437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11</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3600" b="1" dirty="0"/>
              <a:t>Proposal</a:t>
            </a:r>
            <a:endParaRPr lang="en-US" sz="2400" kern="0" dirty="0"/>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11</a:t>
            </a:fld>
            <a:endParaRPr lang="en-US" dirty="0"/>
          </a:p>
        </p:txBody>
      </p:sp>
      <p:sp>
        <p:nvSpPr>
          <p:cNvPr id="19" name="TextBox 18">
            <a:extLst>
              <a:ext uri="{FF2B5EF4-FFF2-40B4-BE49-F238E27FC236}">
                <a16:creationId xmlns:a16="http://schemas.microsoft.com/office/drawing/2014/main" id="{08815B2F-B57A-4F05-BB5E-5FC2858E705E}"/>
              </a:ext>
            </a:extLst>
          </p:cNvPr>
          <p:cNvSpPr txBox="1"/>
          <p:nvPr/>
        </p:nvSpPr>
        <p:spPr>
          <a:xfrm>
            <a:off x="76200" y="1301374"/>
            <a:ext cx="8991600" cy="2062103"/>
          </a:xfrm>
          <a:prstGeom prst="rect">
            <a:avLst/>
          </a:prstGeom>
          <a:noFill/>
        </p:spPr>
        <p:txBody>
          <a:bodyPr wrap="square" rtlCol="0">
            <a:spAutoFit/>
          </a:bodyPr>
          <a:lstStyle/>
          <a:p>
            <a:pPr lvl="0"/>
            <a:r>
              <a:rPr lang="en-US" sz="2400" b="1" dirty="0"/>
              <a:t>2. For a Sensing Initiator that is a pre-HE non-AP STA:</a:t>
            </a:r>
          </a:p>
          <a:p>
            <a:pPr lvl="0"/>
            <a:endParaRPr lang="en-US" sz="2400" b="1" dirty="0"/>
          </a:p>
          <a:p>
            <a:pPr marL="914400" lvl="1" indent="-457200">
              <a:buFont typeface="+mj-lt"/>
              <a:buAutoNum type="alphaLcParenR"/>
            </a:pPr>
            <a:r>
              <a:rPr lang="en-US" sz="2000" dirty="0"/>
              <a:t>The pre-HE STA supports transmission of a Request frame to solicit NDPA Sounding.</a:t>
            </a:r>
          </a:p>
          <a:p>
            <a:pPr marL="914400" lvl="1" indent="-457200">
              <a:buFont typeface="+mj-lt"/>
              <a:buAutoNum type="alphaLcParenR"/>
            </a:pPr>
            <a:r>
              <a:rPr lang="en-US" sz="2000" dirty="0"/>
              <a:t>The pre-HE STA supports passing the Sensing measurements (from the solicited NDPA Sounding) to upper layers.</a:t>
            </a:r>
            <a:endParaRPr lang="en-US" sz="2400" dirty="0"/>
          </a:p>
        </p:txBody>
      </p:sp>
      <p:pic>
        <p:nvPicPr>
          <p:cNvPr id="8" name="Picture 7">
            <a:extLst>
              <a:ext uri="{FF2B5EF4-FFF2-40B4-BE49-F238E27FC236}">
                <a16:creationId xmlns:a16="http://schemas.microsoft.com/office/drawing/2014/main" id="{08BFBE08-6F69-4B2B-B69C-D7E125BCDF59}"/>
              </a:ext>
            </a:extLst>
          </p:cNvPr>
          <p:cNvPicPr>
            <a:picLocks noChangeAspect="1"/>
          </p:cNvPicPr>
          <p:nvPr/>
        </p:nvPicPr>
        <p:blipFill>
          <a:blip r:embed="rId3"/>
          <a:stretch>
            <a:fillRect/>
          </a:stretch>
        </p:blipFill>
        <p:spPr>
          <a:xfrm>
            <a:off x="1359192" y="4114800"/>
            <a:ext cx="5971592" cy="2286000"/>
          </a:xfrm>
          <a:prstGeom prst="rect">
            <a:avLst/>
          </a:prstGeom>
        </p:spPr>
      </p:pic>
    </p:spTree>
    <p:extLst>
      <p:ext uri="{BB962C8B-B14F-4D97-AF65-F5344CB8AC3E}">
        <p14:creationId xmlns:p14="http://schemas.microsoft.com/office/powerpoint/2010/main" val="616966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110502CB-E383-4FDB-B187-C3AD186C6FC6}"/>
              </a:ext>
            </a:extLst>
          </p:cNvPr>
          <p:cNvPicPr>
            <a:picLocks noChangeAspect="1"/>
          </p:cNvPicPr>
          <p:nvPr/>
        </p:nvPicPr>
        <p:blipFill>
          <a:blip r:embed="rId2"/>
          <a:stretch>
            <a:fillRect/>
          </a:stretch>
        </p:blipFill>
        <p:spPr>
          <a:xfrm>
            <a:off x="38100" y="3130760"/>
            <a:ext cx="9144000" cy="3270040"/>
          </a:xfrm>
          <a:prstGeom prst="rect">
            <a:avLst/>
          </a:prstGeom>
        </p:spPr>
      </p:pic>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12</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2. Using solicited NDPA Sounding</a:t>
            </a:r>
            <a:endParaRPr lang="en-US" sz="2400" kern="0" dirty="0"/>
          </a:p>
          <a:p>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158223"/>
            <a:ext cx="8991600" cy="2123658"/>
          </a:xfrm>
          <a:prstGeom prst="rect">
            <a:avLst/>
          </a:prstGeom>
          <a:noFill/>
        </p:spPr>
        <p:txBody>
          <a:bodyPr wrap="square" rtlCol="0">
            <a:spAutoFit/>
          </a:bodyPr>
          <a:lstStyle/>
          <a:p>
            <a:pPr marL="342900" indent="-342900">
              <a:buFont typeface="Wingdings" panose="05000000000000000000" pitchFamily="2" charset="2"/>
              <a:buChar char="q"/>
            </a:pPr>
            <a:r>
              <a:rPr lang="en-US" sz="2200" u="sng" dirty="0"/>
              <a:t>What support is required from 11bf?</a:t>
            </a:r>
          </a:p>
          <a:p>
            <a:pPr marL="457200" indent="-457200">
              <a:buAutoNum type="arabicPeriod"/>
            </a:pPr>
            <a:r>
              <a:rPr lang="en-US" sz="2200" dirty="0"/>
              <a:t>For a Sensing Responder that is a pre-HE AP:</a:t>
            </a:r>
          </a:p>
          <a:p>
            <a:pPr marL="914400" lvl="1" indent="-457200">
              <a:buFont typeface="+mj-lt"/>
              <a:buAutoNum type="alphaLcParenR"/>
            </a:pPr>
            <a:r>
              <a:rPr lang="en-US" sz="2200" dirty="0"/>
              <a:t>Reception of the Request frame needs to be supported.</a:t>
            </a:r>
          </a:p>
          <a:p>
            <a:pPr marL="914400" lvl="1" indent="-457200">
              <a:buFont typeface="+mj-lt"/>
              <a:buAutoNum type="alphaLcParenR"/>
            </a:pPr>
            <a:r>
              <a:rPr lang="en-US" sz="2200" dirty="0"/>
              <a:t>PHY primitive to trigger transmission of NDPA, NDP.</a:t>
            </a:r>
          </a:p>
          <a:p>
            <a:pPr marL="914400" lvl="1" indent="-457200">
              <a:buFont typeface="+mj-lt"/>
              <a:buAutoNum type="alphaLcParenR"/>
            </a:pPr>
            <a:endParaRPr lang="en-US" sz="2200" dirty="0"/>
          </a:p>
          <a:p>
            <a:pPr marL="342900" indent="-342900">
              <a:buFont typeface="Wingdings" panose="05000000000000000000" pitchFamily="2" charset="2"/>
              <a:buChar char="§"/>
            </a:pPr>
            <a:endParaRPr lang="en-US" sz="2200" b="1" dirty="0"/>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12</a:t>
            </a:fld>
            <a:endParaRPr lang="en-US" dirty="0"/>
          </a:p>
        </p:txBody>
      </p:sp>
      <p:sp>
        <p:nvSpPr>
          <p:cNvPr id="8" name="Callout: Line 7">
            <a:extLst>
              <a:ext uri="{FF2B5EF4-FFF2-40B4-BE49-F238E27FC236}">
                <a16:creationId xmlns:a16="http://schemas.microsoft.com/office/drawing/2014/main" id="{7182D131-29D6-454B-BECE-898A640FCBFC}"/>
              </a:ext>
            </a:extLst>
          </p:cNvPr>
          <p:cNvSpPr/>
          <p:nvPr/>
        </p:nvSpPr>
        <p:spPr bwMode="auto">
          <a:xfrm>
            <a:off x="7208332" y="2654029"/>
            <a:ext cx="1859468" cy="333996"/>
          </a:xfrm>
          <a:prstGeom prst="borderCallout1">
            <a:avLst>
              <a:gd name="adj1" fmla="val 46558"/>
              <a:gd name="adj2" fmla="val -369"/>
              <a:gd name="adj3" fmla="val 183090"/>
              <a:gd name="adj4" fmla="val -10795"/>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effectLst/>
                <a:latin typeface="Times New Roman" pitchFamily="18" charset="0"/>
              </a:rPr>
              <a:t>Pre-HE Responder</a:t>
            </a:r>
          </a:p>
        </p:txBody>
      </p:sp>
    </p:spTree>
    <p:extLst>
      <p:ext uri="{BB962C8B-B14F-4D97-AF65-F5344CB8AC3E}">
        <p14:creationId xmlns:p14="http://schemas.microsoft.com/office/powerpoint/2010/main" val="10034488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865DDB3-B39B-41A0-9402-83E02BB4FB73}"/>
              </a:ext>
            </a:extLst>
          </p:cNvPr>
          <p:cNvPicPr>
            <a:picLocks noChangeAspect="1"/>
          </p:cNvPicPr>
          <p:nvPr/>
        </p:nvPicPr>
        <p:blipFill>
          <a:blip r:embed="rId2"/>
          <a:stretch>
            <a:fillRect/>
          </a:stretch>
        </p:blipFill>
        <p:spPr>
          <a:xfrm>
            <a:off x="0" y="3101600"/>
            <a:ext cx="9067800" cy="3242790"/>
          </a:xfrm>
          <a:prstGeom prst="rect">
            <a:avLst/>
          </a:prstGeom>
        </p:spPr>
      </p:pic>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13</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2. Using solicited NDPA Sounding</a:t>
            </a:r>
            <a:endParaRPr lang="en-US" sz="2400" kern="0" dirty="0"/>
          </a:p>
          <a:p>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158223"/>
            <a:ext cx="8991600" cy="2123658"/>
          </a:xfrm>
          <a:prstGeom prst="rect">
            <a:avLst/>
          </a:prstGeom>
          <a:noFill/>
        </p:spPr>
        <p:txBody>
          <a:bodyPr wrap="square" rtlCol="0">
            <a:spAutoFit/>
          </a:bodyPr>
          <a:lstStyle/>
          <a:p>
            <a:pPr marL="342900" indent="-342900">
              <a:buFont typeface="Wingdings" panose="05000000000000000000" pitchFamily="2" charset="2"/>
              <a:buChar char="q"/>
            </a:pPr>
            <a:r>
              <a:rPr lang="en-US" sz="2200" u="sng" dirty="0"/>
              <a:t>What support is required from 11bf?</a:t>
            </a:r>
          </a:p>
          <a:p>
            <a:pPr marL="457200" indent="-457200">
              <a:buAutoNum type="arabicPeriod"/>
            </a:pPr>
            <a:r>
              <a:rPr lang="en-US" sz="2200" dirty="0"/>
              <a:t>For a Sensing Initiator that is a pre-HE non-AP STA:</a:t>
            </a:r>
          </a:p>
          <a:p>
            <a:pPr marL="914400" lvl="1" indent="-457200">
              <a:buFont typeface="+mj-lt"/>
              <a:buAutoNum type="alphaLcParenR"/>
            </a:pPr>
            <a:r>
              <a:rPr lang="en-US" sz="2200" dirty="0"/>
              <a:t>Transmission of the Request frame needs to be supported.</a:t>
            </a:r>
          </a:p>
          <a:p>
            <a:pPr marL="914400" lvl="1" indent="-457200">
              <a:buFont typeface="+mj-lt"/>
              <a:buAutoNum type="alphaLcParenR"/>
            </a:pPr>
            <a:r>
              <a:rPr lang="en-US" sz="2200" dirty="0"/>
              <a:t>MLME primitive to pass the channel measurement feedback to upper layer.</a:t>
            </a:r>
          </a:p>
          <a:p>
            <a:pPr marL="342900" indent="-342900">
              <a:buFont typeface="Wingdings" panose="05000000000000000000" pitchFamily="2" charset="2"/>
              <a:buChar char="§"/>
            </a:pPr>
            <a:endParaRPr lang="en-US" sz="2200" b="1" dirty="0"/>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13</a:t>
            </a:fld>
            <a:endParaRPr lang="en-US" dirty="0"/>
          </a:p>
        </p:txBody>
      </p:sp>
      <p:sp>
        <p:nvSpPr>
          <p:cNvPr id="8" name="Callout: Line 7">
            <a:extLst>
              <a:ext uri="{FF2B5EF4-FFF2-40B4-BE49-F238E27FC236}">
                <a16:creationId xmlns:a16="http://schemas.microsoft.com/office/drawing/2014/main" id="{7182D131-29D6-454B-BECE-898A640FCBFC}"/>
              </a:ext>
            </a:extLst>
          </p:cNvPr>
          <p:cNvSpPr/>
          <p:nvPr/>
        </p:nvSpPr>
        <p:spPr bwMode="auto">
          <a:xfrm>
            <a:off x="3276600" y="2674843"/>
            <a:ext cx="1859468" cy="333996"/>
          </a:xfrm>
          <a:prstGeom prst="borderCallout1">
            <a:avLst>
              <a:gd name="adj1" fmla="val 46558"/>
              <a:gd name="adj2" fmla="val -369"/>
              <a:gd name="adj3" fmla="val 183090"/>
              <a:gd name="adj4" fmla="val -10795"/>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effectLst/>
                <a:latin typeface="Times New Roman" pitchFamily="18" charset="0"/>
              </a:rPr>
              <a:t>Pre-HE Initiator</a:t>
            </a:r>
          </a:p>
        </p:txBody>
      </p:sp>
    </p:spTree>
    <p:extLst>
      <p:ext uri="{BB962C8B-B14F-4D97-AF65-F5344CB8AC3E}">
        <p14:creationId xmlns:p14="http://schemas.microsoft.com/office/powerpoint/2010/main" val="3046508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14</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2. Using solicited NDPA Sounding</a:t>
            </a:r>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295400"/>
            <a:ext cx="8991600" cy="5016758"/>
          </a:xfrm>
          <a:prstGeom prst="rect">
            <a:avLst/>
          </a:prstGeom>
          <a:noFill/>
        </p:spPr>
        <p:txBody>
          <a:bodyPr wrap="square" rtlCol="0">
            <a:spAutoFit/>
          </a:bodyPr>
          <a:lstStyle/>
          <a:p>
            <a:pPr marL="342900" indent="-342900">
              <a:buFont typeface="Wingdings" panose="05000000000000000000" pitchFamily="2" charset="2"/>
              <a:buChar char="q"/>
            </a:pPr>
            <a:r>
              <a:rPr lang="en-US" sz="2200" u="sng" dirty="0"/>
              <a:t>What support is required from 11bf?</a:t>
            </a:r>
          </a:p>
          <a:p>
            <a:pPr marL="342900" indent="-342900">
              <a:buFont typeface="Wingdings" panose="05000000000000000000" pitchFamily="2" charset="2"/>
              <a:buChar char="§"/>
            </a:pPr>
            <a:endParaRPr lang="en-US" sz="2200" u="sng" dirty="0"/>
          </a:p>
          <a:p>
            <a:pPr marL="342900" indent="-342900">
              <a:buFont typeface="Wingdings" panose="05000000000000000000" pitchFamily="2" charset="2"/>
              <a:buChar char="§"/>
            </a:pPr>
            <a:r>
              <a:rPr lang="en-US" sz="2000" dirty="0"/>
              <a:t>Format of the Request frame is TBD. Few options can be considered:</a:t>
            </a:r>
          </a:p>
          <a:p>
            <a:pPr marL="914400" lvl="1" indent="-457200">
              <a:buFont typeface="+mj-lt"/>
              <a:buAutoNum type="arabicPeriod"/>
            </a:pPr>
            <a:r>
              <a:rPr lang="en-US" sz="1800" dirty="0"/>
              <a:t>Design a new Request frame (e.g., an Action frame) customized for the use of pre-HE STAs.</a:t>
            </a:r>
          </a:p>
          <a:p>
            <a:pPr marL="914400" lvl="1" indent="-457200">
              <a:buFont typeface="+mj-lt"/>
              <a:buAutoNum type="arabicPeriod"/>
            </a:pPr>
            <a:r>
              <a:rPr lang="en-US" sz="1800" dirty="0"/>
              <a:t>Use the same Sensing Trigger frame designed for other 11bf STAs, but with customization for pre-HE STAs, e.g.:</a:t>
            </a:r>
          </a:p>
          <a:p>
            <a:pPr marL="1371600" lvl="2" indent="-457200">
              <a:buFont typeface="Arial" panose="020B0604020202020204" pitchFamily="34" charset="0"/>
              <a:buChar char="•"/>
            </a:pPr>
            <a:r>
              <a:rPr lang="en-US" sz="1800" dirty="0"/>
              <a:t>Triggering a single STA</a:t>
            </a:r>
            <a:r>
              <a:rPr lang="en-US" sz="1800" baseline="30000" dirty="0"/>
              <a:t>1</a:t>
            </a:r>
            <a:r>
              <a:rPr lang="en-US" sz="1800" dirty="0"/>
              <a:t> (i.e., with a single User Info field).</a:t>
            </a:r>
          </a:p>
          <a:p>
            <a:pPr marL="1371600" lvl="2" indent="-457200">
              <a:buFont typeface="Arial" panose="020B0604020202020204" pitchFamily="34" charset="0"/>
              <a:buChar char="•"/>
            </a:pPr>
            <a:r>
              <a:rPr lang="en-US" sz="1800" dirty="0"/>
              <a:t>Indication that delayed response is allowed (i.e., the NDPA/NDP may be transmitted after a delay).</a:t>
            </a:r>
          </a:p>
          <a:p>
            <a:pPr marL="1371600" lvl="2" indent="-457200">
              <a:buFont typeface="Arial" panose="020B0604020202020204" pitchFamily="34" charset="0"/>
              <a:buChar char="•"/>
            </a:pPr>
            <a:endParaRPr lang="en-US" sz="1800" dirty="0"/>
          </a:p>
          <a:p>
            <a:pPr marL="457200" indent="-457200">
              <a:buFont typeface="Wingdings" panose="05000000000000000000" pitchFamily="2" charset="2"/>
              <a:buChar char="§"/>
            </a:pPr>
            <a:r>
              <a:rPr lang="en-US" sz="2000" dirty="0"/>
              <a:t>The Request frame needs to carry all necessary parameters for the receiving STA to correctly prepare the NDPA+NPD. E.g., bandwidth, number of spatial streams, sounding dialog token, PPDU type (HT/VHT etc.), AID12 etc.</a:t>
            </a:r>
          </a:p>
          <a:p>
            <a:pPr marL="457200" indent="-457200">
              <a:buFont typeface="Wingdings" panose="05000000000000000000" pitchFamily="2" charset="2"/>
              <a:buChar char="§"/>
            </a:pPr>
            <a:endParaRPr lang="en-US" sz="2000" dirty="0"/>
          </a:p>
          <a:p>
            <a:r>
              <a:rPr lang="en-US" sz="1600" dirty="0"/>
              <a:t>NOTE 1 – 11az, 11be already support such single STA trigger frames. However, in this case the receiver STA may also be an AP.</a:t>
            </a:r>
            <a:endParaRPr lang="en-US" sz="2000" dirty="0"/>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14</a:t>
            </a:fld>
            <a:endParaRPr lang="en-US" dirty="0"/>
          </a:p>
        </p:txBody>
      </p:sp>
    </p:spTree>
    <p:extLst>
      <p:ext uri="{BB962C8B-B14F-4D97-AF65-F5344CB8AC3E}">
        <p14:creationId xmlns:p14="http://schemas.microsoft.com/office/powerpoint/2010/main" val="33272798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15</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3600" b="1" i="0" u="none" strike="noStrike" kern="0" cap="none" spc="0" normalizeH="0" baseline="0" noProof="0" dirty="0">
                <a:ln>
                  <a:noFill/>
                </a:ln>
                <a:solidFill>
                  <a:srgbClr val="000000"/>
                </a:solidFill>
                <a:effectLst/>
                <a:uLnTx/>
                <a:uFillTx/>
                <a:latin typeface="Times New Roman"/>
                <a:ea typeface="Gulim" pitchFamily="34" charset="-127"/>
                <a:cs typeface="+mn-cs"/>
              </a:rPr>
              <a:t>Straw Poll 1</a:t>
            </a:r>
            <a:endParaRPr kumimoji="0" lang="en-US" sz="3600" b="1" i="0" u="none" strike="noStrike" kern="0" cap="none" spc="0" normalizeH="0" baseline="0" noProof="0" dirty="0">
              <a:ln>
                <a:noFill/>
              </a:ln>
              <a:solidFill>
                <a:srgbClr val="000000"/>
              </a:solidFill>
              <a:effectLst/>
              <a:uLnTx/>
              <a:uFillTx/>
              <a:latin typeface="Times New Roman"/>
              <a:ea typeface="MS PGothic" pitchFamily="34" charset="-128"/>
              <a:cs typeface="+mn-cs"/>
            </a:endParaRPr>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443335"/>
            <a:ext cx="8991600" cy="2677656"/>
          </a:xfrm>
          <a:prstGeom prst="rect">
            <a:avLst/>
          </a:prstGeom>
          <a:noFill/>
        </p:spPr>
        <p:txBody>
          <a:bodyPr wrap="square" rtlCol="0">
            <a:spAutoFit/>
          </a:bodyPr>
          <a:lstStyle/>
          <a:p>
            <a:pPr marL="447675" marR="0" lvl="0" indent="-447675" algn="l" defTabSz="914400" rtl="0" eaLnBrk="1" fontAlgn="base" latinLnBrk="0" hangingPunct="1">
              <a:lnSpc>
                <a:spcPct val="100000"/>
              </a:lnSpc>
              <a:spcBef>
                <a:spcPct val="0"/>
              </a:spcBef>
              <a:spcAft>
                <a:spcPct val="0"/>
              </a:spcAft>
              <a:buClrTx/>
              <a:buSzTx/>
              <a:buFont typeface="Wingdings" panose="05000000000000000000" pitchFamily="2" charset="2"/>
              <a:buChar char="q"/>
              <a:tabLst/>
              <a:defRPr/>
            </a:pPr>
            <a:r>
              <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Do you agree that for pre-HE 11bf STAs, the NDPA Sounding will be followed by the corresponding feedback report?</a:t>
            </a:r>
          </a:p>
          <a:p>
            <a:pPr marL="447675" marR="0" lvl="0" indent="-447675" algn="l" defTabSz="914400" rtl="0" eaLnBrk="1" fontAlgn="base" latinLnBrk="0" hangingPunct="1">
              <a:lnSpc>
                <a:spcPct val="100000"/>
              </a:lnSpc>
              <a:spcBef>
                <a:spcPct val="0"/>
              </a:spcBef>
              <a:spcAft>
                <a:spcPct val="0"/>
              </a:spcAft>
              <a:buClrTx/>
              <a:buSzTx/>
              <a:buFont typeface="Wingdings" panose="05000000000000000000" pitchFamily="2" charset="2"/>
              <a:buChar char="q"/>
              <a:tabLst/>
              <a:defRPr/>
            </a:pPr>
            <a:endPar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a:p>
            <a:pPr marL="457200" marR="0" lvl="1"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Y/N/A</a:t>
            </a:r>
          </a:p>
          <a:p>
            <a:pPr marL="457200" marR="0" lvl="1" indent="0" algn="l" defTabSz="914400"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15</a:t>
            </a:fld>
            <a:endParaRPr lang="en-US" dirty="0"/>
          </a:p>
        </p:txBody>
      </p:sp>
    </p:spTree>
    <p:extLst>
      <p:ext uri="{BB962C8B-B14F-4D97-AF65-F5344CB8AC3E}">
        <p14:creationId xmlns:p14="http://schemas.microsoft.com/office/powerpoint/2010/main" val="7840017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16</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3600" b="1" i="0" u="none" strike="noStrike" kern="0" cap="none" spc="0" normalizeH="0" baseline="0" noProof="0" dirty="0">
                <a:ln>
                  <a:noFill/>
                </a:ln>
                <a:solidFill>
                  <a:srgbClr val="000000"/>
                </a:solidFill>
                <a:effectLst/>
                <a:uLnTx/>
                <a:uFillTx/>
                <a:latin typeface="Times New Roman"/>
                <a:ea typeface="Gulim" pitchFamily="34" charset="-127"/>
                <a:cs typeface="+mn-cs"/>
              </a:rPr>
              <a:t>Straw Poll 2</a:t>
            </a:r>
            <a:endParaRPr kumimoji="0" lang="en-US" sz="3600" b="1" i="0" u="none" strike="noStrike" kern="0" cap="none" spc="0" normalizeH="0" baseline="0" noProof="0" dirty="0">
              <a:ln>
                <a:noFill/>
              </a:ln>
              <a:solidFill>
                <a:srgbClr val="000000"/>
              </a:solidFill>
              <a:effectLst/>
              <a:uLnTx/>
              <a:uFillTx/>
              <a:latin typeface="Times New Roman"/>
              <a:ea typeface="MS PGothic" pitchFamily="34" charset="-128"/>
              <a:cs typeface="+mn-cs"/>
            </a:endParaRPr>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443335"/>
            <a:ext cx="8991600" cy="5262979"/>
          </a:xfrm>
          <a:prstGeom prst="rect">
            <a:avLst/>
          </a:prstGeom>
          <a:noFill/>
        </p:spPr>
        <p:txBody>
          <a:bodyPr wrap="square" rtlCol="0">
            <a:spAutoFit/>
          </a:bodyPr>
          <a:lstStyle/>
          <a:p>
            <a:pPr marL="447675" marR="0" lvl="0" indent="-447675" algn="l" defTabSz="914400" rtl="0" eaLnBrk="1" fontAlgn="base" latinLnBrk="0" hangingPunct="1">
              <a:lnSpc>
                <a:spcPct val="100000"/>
              </a:lnSpc>
              <a:spcBef>
                <a:spcPct val="0"/>
              </a:spcBef>
              <a:spcAft>
                <a:spcPct val="0"/>
              </a:spcAft>
              <a:buClrTx/>
              <a:buSzTx/>
              <a:buFont typeface="Wingdings" panose="05000000000000000000" pitchFamily="2" charset="2"/>
              <a:buChar char="q"/>
              <a:tabLst/>
              <a:defRPr/>
            </a:pPr>
            <a:r>
              <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Do you agree that 11bf supports soliciting NDPA Sounding from </a:t>
            </a:r>
            <a:r>
              <a:rPr lang="en-US" sz="2800" dirty="0"/>
              <a:t>pre-HE STAs?</a:t>
            </a:r>
            <a:endPar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a:p>
            <a:pPr marL="914400" lvl="1" indent="-457200">
              <a:buFont typeface="Wingdings" panose="05000000000000000000" pitchFamily="2" charset="2"/>
              <a:buChar char="§"/>
              <a:defRPr/>
            </a:pPr>
            <a:r>
              <a:rPr lang="en-US" sz="2400" dirty="0">
                <a:solidFill>
                  <a:srgbClr val="000000"/>
                </a:solidFill>
              </a:rPr>
              <a:t>The NDPA Sounding</a:t>
            </a:r>
            <a:r>
              <a:rPr kumimoji="0" lang="en-US" sz="240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 </a:t>
            </a:r>
            <a:r>
              <a:rPr lang="en-US" sz="2400" dirty="0">
                <a:solidFill>
                  <a:srgbClr val="000000"/>
                </a:solidFill>
              </a:rPr>
              <a:t>need not be transmitted within SIFS of the Request frame that solicits it.</a:t>
            </a:r>
          </a:p>
          <a:p>
            <a:pPr marL="914400" lvl="1" indent="-457200">
              <a:buFont typeface="Wingdings" panose="05000000000000000000" pitchFamily="2" charset="2"/>
              <a:buChar char="§"/>
              <a:defRPr/>
            </a:pPr>
            <a:r>
              <a:rPr lang="en-US" sz="2400" dirty="0">
                <a:solidFill>
                  <a:srgbClr val="000000"/>
                </a:solidFill>
              </a:rPr>
              <a:t>Frame type/Format of the Request frame that solicits the NDPA Sounding is TBD.</a:t>
            </a:r>
            <a:endPar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a:p>
            <a:pPr marL="457200" marR="0" lvl="1"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Y/N/A</a:t>
            </a:r>
          </a:p>
          <a:p>
            <a:pPr marL="457200" marR="0" lvl="1" indent="0" algn="l" defTabSz="914400" rtl="0" eaLnBrk="1" fontAlgn="base" latinLnBrk="0" hangingPunct="1">
              <a:lnSpc>
                <a:spcPct val="100000"/>
              </a:lnSpc>
              <a:spcBef>
                <a:spcPct val="0"/>
              </a:spcBef>
              <a:spcAft>
                <a:spcPct val="0"/>
              </a:spcAft>
              <a:buClrTx/>
              <a:buSzTx/>
              <a:buFontTx/>
              <a:buNone/>
              <a:tabLst/>
              <a:defRPr/>
            </a:pPr>
            <a:endParaRPr lang="en-US" sz="2800" dirty="0">
              <a:solidFill>
                <a:srgbClr val="000000"/>
              </a:solidFill>
            </a:endParaRPr>
          </a:p>
          <a:p>
            <a:pPr marL="457200" marR="0" lvl="1" indent="0" algn="l" defTabSz="914400"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a:p>
            <a:pPr marL="457200" marR="0" lvl="1" indent="0" algn="l" defTabSz="914400"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a:p>
            <a:pPr marL="342900" indent="-342900">
              <a:buFont typeface="Wingdings" panose="05000000000000000000" pitchFamily="2" charset="2"/>
              <a:buChar char="q"/>
            </a:pPr>
            <a:endParaRPr lang="en-US" sz="2200" dirty="0"/>
          </a:p>
          <a:p>
            <a:pPr marL="342900" indent="-342900">
              <a:buFont typeface="Wingdings" panose="05000000000000000000" pitchFamily="2" charset="2"/>
              <a:buChar char="q"/>
            </a:pPr>
            <a:endParaRPr lang="en-US" sz="2200" dirty="0"/>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16</a:t>
            </a:fld>
            <a:endParaRPr lang="en-US" dirty="0"/>
          </a:p>
        </p:txBody>
      </p:sp>
    </p:spTree>
    <p:extLst>
      <p:ext uri="{BB962C8B-B14F-4D97-AF65-F5344CB8AC3E}">
        <p14:creationId xmlns:p14="http://schemas.microsoft.com/office/powerpoint/2010/main" val="3905423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17</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3600" b="1" i="0" u="none" strike="noStrike" kern="0" cap="none" spc="0" normalizeH="0" baseline="0" noProof="0" dirty="0">
                <a:ln>
                  <a:noFill/>
                </a:ln>
                <a:solidFill>
                  <a:srgbClr val="000000"/>
                </a:solidFill>
                <a:effectLst/>
                <a:uLnTx/>
                <a:uFillTx/>
                <a:latin typeface="Times New Roman"/>
                <a:ea typeface="Gulim" pitchFamily="34" charset="-127"/>
                <a:cs typeface="+mn-cs"/>
              </a:rPr>
              <a:t>Straw Poll 3</a:t>
            </a:r>
            <a:endParaRPr kumimoji="0" lang="en-US" sz="3600" b="1" i="0" u="none" strike="noStrike" kern="0" cap="none" spc="0" normalizeH="0" baseline="0" noProof="0" dirty="0">
              <a:ln>
                <a:noFill/>
              </a:ln>
              <a:solidFill>
                <a:srgbClr val="000000"/>
              </a:solidFill>
              <a:effectLst/>
              <a:uLnTx/>
              <a:uFillTx/>
              <a:latin typeface="Times New Roman"/>
              <a:ea typeface="MS PGothic" pitchFamily="34" charset="-128"/>
              <a:cs typeface="+mn-cs"/>
            </a:endParaRPr>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443335"/>
            <a:ext cx="8991600" cy="4524315"/>
          </a:xfrm>
          <a:prstGeom prst="rect">
            <a:avLst/>
          </a:prstGeom>
          <a:noFill/>
        </p:spPr>
        <p:txBody>
          <a:bodyPr wrap="square" rtlCol="0">
            <a:spAutoFit/>
          </a:bodyPr>
          <a:lstStyle/>
          <a:p>
            <a:pPr marL="447675" marR="0" lvl="0" indent="-447675" algn="l" defTabSz="914400" rtl="0" eaLnBrk="1" fontAlgn="base" latinLnBrk="0" hangingPunct="1">
              <a:lnSpc>
                <a:spcPct val="100000"/>
              </a:lnSpc>
              <a:spcBef>
                <a:spcPct val="0"/>
              </a:spcBef>
              <a:spcAft>
                <a:spcPct val="0"/>
              </a:spcAft>
              <a:buClrTx/>
              <a:buSzTx/>
              <a:buFont typeface="Wingdings" panose="05000000000000000000" pitchFamily="2" charset="2"/>
              <a:buChar char="q"/>
              <a:tabLst/>
              <a:defRPr/>
            </a:pPr>
            <a:r>
              <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Do you agree that </a:t>
            </a:r>
            <a:r>
              <a:rPr lang="en-US" sz="2800" dirty="0"/>
              <a:t>pre-HE </a:t>
            </a:r>
            <a:r>
              <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11bf STAs may transmit a Request frame to solicit NDPA Sounding</a:t>
            </a:r>
            <a:r>
              <a:rPr lang="en-US" sz="2800" dirty="0"/>
              <a:t>?</a:t>
            </a:r>
            <a:endPar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a:p>
            <a:pPr marL="914400" lvl="1" indent="-457200">
              <a:buFont typeface="Wingdings" panose="05000000000000000000" pitchFamily="2" charset="2"/>
              <a:buChar char="§"/>
              <a:defRPr/>
            </a:pPr>
            <a:r>
              <a:rPr lang="en-US" sz="2400" dirty="0">
                <a:solidFill>
                  <a:srgbClr val="000000"/>
                </a:solidFill>
              </a:rPr>
              <a:t>Frame type/Format of the Request frame that solicits the NDPA Sounding is TBD.</a:t>
            </a:r>
            <a:endPar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a:p>
            <a:pPr marL="457200" marR="0" lvl="1"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Y/N/A</a:t>
            </a:r>
          </a:p>
          <a:p>
            <a:pPr marL="457200" marR="0" lvl="1" indent="0" algn="l" defTabSz="914400" rtl="0" eaLnBrk="1" fontAlgn="base" latinLnBrk="0" hangingPunct="1">
              <a:lnSpc>
                <a:spcPct val="100000"/>
              </a:lnSpc>
              <a:spcBef>
                <a:spcPct val="0"/>
              </a:spcBef>
              <a:spcAft>
                <a:spcPct val="0"/>
              </a:spcAft>
              <a:buClrTx/>
              <a:buSzTx/>
              <a:buFontTx/>
              <a:buNone/>
              <a:tabLst/>
              <a:defRPr/>
            </a:pPr>
            <a:endParaRPr lang="en-US" sz="2800" dirty="0">
              <a:solidFill>
                <a:srgbClr val="000000"/>
              </a:solidFill>
            </a:endParaRPr>
          </a:p>
          <a:p>
            <a:pPr marL="457200" marR="0" lvl="1" indent="0" algn="l" defTabSz="914400"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a:p>
            <a:pPr marL="457200" marR="0" lvl="1" indent="0" algn="l" defTabSz="914400"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a:p>
            <a:pPr marL="342900" indent="-342900">
              <a:buFont typeface="Wingdings" panose="05000000000000000000" pitchFamily="2" charset="2"/>
              <a:buChar char="q"/>
            </a:pPr>
            <a:endParaRPr lang="en-US" sz="2200" dirty="0"/>
          </a:p>
          <a:p>
            <a:pPr marL="342900" indent="-342900">
              <a:buFont typeface="Wingdings" panose="05000000000000000000" pitchFamily="2" charset="2"/>
              <a:buChar char="q"/>
            </a:pPr>
            <a:endParaRPr lang="en-US" sz="2200" dirty="0"/>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17</a:t>
            </a:fld>
            <a:endParaRPr lang="en-US" dirty="0"/>
          </a:p>
        </p:txBody>
      </p:sp>
    </p:spTree>
    <p:extLst>
      <p:ext uri="{BB962C8B-B14F-4D97-AF65-F5344CB8AC3E}">
        <p14:creationId xmlns:p14="http://schemas.microsoft.com/office/powerpoint/2010/main" val="2150936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18</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kumimoji="0" lang="en-US" sz="3200" b="1" i="0" u="none" strike="noStrike" kern="0" cap="none" spc="0" normalizeH="0" baseline="0" noProof="0" dirty="0">
                <a:ln>
                  <a:noFill/>
                </a:ln>
                <a:solidFill>
                  <a:srgbClr val="000000"/>
                </a:solidFill>
                <a:effectLst/>
                <a:uLnTx/>
                <a:uFillTx/>
                <a:latin typeface="Times New Roman"/>
                <a:ea typeface="MS PGothic" pitchFamily="34" charset="-128"/>
              </a:rPr>
              <a:t>References</a:t>
            </a:r>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295400"/>
            <a:ext cx="8991600" cy="1692771"/>
          </a:xfrm>
          <a:prstGeom prst="rect">
            <a:avLst/>
          </a:prstGeom>
          <a:noFill/>
        </p:spPr>
        <p:txBody>
          <a:bodyPr wrap="square" rtlCol="0">
            <a:spAutoFit/>
          </a:bodyPr>
          <a:lstStyle/>
          <a:p>
            <a:pPr marL="457200" indent="-457200">
              <a:buFont typeface="+mj-lt"/>
              <a:buAutoNum type="arabicParenR"/>
            </a:pPr>
            <a:r>
              <a:rPr lang="en-US" sz="2200" dirty="0"/>
              <a:t>21/1047r1, Legacy Support in 11bf, Rojan Chitrakar et. al.</a:t>
            </a:r>
          </a:p>
          <a:p>
            <a:pPr marL="457200" indent="-457200">
              <a:buFont typeface="+mj-lt"/>
              <a:buAutoNum type="arabicParenR"/>
            </a:pPr>
            <a:r>
              <a:rPr lang="en-US" sz="2000" b="0" dirty="0"/>
              <a:t>21/0504r3, Specification Framework for TGbf, Claudio da Silva et. al.</a:t>
            </a:r>
          </a:p>
          <a:p>
            <a:pPr marL="457200" indent="-457200">
              <a:buFont typeface="+mj-lt"/>
              <a:buAutoNum type="arabicParenR"/>
            </a:pPr>
            <a:r>
              <a:rPr lang="en-US" sz="2000" b="0" dirty="0"/>
              <a:t>Beamforming Feedback-based Model-driven Angle of Departure Estimation Toward Firmware-Agnostic WiFi Sensing, Sohei Itahara et. al.</a:t>
            </a:r>
          </a:p>
          <a:p>
            <a:pPr marL="457200" indent="-457200">
              <a:buFont typeface="+mj-lt"/>
              <a:buAutoNum type="arabicParenR"/>
            </a:pPr>
            <a:endParaRPr lang="en-US" sz="2200" dirty="0"/>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18</a:t>
            </a:fld>
            <a:endParaRPr lang="en-US" dirty="0"/>
          </a:p>
        </p:txBody>
      </p:sp>
    </p:spTree>
    <p:extLst>
      <p:ext uri="{BB962C8B-B14F-4D97-AF65-F5344CB8AC3E}">
        <p14:creationId xmlns:p14="http://schemas.microsoft.com/office/powerpoint/2010/main" val="998097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2</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Overview</a:t>
            </a:r>
            <a:endParaRPr lang="en-US" sz="3600" kern="0" dirty="0"/>
          </a:p>
        </p:txBody>
      </p:sp>
      <p:sp>
        <p:nvSpPr>
          <p:cNvPr id="9" name="TextBox 8">
            <a:extLst>
              <a:ext uri="{FF2B5EF4-FFF2-40B4-BE49-F238E27FC236}">
                <a16:creationId xmlns:a16="http://schemas.microsoft.com/office/drawing/2014/main" id="{193080EF-EF8D-4874-9F1A-9AA692AEEC00}"/>
              </a:ext>
            </a:extLst>
          </p:cNvPr>
          <p:cNvSpPr txBox="1"/>
          <p:nvPr/>
        </p:nvSpPr>
        <p:spPr>
          <a:xfrm>
            <a:off x="76200" y="1295400"/>
            <a:ext cx="8915400" cy="5078313"/>
          </a:xfrm>
          <a:prstGeom prst="rect">
            <a:avLst/>
          </a:prstGeom>
          <a:noFill/>
        </p:spPr>
        <p:txBody>
          <a:bodyPr wrap="square" rtlCol="0">
            <a:spAutoFit/>
          </a:bodyPr>
          <a:lstStyle/>
          <a:p>
            <a:pPr marL="447675" lvl="0" indent="-447675">
              <a:buFont typeface="Wingdings" panose="05000000000000000000" pitchFamily="2" charset="2"/>
              <a:buChar char="q"/>
            </a:pPr>
            <a:r>
              <a:rPr lang="en-US" sz="2400" dirty="0"/>
              <a:t>In 21/1047r1 we proposed that 11bf should be supported on devices with legacy PHYs (11n, 11ac) and that such devices can participate in WLAN Sensing. The corresponding straw poll indicated high level of interest on the topic:</a:t>
            </a:r>
          </a:p>
          <a:p>
            <a:pPr marL="447675" lvl="0" indent="-447675">
              <a:buFont typeface="Wingdings" panose="05000000000000000000" pitchFamily="2" charset="2"/>
              <a:buChar char="q"/>
            </a:pPr>
            <a:endParaRPr lang="en-US" sz="1800" dirty="0"/>
          </a:p>
          <a:p>
            <a:pPr marL="447675" lvl="0" indent="-447675">
              <a:buFont typeface="Wingdings" panose="05000000000000000000" pitchFamily="2" charset="2"/>
              <a:buChar char="q"/>
            </a:pPr>
            <a:r>
              <a:rPr lang="en-US" sz="2400" b="1" dirty="0"/>
              <a:t>Do you agree that 11bf Task group should investigate supporting devices with legacy PHYs (11n, 11ac) and that such devices can participate in WLAN Sensing?</a:t>
            </a:r>
            <a:endParaRPr lang="en-US" sz="2400" dirty="0"/>
          </a:p>
          <a:p>
            <a:pPr lvl="1" fontAlgn="auto">
              <a:spcBef>
                <a:spcPts val="0"/>
              </a:spcBef>
              <a:spcAft>
                <a:spcPts val="0"/>
              </a:spcAft>
            </a:pPr>
            <a:endParaRPr lang="en-US" sz="2400" dirty="0"/>
          </a:p>
          <a:p>
            <a:pPr lvl="1"/>
            <a:r>
              <a:rPr lang="en-US" sz="2400" dirty="0"/>
              <a:t>78Y/14N/18A</a:t>
            </a:r>
          </a:p>
          <a:p>
            <a:pPr marL="447675" lvl="0" indent="-447675">
              <a:buFont typeface="Wingdings" panose="05000000000000000000" pitchFamily="2" charset="2"/>
              <a:buChar char="q"/>
            </a:pPr>
            <a:endParaRPr lang="en-US" sz="1800" dirty="0"/>
          </a:p>
          <a:p>
            <a:pPr marL="447675" lvl="0" indent="-447675">
              <a:buFont typeface="Wingdings" panose="05000000000000000000" pitchFamily="2" charset="2"/>
              <a:buChar char="q"/>
            </a:pPr>
            <a:r>
              <a:rPr lang="en-US" sz="2400" dirty="0">
                <a:solidFill>
                  <a:srgbClr val="000000"/>
                </a:solidFill>
              </a:rPr>
              <a:t>In this contribution we explore two options to achieve support for pre-HE STAs </a:t>
            </a:r>
            <a:r>
              <a:rPr lang="en-US" sz="2400" dirty="0"/>
              <a:t>(11n, 11ac) </a:t>
            </a:r>
            <a:r>
              <a:rPr lang="en-US" sz="2400" dirty="0">
                <a:solidFill>
                  <a:srgbClr val="000000"/>
                </a:solidFill>
              </a:rPr>
              <a:t>in 11bf. Other options may also be possible, and it is not our intention to rule them out.</a:t>
            </a:r>
            <a:endParaRPr lang="en-US" sz="1800" dirty="0"/>
          </a:p>
        </p:txBody>
      </p:sp>
    </p:spTree>
    <p:extLst>
      <p:ext uri="{BB962C8B-B14F-4D97-AF65-F5344CB8AC3E}">
        <p14:creationId xmlns:p14="http://schemas.microsoft.com/office/powerpoint/2010/main" val="162480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3</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Assumptions/Focus</a:t>
            </a:r>
            <a:endParaRPr lang="en-US" sz="3600" kern="0" dirty="0"/>
          </a:p>
        </p:txBody>
      </p:sp>
      <p:sp>
        <p:nvSpPr>
          <p:cNvPr id="9" name="TextBox 8">
            <a:extLst>
              <a:ext uri="{FF2B5EF4-FFF2-40B4-BE49-F238E27FC236}">
                <a16:creationId xmlns:a16="http://schemas.microsoft.com/office/drawing/2014/main" id="{193080EF-EF8D-4874-9F1A-9AA692AEEC00}"/>
              </a:ext>
            </a:extLst>
          </p:cNvPr>
          <p:cNvSpPr txBox="1"/>
          <p:nvPr/>
        </p:nvSpPr>
        <p:spPr>
          <a:xfrm>
            <a:off x="76200" y="1367135"/>
            <a:ext cx="8915400" cy="461665"/>
          </a:xfrm>
          <a:prstGeom prst="rect">
            <a:avLst/>
          </a:prstGeom>
          <a:noFill/>
        </p:spPr>
        <p:txBody>
          <a:bodyPr wrap="square" rtlCol="0">
            <a:spAutoFit/>
          </a:bodyPr>
          <a:lstStyle/>
          <a:p>
            <a:pPr marL="447675" lvl="0" indent="-447675">
              <a:buFont typeface="Wingdings" panose="05000000000000000000" pitchFamily="2" charset="2"/>
              <a:buChar char="q"/>
            </a:pPr>
            <a:r>
              <a:rPr lang="en-US" sz="2400" dirty="0"/>
              <a:t>WLAN Sensing procedure may comprise of several phases [2]:</a:t>
            </a:r>
            <a:endParaRPr lang="en-US" sz="1800" dirty="0"/>
          </a:p>
        </p:txBody>
      </p:sp>
      <p:sp>
        <p:nvSpPr>
          <p:cNvPr id="6" name="Rounded Rectangle 4">
            <a:extLst>
              <a:ext uri="{FF2B5EF4-FFF2-40B4-BE49-F238E27FC236}">
                <a16:creationId xmlns:a16="http://schemas.microsoft.com/office/drawing/2014/main" id="{60F67C36-9A75-4F1A-BEAA-432A4BC804D2}"/>
              </a:ext>
            </a:extLst>
          </p:cNvPr>
          <p:cNvSpPr/>
          <p:nvPr/>
        </p:nvSpPr>
        <p:spPr>
          <a:xfrm>
            <a:off x="333741" y="2276872"/>
            <a:ext cx="1080120" cy="643804"/>
          </a:xfrm>
          <a:prstGeom prst="round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Sensing Initiator</a:t>
            </a:r>
          </a:p>
        </p:txBody>
      </p:sp>
      <p:sp>
        <p:nvSpPr>
          <p:cNvPr id="8" name="Rounded Rectangle 5">
            <a:extLst>
              <a:ext uri="{FF2B5EF4-FFF2-40B4-BE49-F238E27FC236}">
                <a16:creationId xmlns:a16="http://schemas.microsoft.com/office/drawing/2014/main" id="{FE3138C2-B45B-46D4-AA11-E10248098220}"/>
              </a:ext>
            </a:extLst>
          </p:cNvPr>
          <p:cNvSpPr/>
          <p:nvPr/>
        </p:nvSpPr>
        <p:spPr>
          <a:xfrm>
            <a:off x="2958347" y="2276872"/>
            <a:ext cx="1080120" cy="641621"/>
          </a:xfrm>
          <a:prstGeom prst="round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Sensing Responder</a:t>
            </a:r>
          </a:p>
        </p:txBody>
      </p:sp>
      <p:cxnSp>
        <p:nvCxnSpPr>
          <p:cNvPr id="10" name="Straight Connector 9">
            <a:extLst>
              <a:ext uri="{FF2B5EF4-FFF2-40B4-BE49-F238E27FC236}">
                <a16:creationId xmlns:a16="http://schemas.microsoft.com/office/drawing/2014/main" id="{67268BFC-44AD-41E1-A840-2B3F8614F0C7}"/>
              </a:ext>
            </a:extLst>
          </p:cNvPr>
          <p:cNvCxnSpPr>
            <a:cxnSpLocks/>
            <a:stCxn id="6" idx="2"/>
          </p:cNvCxnSpPr>
          <p:nvPr/>
        </p:nvCxnSpPr>
        <p:spPr>
          <a:xfrm flipH="1">
            <a:off x="791957" y="2920676"/>
            <a:ext cx="81844" cy="3244008"/>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22410390-12DF-43EB-92E7-93791B11CBBD}"/>
              </a:ext>
            </a:extLst>
          </p:cNvPr>
          <p:cNvCxnSpPr>
            <a:cxnSpLocks/>
          </p:cNvCxnSpPr>
          <p:nvPr/>
        </p:nvCxnSpPr>
        <p:spPr>
          <a:xfrm>
            <a:off x="3439311" y="2867721"/>
            <a:ext cx="0" cy="3296963"/>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Rounded Rectangle 9">
            <a:extLst>
              <a:ext uri="{FF2B5EF4-FFF2-40B4-BE49-F238E27FC236}">
                <a16:creationId xmlns:a16="http://schemas.microsoft.com/office/drawing/2014/main" id="{EE7C0481-BB27-492C-A4CD-351F66F763E9}"/>
              </a:ext>
            </a:extLst>
          </p:cNvPr>
          <p:cNvSpPr/>
          <p:nvPr/>
        </p:nvSpPr>
        <p:spPr>
          <a:xfrm>
            <a:off x="212459" y="3687148"/>
            <a:ext cx="3893572" cy="444857"/>
          </a:xfrm>
          <a:prstGeom prst="roundRect">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2"/>
                </a:solidFill>
              </a:rPr>
              <a:t>Sensing Measurement Setup</a:t>
            </a:r>
          </a:p>
        </p:txBody>
      </p:sp>
      <p:sp>
        <p:nvSpPr>
          <p:cNvPr id="13" name="Rounded Rectangle 12">
            <a:extLst>
              <a:ext uri="{FF2B5EF4-FFF2-40B4-BE49-F238E27FC236}">
                <a16:creationId xmlns:a16="http://schemas.microsoft.com/office/drawing/2014/main" id="{3157D2FB-0147-4613-82C8-28953789AD6A}"/>
              </a:ext>
            </a:extLst>
          </p:cNvPr>
          <p:cNvSpPr/>
          <p:nvPr/>
        </p:nvSpPr>
        <p:spPr>
          <a:xfrm>
            <a:off x="214758" y="4267200"/>
            <a:ext cx="3813302" cy="625927"/>
          </a:xfrm>
          <a:prstGeom prst="roundRect">
            <a:avLst/>
          </a:prstGeom>
          <a:solidFill>
            <a:srgbClr val="00B0F0"/>
          </a:solidFill>
          <a:ln w="762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a:solidFill>
                  <a:schemeClr val="tx2"/>
                </a:solidFill>
              </a:rPr>
              <a:t>Sensing Measurement Instances</a:t>
            </a:r>
            <a:endParaRPr lang="en-US" sz="1400" b="1" dirty="0">
              <a:solidFill>
                <a:schemeClr val="tx2"/>
              </a:solidFill>
            </a:endParaRPr>
          </a:p>
        </p:txBody>
      </p:sp>
      <p:sp>
        <p:nvSpPr>
          <p:cNvPr id="14" name="Rounded Rectangle 16">
            <a:extLst>
              <a:ext uri="{FF2B5EF4-FFF2-40B4-BE49-F238E27FC236}">
                <a16:creationId xmlns:a16="http://schemas.microsoft.com/office/drawing/2014/main" id="{51D9B516-318F-43C3-B50F-D79DF598EEF0}"/>
              </a:ext>
            </a:extLst>
          </p:cNvPr>
          <p:cNvSpPr/>
          <p:nvPr/>
        </p:nvSpPr>
        <p:spPr>
          <a:xfrm>
            <a:off x="200774" y="5029200"/>
            <a:ext cx="3893572" cy="444857"/>
          </a:xfrm>
          <a:prstGeom prst="roundRect">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2"/>
                </a:solidFill>
              </a:rPr>
              <a:t>Sensing Measurement Setup Termination</a:t>
            </a:r>
            <a:endParaRPr lang="en-US" sz="1400" dirty="0">
              <a:solidFill>
                <a:schemeClr val="tx2"/>
              </a:solidFill>
            </a:endParaRPr>
          </a:p>
        </p:txBody>
      </p:sp>
      <p:sp>
        <p:nvSpPr>
          <p:cNvPr id="15" name="Rounded Rectangle 9">
            <a:extLst>
              <a:ext uri="{FF2B5EF4-FFF2-40B4-BE49-F238E27FC236}">
                <a16:creationId xmlns:a16="http://schemas.microsoft.com/office/drawing/2014/main" id="{9585B925-3A2B-49FA-8538-D4750AB95A7D}"/>
              </a:ext>
            </a:extLst>
          </p:cNvPr>
          <p:cNvSpPr/>
          <p:nvPr/>
        </p:nvSpPr>
        <p:spPr>
          <a:xfrm>
            <a:off x="200774" y="3064485"/>
            <a:ext cx="3893572" cy="444857"/>
          </a:xfrm>
          <a:prstGeom prst="roundRect">
            <a:avLst/>
          </a:prstGeom>
          <a:solidFill>
            <a:srgbClr val="FF69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2"/>
                </a:solidFill>
              </a:rPr>
              <a:t>Sensing Session Setup</a:t>
            </a:r>
          </a:p>
        </p:txBody>
      </p:sp>
      <p:sp>
        <p:nvSpPr>
          <p:cNvPr id="18" name="Rounded Rectangle 16">
            <a:extLst>
              <a:ext uri="{FF2B5EF4-FFF2-40B4-BE49-F238E27FC236}">
                <a16:creationId xmlns:a16="http://schemas.microsoft.com/office/drawing/2014/main" id="{86D32D13-220B-45CD-9156-D2B44B886812}"/>
              </a:ext>
            </a:extLst>
          </p:cNvPr>
          <p:cNvSpPr/>
          <p:nvPr/>
        </p:nvSpPr>
        <p:spPr>
          <a:xfrm>
            <a:off x="200774" y="5651143"/>
            <a:ext cx="3893572" cy="444857"/>
          </a:xfrm>
          <a:prstGeom prst="roundRect">
            <a:avLst/>
          </a:prstGeom>
          <a:solidFill>
            <a:schemeClr val="accent3">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2"/>
                </a:solidFill>
              </a:rPr>
              <a:t>Sensing Session Termination</a:t>
            </a:r>
            <a:endParaRPr lang="en-US" sz="1400" dirty="0">
              <a:solidFill>
                <a:schemeClr val="tx2"/>
              </a:solidFill>
            </a:endParaRPr>
          </a:p>
        </p:txBody>
      </p:sp>
      <p:sp>
        <p:nvSpPr>
          <p:cNvPr id="19" name="TextBox 18">
            <a:extLst>
              <a:ext uri="{FF2B5EF4-FFF2-40B4-BE49-F238E27FC236}">
                <a16:creationId xmlns:a16="http://schemas.microsoft.com/office/drawing/2014/main" id="{628B23B3-1781-4B4D-AD34-A9429D1195C6}"/>
              </a:ext>
            </a:extLst>
          </p:cNvPr>
          <p:cNvSpPr txBox="1"/>
          <p:nvPr/>
        </p:nvSpPr>
        <p:spPr>
          <a:xfrm>
            <a:off x="4191004" y="2102054"/>
            <a:ext cx="4824544" cy="4093428"/>
          </a:xfrm>
          <a:prstGeom prst="rect">
            <a:avLst/>
          </a:prstGeom>
          <a:noFill/>
        </p:spPr>
        <p:txBody>
          <a:bodyPr wrap="square" rtlCol="0">
            <a:spAutoFit/>
          </a:bodyPr>
          <a:lstStyle/>
          <a:p>
            <a:pPr lvl="0"/>
            <a:r>
              <a:rPr lang="en-US" sz="2000" u="sng" dirty="0"/>
              <a:t>Assumptions:</a:t>
            </a:r>
          </a:p>
          <a:p>
            <a:pPr marL="447675" lvl="0" indent="-447675">
              <a:buFont typeface="Wingdings" panose="05000000000000000000" pitchFamily="2" charset="2"/>
              <a:buChar char="q"/>
            </a:pPr>
            <a:r>
              <a:rPr lang="en-US" sz="2000" dirty="0"/>
              <a:t>Session/Measurement Setup and corresponding Termination happens in the MAC layer and pre-HE STAs can be upgraded to support them.</a:t>
            </a:r>
          </a:p>
          <a:p>
            <a:pPr marL="447675" lvl="0" indent="-447675">
              <a:buFont typeface="Wingdings" panose="05000000000000000000" pitchFamily="2" charset="2"/>
              <a:buChar char="q"/>
            </a:pPr>
            <a:endParaRPr lang="en-US" sz="2000" dirty="0"/>
          </a:p>
          <a:p>
            <a:pPr marL="447675" lvl="0" indent="-447675">
              <a:buFont typeface="Wingdings" panose="05000000000000000000" pitchFamily="2" charset="2"/>
              <a:buChar char="q"/>
            </a:pPr>
            <a:r>
              <a:rPr lang="en-US" sz="2000" dirty="0"/>
              <a:t>Sensing Measurement is PHY dependent, and special considerations may be required for pre-HE STAs.</a:t>
            </a:r>
          </a:p>
          <a:p>
            <a:pPr marL="447675" lvl="0" indent="-447675">
              <a:buFont typeface="Wingdings" panose="05000000000000000000" pitchFamily="2" charset="2"/>
              <a:buChar char="q"/>
            </a:pPr>
            <a:endParaRPr lang="en-US" sz="2000" dirty="0"/>
          </a:p>
          <a:p>
            <a:pPr lvl="0"/>
            <a:r>
              <a:rPr lang="en-US" sz="2000" b="1" u="sng" dirty="0"/>
              <a:t>Focus:</a:t>
            </a:r>
          </a:p>
          <a:p>
            <a:pPr lvl="0"/>
            <a:r>
              <a:rPr lang="en-US" sz="2000" b="1" dirty="0"/>
              <a:t>This contribution focuses on how to realize Sensing Measurements for pre-HE STAs.</a:t>
            </a:r>
          </a:p>
        </p:txBody>
      </p:sp>
    </p:spTree>
    <p:extLst>
      <p:ext uri="{BB962C8B-B14F-4D97-AF65-F5344CB8AC3E}">
        <p14:creationId xmlns:p14="http://schemas.microsoft.com/office/powerpoint/2010/main" val="3208617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E31CADDB-C89E-4178-B5AE-0CFC4FBA432B}"/>
              </a:ext>
            </a:extLst>
          </p:cNvPr>
          <p:cNvPicPr>
            <a:picLocks noChangeAspect="1"/>
          </p:cNvPicPr>
          <p:nvPr/>
        </p:nvPicPr>
        <p:blipFill>
          <a:blip r:embed="rId3"/>
          <a:stretch>
            <a:fillRect/>
          </a:stretch>
        </p:blipFill>
        <p:spPr>
          <a:xfrm>
            <a:off x="113320" y="2098340"/>
            <a:ext cx="5764796" cy="2473660"/>
          </a:xfrm>
          <a:prstGeom prst="rect">
            <a:avLst/>
          </a:prstGeom>
        </p:spPr>
      </p:pic>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4</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1. Using baseline explicit beamforming feedback</a:t>
            </a:r>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371600"/>
            <a:ext cx="8991600" cy="430887"/>
          </a:xfrm>
          <a:prstGeom prst="rect">
            <a:avLst/>
          </a:prstGeom>
          <a:noFill/>
        </p:spPr>
        <p:txBody>
          <a:bodyPr wrap="square" rtlCol="0">
            <a:spAutoFit/>
          </a:bodyPr>
          <a:lstStyle/>
          <a:p>
            <a:pPr marL="342900" indent="-342900">
              <a:buFont typeface="Wingdings" panose="05000000000000000000" pitchFamily="2" charset="2"/>
              <a:buChar char="q"/>
            </a:pPr>
            <a:r>
              <a:rPr lang="en-US" sz="2200" dirty="0"/>
              <a:t>When the Sensing Responder is an 11n STA:</a:t>
            </a:r>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4</a:t>
            </a:fld>
            <a:endParaRPr lang="en-US" dirty="0"/>
          </a:p>
        </p:txBody>
      </p:sp>
      <p:sp>
        <p:nvSpPr>
          <p:cNvPr id="19" name="TextBox 18">
            <a:extLst>
              <a:ext uri="{FF2B5EF4-FFF2-40B4-BE49-F238E27FC236}">
                <a16:creationId xmlns:a16="http://schemas.microsoft.com/office/drawing/2014/main" id="{08815B2F-B57A-4F05-BB5E-5FC2858E705E}"/>
              </a:ext>
            </a:extLst>
          </p:cNvPr>
          <p:cNvSpPr txBox="1"/>
          <p:nvPr/>
        </p:nvSpPr>
        <p:spPr>
          <a:xfrm>
            <a:off x="113320" y="4648200"/>
            <a:ext cx="8777152" cy="1323439"/>
          </a:xfrm>
          <a:prstGeom prst="rect">
            <a:avLst/>
          </a:prstGeom>
          <a:noFill/>
        </p:spPr>
        <p:txBody>
          <a:bodyPr wrap="square" rtlCol="0">
            <a:spAutoFit/>
          </a:bodyPr>
          <a:lstStyle/>
          <a:p>
            <a:pPr marL="447675" lvl="0" indent="-447675">
              <a:buFont typeface="Wingdings" panose="05000000000000000000" pitchFamily="2" charset="2"/>
              <a:buChar char="q"/>
            </a:pPr>
            <a:r>
              <a:rPr lang="en-US" sz="2000" dirty="0"/>
              <a:t>The 11n device, </a:t>
            </a:r>
            <a:r>
              <a:rPr lang="en-US" sz="2000" b="1" dirty="0"/>
              <a:t>if capable of explicit CSI feedback</a:t>
            </a:r>
            <a:r>
              <a:rPr lang="en-US" sz="2000" dirty="0"/>
              <a:t>, can be made to provide CSI feedback by transmitting an HT NDPA</a:t>
            </a:r>
            <a:r>
              <a:rPr lang="en-US" sz="2000" baseline="30000" dirty="0"/>
              <a:t>1</a:t>
            </a:r>
            <a:r>
              <a:rPr lang="en-US" sz="2000" dirty="0"/>
              <a:t> and HT NDP to it. </a:t>
            </a:r>
          </a:p>
          <a:p>
            <a:pPr marL="447675" lvl="0" indent="-447675">
              <a:buFont typeface="Wingdings" panose="05000000000000000000" pitchFamily="2" charset="2"/>
              <a:buChar char="q"/>
            </a:pPr>
            <a:endParaRPr lang="en-US" sz="2000" dirty="0"/>
          </a:p>
          <a:p>
            <a:pPr lvl="0"/>
            <a:r>
              <a:rPr lang="en-US" sz="1800" dirty="0"/>
              <a:t>NOTE 1 - HT NDPA is any HT frame that carries an HT variant HT Control field. </a:t>
            </a:r>
          </a:p>
        </p:txBody>
      </p:sp>
      <p:pic>
        <p:nvPicPr>
          <p:cNvPr id="10" name="Picture 2">
            <a:extLst>
              <a:ext uri="{FF2B5EF4-FFF2-40B4-BE49-F238E27FC236}">
                <a16:creationId xmlns:a16="http://schemas.microsoft.com/office/drawing/2014/main" id="{F09FAAE3-2558-4377-BEBE-594265D9C97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4988" y="1865567"/>
            <a:ext cx="4799012" cy="8207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ectangle 10">
            <a:extLst>
              <a:ext uri="{FF2B5EF4-FFF2-40B4-BE49-F238E27FC236}">
                <a16:creationId xmlns:a16="http://schemas.microsoft.com/office/drawing/2014/main" id="{251D3A67-428F-4A5A-B3F1-5A3ABDB26AE7}"/>
              </a:ext>
            </a:extLst>
          </p:cNvPr>
          <p:cNvSpPr/>
          <p:nvPr/>
        </p:nvSpPr>
        <p:spPr>
          <a:xfrm>
            <a:off x="7494959" y="2026623"/>
            <a:ext cx="624383" cy="43088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2">
            <a:extLst>
              <a:ext uri="{FF2B5EF4-FFF2-40B4-BE49-F238E27FC236}">
                <a16:creationId xmlns:a16="http://schemas.microsoft.com/office/drawing/2014/main" id="{ECBF5A3A-8819-41E3-A48D-F15469871E8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42200" y="3165484"/>
            <a:ext cx="2448272" cy="1410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Down Arrow 12">
            <a:extLst>
              <a:ext uri="{FF2B5EF4-FFF2-40B4-BE49-F238E27FC236}">
                <a16:creationId xmlns:a16="http://schemas.microsoft.com/office/drawing/2014/main" id="{086B432B-AE95-4DCC-B14C-E4A230E28961}"/>
              </a:ext>
            </a:extLst>
          </p:cNvPr>
          <p:cNvSpPr/>
          <p:nvPr/>
        </p:nvSpPr>
        <p:spPr>
          <a:xfrm rot="20179021">
            <a:off x="7545701" y="2373549"/>
            <a:ext cx="45719" cy="7954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F242B445-11C2-4D49-9889-70E885ED370E}"/>
              </a:ext>
            </a:extLst>
          </p:cNvPr>
          <p:cNvSpPr/>
          <p:nvPr/>
        </p:nvSpPr>
        <p:spPr>
          <a:xfrm>
            <a:off x="6432302" y="3730661"/>
            <a:ext cx="2448272" cy="26281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77421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5</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1. Using baseline explicit beamforming feedback</a:t>
            </a:r>
            <a:endParaRPr lang="en-US" sz="2400" kern="0" dirty="0"/>
          </a:p>
          <a:p>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443335"/>
            <a:ext cx="8991600" cy="430887"/>
          </a:xfrm>
          <a:prstGeom prst="rect">
            <a:avLst/>
          </a:prstGeom>
          <a:noFill/>
        </p:spPr>
        <p:txBody>
          <a:bodyPr wrap="square" rtlCol="0">
            <a:spAutoFit/>
          </a:bodyPr>
          <a:lstStyle/>
          <a:p>
            <a:pPr marL="342900" indent="-342900">
              <a:buFont typeface="Wingdings" panose="05000000000000000000" pitchFamily="2" charset="2"/>
              <a:buChar char="q"/>
            </a:pPr>
            <a:r>
              <a:rPr lang="en-US" sz="2200" dirty="0"/>
              <a:t>When the Sensing Responders are 11ac STAs:</a:t>
            </a:r>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5</a:t>
            </a:fld>
            <a:endParaRPr lang="en-US" dirty="0"/>
          </a:p>
        </p:txBody>
      </p:sp>
      <p:sp>
        <p:nvSpPr>
          <p:cNvPr id="19" name="TextBox 18">
            <a:extLst>
              <a:ext uri="{FF2B5EF4-FFF2-40B4-BE49-F238E27FC236}">
                <a16:creationId xmlns:a16="http://schemas.microsoft.com/office/drawing/2014/main" id="{08815B2F-B57A-4F05-BB5E-5FC2858E705E}"/>
              </a:ext>
            </a:extLst>
          </p:cNvPr>
          <p:cNvSpPr txBox="1"/>
          <p:nvPr/>
        </p:nvSpPr>
        <p:spPr>
          <a:xfrm>
            <a:off x="113320" y="4876800"/>
            <a:ext cx="8777152" cy="1631216"/>
          </a:xfrm>
          <a:prstGeom prst="rect">
            <a:avLst/>
          </a:prstGeom>
          <a:noFill/>
        </p:spPr>
        <p:txBody>
          <a:bodyPr wrap="square" rtlCol="0">
            <a:spAutoFit/>
          </a:bodyPr>
          <a:lstStyle/>
          <a:p>
            <a:pPr marL="447675" lvl="0" indent="-447675">
              <a:buFont typeface="Wingdings" panose="05000000000000000000" pitchFamily="2" charset="2"/>
              <a:buChar char="q"/>
            </a:pPr>
            <a:r>
              <a:rPr lang="en-US" sz="2000" dirty="0"/>
              <a:t>One or more 11ac devices can be made to provide compressed beamforming feedback by transmitting a VHT NDPA and VHT NDP. The beamforming feedback matrix (V) can be used as representative of the channel [3]. </a:t>
            </a:r>
            <a:r>
              <a:rPr lang="en-US" sz="2000" b="1" dirty="0"/>
              <a:t>However, beamforming feedback matrix (V)</a:t>
            </a:r>
            <a:r>
              <a:rPr lang="en-US" sz="2000" b="1" dirty="0">
                <a:solidFill>
                  <a:srgbClr val="FF0000"/>
                </a:solidFill>
              </a:rPr>
              <a:t> </a:t>
            </a:r>
            <a:r>
              <a:rPr lang="en-US" sz="2000" b="1" dirty="0"/>
              <a:t>doesn’t represent all dimensions of the channel and may not be suitable for all sensing applications.</a:t>
            </a:r>
            <a:endParaRPr lang="en-US" sz="2000" b="1" dirty="0">
              <a:solidFill>
                <a:srgbClr val="FF0000"/>
              </a:solidFill>
            </a:endParaRPr>
          </a:p>
        </p:txBody>
      </p:sp>
      <p:pic>
        <p:nvPicPr>
          <p:cNvPr id="5" name="Picture 4">
            <a:extLst>
              <a:ext uri="{FF2B5EF4-FFF2-40B4-BE49-F238E27FC236}">
                <a16:creationId xmlns:a16="http://schemas.microsoft.com/office/drawing/2014/main" id="{B154446D-E8F4-403E-8559-8E9510A07F39}"/>
              </a:ext>
            </a:extLst>
          </p:cNvPr>
          <p:cNvPicPr>
            <a:picLocks noChangeAspect="1"/>
          </p:cNvPicPr>
          <p:nvPr/>
        </p:nvPicPr>
        <p:blipFill>
          <a:blip r:embed="rId2"/>
          <a:stretch>
            <a:fillRect/>
          </a:stretch>
        </p:blipFill>
        <p:spPr>
          <a:xfrm>
            <a:off x="325680" y="1945957"/>
            <a:ext cx="8385706" cy="2928739"/>
          </a:xfrm>
          <a:prstGeom prst="rect">
            <a:avLst/>
          </a:prstGeom>
        </p:spPr>
      </p:pic>
    </p:spTree>
    <p:extLst>
      <p:ext uri="{BB962C8B-B14F-4D97-AF65-F5344CB8AC3E}">
        <p14:creationId xmlns:p14="http://schemas.microsoft.com/office/powerpoint/2010/main" val="237463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B199B5E-53AA-45BD-B889-82DEB053531A}"/>
              </a:ext>
            </a:extLst>
          </p:cNvPr>
          <p:cNvPicPr>
            <a:picLocks noChangeAspect="1"/>
          </p:cNvPicPr>
          <p:nvPr/>
        </p:nvPicPr>
        <p:blipFill>
          <a:blip r:embed="rId2"/>
          <a:stretch>
            <a:fillRect/>
          </a:stretch>
        </p:blipFill>
        <p:spPr>
          <a:xfrm>
            <a:off x="381000" y="3280410"/>
            <a:ext cx="7291124" cy="2898686"/>
          </a:xfrm>
          <a:prstGeom prst="rect">
            <a:avLst/>
          </a:prstGeom>
        </p:spPr>
      </p:pic>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6</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1. Using baseline explicit beamforming feedback</a:t>
            </a:r>
            <a:endParaRPr lang="en-US" sz="2400" kern="0" dirty="0"/>
          </a:p>
          <a:p>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371600"/>
            <a:ext cx="8991600" cy="2400657"/>
          </a:xfrm>
          <a:prstGeom prst="rect">
            <a:avLst/>
          </a:prstGeom>
          <a:noFill/>
        </p:spPr>
        <p:txBody>
          <a:bodyPr wrap="square" rtlCol="0">
            <a:spAutoFit/>
          </a:bodyPr>
          <a:lstStyle/>
          <a:p>
            <a:pPr marL="342900" indent="-342900">
              <a:buFont typeface="Wingdings" panose="05000000000000000000" pitchFamily="2" charset="2"/>
              <a:buChar char="q"/>
            </a:pPr>
            <a:r>
              <a:rPr lang="en-US" sz="2200" dirty="0"/>
              <a:t>What support is required from 11bf to enable feedback-based sensing for </a:t>
            </a:r>
            <a:r>
              <a:rPr lang="en-US" sz="2000" dirty="0">
                <a:solidFill>
                  <a:srgbClr val="000000"/>
                </a:solidFill>
              </a:rPr>
              <a:t>pre-HE STAs</a:t>
            </a:r>
            <a:r>
              <a:rPr lang="en-US" sz="2200" dirty="0"/>
              <a:t>?</a:t>
            </a:r>
          </a:p>
          <a:p>
            <a:pPr marL="800100" lvl="1" indent="-342900">
              <a:spcBef>
                <a:spcPts val="0"/>
              </a:spcBef>
              <a:spcAft>
                <a:spcPts val="0"/>
              </a:spcAft>
              <a:buFont typeface="Symbol" panose="05050102010706020507" pitchFamily="18" charset="2"/>
              <a:buChar char=""/>
            </a:pPr>
            <a:endParaRPr lang="en-GB" sz="1800" i="1" dirty="0"/>
          </a:p>
          <a:p>
            <a:pPr marL="342900" indent="-342900">
              <a:spcBef>
                <a:spcPts val="0"/>
              </a:spcBef>
              <a:spcAft>
                <a:spcPts val="0"/>
              </a:spcAft>
              <a:buFont typeface="Wingdings" panose="05000000000000000000" pitchFamily="2" charset="2"/>
              <a:buChar char="§"/>
            </a:pPr>
            <a:r>
              <a:rPr lang="en-US" sz="2200" dirty="0"/>
              <a:t>For pre-HE Sensing Responders, this will be treated as beamforming feedback, so no changes are required.</a:t>
            </a:r>
          </a:p>
          <a:p>
            <a:pPr marL="342900" indent="-342900">
              <a:spcBef>
                <a:spcPts val="0"/>
              </a:spcBef>
              <a:spcAft>
                <a:spcPts val="0"/>
              </a:spcAft>
              <a:buFont typeface="Symbol" panose="05050102010706020507" pitchFamily="18" charset="2"/>
              <a:buChar char=""/>
            </a:pPr>
            <a:endParaRPr lang="en-US" sz="2200" dirty="0"/>
          </a:p>
          <a:p>
            <a:pPr marL="914400" lvl="1" indent="-457200">
              <a:buFont typeface="+mj-lt"/>
              <a:buAutoNum type="arabicPeriod"/>
            </a:pPr>
            <a:endParaRPr lang="en-US" sz="2200" b="1" dirty="0"/>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6</a:t>
            </a:fld>
            <a:endParaRPr lang="en-US" dirty="0"/>
          </a:p>
        </p:txBody>
      </p:sp>
      <p:sp>
        <p:nvSpPr>
          <p:cNvPr id="8" name="Callout: Line 7">
            <a:extLst>
              <a:ext uri="{FF2B5EF4-FFF2-40B4-BE49-F238E27FC236}">
                <a16:creationId xmlns:a16="http://schemas.microsoft.com/office/drawing/2014/main" id="{9314ECE0-548D-4FF0-B0DA-D2EAE9B350A8}"/>
              </a:ext>
            </a:extLst>
          </p:cNvPr>
          <p:cNvSpPr/>
          <p:nvPr/>
        </p:nvSpPr>
        <p:spPr bwMode="auto">
          <a:xfrm>
            <a:off x="7672124" y="4068574"/>
            <a:ext cx="1358582" cy="609600"/>
          </a:xfrm>
          <a:prstGeom prst="borderCallout1">
            <a:avLst>
              <a:gd name="adj1" fmla="val 6114"/>
              <a:gd name="adj2" fmla="val 190"/>
              <a:gd name="adj3" fmla="val -87575"/>
              <a:gd name="adj4" fmla="val -11913"/>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effectLst/>
                <a:latin typeface="Times New Roman" pitchFamily="18" charset="0"/>
              </a:rPr>
              <a:t>Pre-HE non-AP Responder</a:t>
            </a:r>
          </a:p>
        </p:txBody>
      </p:sp>
    </p:spTree>
    <p:extLst>
      <p:ext uri="{BB962C8B-B14F-4D97-AF65-F5344CB8AC3E}">
        <p14:creationId xmlns:p14="http://schemas.microsoft.com/office/powerpoint/2010/main" val="3548179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0E8CFD4-A456-4342-B3A7-589A6F0A14BD}"/>
              </a:ext>
            </a:extLst>
          </p:cNvPr>
          <p:cNvPicPr>
            <a:picLocks noChangeAspect="1"/>
          </p:cNvPicPr>
          <p:nvPr/>
        </p:nvPicPr>
        <p:blipFill>
          <a:blip r:embed="rId2"/>
          <a:stretch>
            <a:fillRect/>
          </a:stretch>
        </p:blipFill>
        <p:spPr>
          <a:xfrm>
            <a:off x="1477617" y="3356608"/>
            <a:ext cx="7465448" cy="2967991"/>
          </a:xfrm>
          <a:prstGeom prst="rect">
            <a:avLst/>
          </a:prstGeom>
        </p:spPr>
      </p:pic>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7</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1. Using baseline explicit beamforming feedback</a:t>
            </a:r>
            <a:endParaRPr lang="en-US" sz="2400" kern="0" dirty="0"/>
          </a:p>
          <a:p>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371600"/>
            <a:ext cx="8991600" cy="2123658"/>
          </a:xfrm>
          <a:prstGeom prst="rect">
            <a:avLst/>
          </a:prstGeom>
          <a:noFill/>
        </p:spPr>
        <p:txBody>
          <a:bodyPr wrap="square" rtlCol="0">
            <a:spAutoFit/>
          </a:bodyPr>
          <a:lstStyle/>
          <a:p>
            <a:pPr marL="342900" indent="-342900">
              <a:buFont typeface="Wingdings" panose="05000000000000000000" pitchFamily="2" charset="2"/>
              <a:buChar char="§"/>
            </a:pPr>
            <a:r>
              <a:rPr lang="en-US" sz="2200" dirty="0"/>
              <a:t>For pre-HE Sensing Initiators, since the sounding sequence is meant for sensing and not for transmit beamforming, </a:t>
            </a:r>
            <a:r>
              <a:rPr lang="en-US" sz="2200" b="1" dirty="0"/>
              <a:t>new MLME primitives are needed to:</a:t>
            </a:r>
          </a:p>
          <a:p>
            <a:pPr marL="914400" lvl="1" indent="-457200">
              <a:buFont typeface="+mj-lt"/>
              <a:buAutoNum type="arabicPeriod"/>
            </a:pPr>
            <a:r>
              <a:rPr lang="en-US" sz="2200" b="1" dirty="0"/>
              <a:t> allow upper layer to trigger transmission of NDPA, NDP.</a:t>
            </a:r>
          </a:p>
          <a:p>
            <a:pPr marL="914400" lvl="1" indent="-457200">
              <a:buFont typeface="+mj-lt"/>
              <a:buAutoNum type="arabicPeriod"/>
            </a:pPr>
            <a:r>
              <a:rPr lang="en-US" sz="2200" b="1" dirty="0"/>
              <a:t>To pass the channel measurement feedback to upper layer.</a:t>
            </a:r>
          </a:p>
          <a:p>
            <a:pPr marL="914400" lvl="1" indent="-457200">
              <a:buFont typeface="+mj-lt"/>
              <a:buAutoNum type="arabicPeriod"/>
            </a:pPr>
            <a:endParaRPr lang="en-US" sz="2200" b="1" dirty="0"/>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7</a:t>
            </a:fld>
            <a:endParaRPr lang="en-US" dirty="0"/>
          </a:p>
        </p:txBody>
      </p:sp>
      <p:sp>
        <p:nvSpPr>
          <p:cNvPr id="9" name="Callout: Line 8">
            <a:extLst>
              <a:ext uri="{FF2B5EF4-FFF2-40B4-BE49-F238E27FC236}">
                <a16:creationId xmlns:a16="http://schemas.microsoft.com/office/drawing/2014/main" id="{FE6D71E4-74E0-4490-AE27-A05990CCB43B}"/>
              </a:ext>
            </a:extLst>
          </p:cNvPr>
          <p:cNvSpPr/>
          <p:nvPr/>
        </p:nvSpPr>
        <p:spPr bwMode="auto">
          <a:xfrm>
            <a:off x="200935" y="4114800"/>
            <a:ext cx="914400" cy="550301"/>
          </a:xfrm>
          <a:prstGeom prst="borderCallout1">
            <a:avLst>
              <a:gd name="adj1" fmla="val 8220"/>
              <a:gd name="adj2" fmla="val 99054"/>
              <a:gd name="adj3" fmla="val -94329"/>
              <a:gd name="adj4" fmla="val 148599"/>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effectLst/>
                <a:latin typeface="Times New Roman" pitchFamily="18" charset="0"/>
              </a:rPr>
              <a:t>Pre-HE Initiator</a:t>
            </a:r>
          </a:p>
        </p:txBody>
      </p:sp>
    </p:spTree>
    <p:extLst>
      <p:ext uri="{BB962C8B-B14F-4D97-AF65-F5344CB8AC3E}">
        <p14:creationId xmlns:p14="http://schemas.microsoft.com/office/powerpoint/2010/main" val="3334255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8</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1. Using baseline explicit beamforming feedback</a:t>
            </a:r>
            <a:endParaRPr lang="en-US" sz="2400" kern="0" dirty="0"/>
          </a:p>
          <a:p>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371600"/>
            <a:ext cx="8991600" cy="1446550"/>
          </a:xfrm>
          <a:prstGeom prst="rect">
            <a:avLst/>
          </a:prstGeom>
          <a:noFill/>
        </p:spPr>
        <p:txBody>
          <a:bodyPr wrap="square" rtlCol="0">
            <a:spAutoFit/>
          </a:bodyPr>
          <a:lstStyle/>
          <a:p>
            <a:pPr marL="342900" indent="-342900">
              <a:buFont typeface="Wingdings" panose="05000000000000000000" pitchFamily="2" charset="2"/>
              <a:buChar char="§"/>
            </a:pPr>
            <a:r>
              <a:rPr lang="en-US" sz="2200" dirty="0"/>
              <a:t>This may be considered a simple extension of the NDPA sounding (with beamforming feedback reporting) to support pre-HE STAs:</a:t>
            </a:r>
          </a:p>
          <a:p>
            <a:pPr marL="342900" indent="-342900">
              <a:buFont typeface="Wingdings" panose="05000000000000000000" pitchFamily="2" charset="2"/>
              <a:buChar char="§"/>
            </a:pPr>
            <a:r>
              <a:rPr lang="en-US" sz="2200" dirty="0"/>
              <a:t>SFD already allows the NDPA Sounding for pre-HE STAs, however it is currently under the TB sensing measurement Instance:</a:t>
            </a:r>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8</a:t>
            </a:fld>
            <a:endParaRPr lang="en-US" dirty="0"/>
          </a:p>
        </p:txBody>
      </p:sp>
      <p:sp>
        <p:nvSpPr>
          <p:cNvPr id="8" name="TextBox 7">
            <a:extLst>
              <a:ext uri="{FF2B5EF4-FFF2-40B4-BE49-F238E27FC236}">
                <a16:creationId xmlns:a16="http://schemas.microsoft.com/office/drawing/2014/main" id="{49B8B3D9-2BA5-4FA8-BC9F-0525CE1C4544}"/>
              </a:ext>
            </a:extLst>
          </p:cNvPr>
          <p:cNvSpPr txBox="1"/>
          <p:nvPr/>
        </p:nvSpPr>
        <p:spPr>
          <a:xfrm>
            <a:off x="76200" y="2826365"/>
            <a:ext cx="8991600" cy="2431435"/>
          </a:xfrm>
          <a:prstGeom prst="rect">
            <a:avLst/>
          </a:prstGeom>
          <a:noFill/>
          <a:ln>
            <a:solidFill>
              <a:schemeClr val="tx1"/>
            </a:solidFill>
          </a:ln>
        </p:spPr>
        <p:txBody>
          <a:bodyPr wrap="square" rtlCol="0">
            <a:spAutoFit/>
          </a:bodyPr>
          <a:lstStyle/>
          <a:p>
            <a:pPr marL="342900" indent="-342900">
              <a:buFont typeface="Wingdings" panose="05000000000000000000" pitchFamily="2" charset="2"/>
              <a:buChar char="§"/>
            </a:pPr>
            <a:endParaRPr lang="en-US" sz="2200" dirty="0"/>
          </a:p>
          <a:p>
            <a:r>
              <a:rPr lang="en-GB" sz="1800" b="1" dirty="0">
                <a:effectLst/>
                <a:latin typeface="Arial" panose="020B0604020202020204" pitchFamily="34" charset="0"/>
                <a:ea typeface="Times New Roman" panose="02020603050405020304" pitchFamily="18" charset="0"/>
              </a:rPr>
              <a:t>7.1.4.2 TB sensing measurement instance</a:t>
            </a:r>
            <a:endParaRPr lang="en-US" sz="1800" dirty="0">
              <a:effectLst/>
              <a:latin typeface="Times New Roman" panose="02020603050405020304" pitchFamily="18" charset="0"/>
              <a:ea typeface="Times New Roman" panose="02020603050405020304" pitchFamily="18" charset="0"/>
            </a:endParaRPr>
          </a:p>
          <a:p>
            <a:pPr marL="342900" indent="-342900">
              <a:buFont typeface="Wingdings" panose="05000000000000000000" pitchFamily="2" charset="2"/>
              <a:buChar char="§"/>
            </a:pPr>
            <a:endParaRPr lang="en-US" sz="2200" dirty="0"/>
          </a:p>
          <a:p>
            <a:pPr lvl="1">
              <a:spcBef>
                <a:spcPts val="0"/>
              </a:spcBef>
              <a:spcAft>
                <a:spcPts val="0"/>
              </a:spcAft>
            </a:pPr>
            <a:r>
              <a:rPr lang="en-GB" sz="1800" i="1" dirty="0">
                <a:solidFill>
                  <a:srgbClr val="4472C4"/>
                </a:solidFill>
                <a:effectLst/>
                <a:latin typeface="Times New Roman" panose="02020603050405020304" pitchFamily="18" charset="0"/>
                <a:ea typeface="Times New Roman" panose="02020603050405020304" pitchFamily="18" charset="0"/>
              </a:rPr>
              <a:t>(Motion 25c, 21/0990r2; Motion 26c, 21/1015r2) </a:t>
            </a:r>
            <a:r>
              <a:rPr lang="en-GB" sz="1800" i="1" dirty="0">
                <a:effectLst/>
                <a:latin typeface="Times New Roman" panose="02020603050405020304" pitchFamily="18" charset="0"/>
                <a:ea typeface="Times New Roman" panose="02020603050405020304" pitchFamily="18" charset="0"/>
              </a:rPr>
              <a:t>The NDPA sounding phase consists of</a:t>
            </a:r>
            <a:endParaRPr lang="en-US" sz="1800" i="1" dirty="0">
              <a:effectLst/>
              <a:latin typeface="Times New Roman" panose="02020603050405020304" pitchFamily="18" charset="0"/>
              <a:ea typeface="Times New Roman" panose="02020603050405020304" pitchFamily="18" charset="0"/>
            </a:endParaRPr>
          </a:p>
          <a:p>
            <a:pPr marL="800100" lvl="1" indent="-342900">
              <a:spcBef>
                <a:spcPts val="0"/>
              </a:spcBef>
              <a:spcAft>
                <a:spcPts val="0"/>
              </a:spcAft>
              <a:buFont typeface="Symbol" panose="05050102010706020507" pitchFamily="18" charset="2"/>
              <a:buChar char=""/>
            </a:pPr>
            <a:r>
              <a:rPr lang="en-GB" sz="1800" i="1" dirty="0">
                <a:effectLst/>
                <a:latin typeface="Times New Roman" panose="02020603050405020304" pitchFamily="18" charset="0"/>
                <a:ea typeface="Times New Roman" panose="02020603050405020304" pitchFamily="18" charset="0"/>
              </a:rPr>
              <a:t>The transmission of an NDP Announcement (NDPA) frame by an AP; and</a:t>
            </a:r>
            <a:endParaRPr lang="en-US" sz="1800" i="1" dirty="0">
              <a:effectLst/>
              <a:latin typeface="Times New Roman" panose="02020603050405020304" pitchFamily="18" charset="0"/>
              <a:ea typeface="Times New Roman" panose="02020603050405020304" pitchFamily="18" charset="0"/>
            </a:endParaRPr>
          </a:p>
          <a:p>
            <a:pPr marL="800100" lvl="1" indent="-342900">
              <a:spcBef>
                <a:spcPts val="0"/>
              </a:spcBef>
              <a:spcAft>
                <a:spcPts val="0"/>
              </a:spcAft>
              <a:buFont typeface="Symbol" panose="05050102010706020507" pitchFamily="18" charset="2"/>
              <a:buChar char=""/>
            </a:pPr>
            <a:r>
              <a:rPr lang="en-GB" sz="1800" i="1" dirty="0">
                <a:effectLst/>
                <a:latin typeface="Times New Roman" panose="02020603050405020304" pitchFamily="18" charset="0"/>
                <a:ea typeface="Times New Roman" panose="02020603050405020304" pitchFamily="18" charset="0"/>
              </a:rPr>
              <a:t>The transmission of an NDP by an AP SIFS after the transmission of the NDPA frame.</a:t>
            </a:r>
            <a:endParaRPr lang="en-US" sz="1800" i="1" dirty="0">
              <a:effectLst/>
              <a:latin typeface="Times New Roman" panose="02020603050405020304" pitchFamily="18" charset="0"/>
              <a:ea typeface="Times New Roman" panose="02020603050405020304" pitchFamily="18" charset="0"/>
            </a:endParaRPr>
          </a:p>
          <a:p>
            <a:pPr marL="800100" lvl="1" indent="-342900">
              <a:spcBef>
                <a:spcPts val="0"/>
              </a:spcBef>
              <a:spcAft>
                <a:spcPts val="0"/>
              </a:spcAft>
              <a:buFont typeface="Symbol" panose="05050102010706020507" pitchFamily="18" charset="2"/>
              <a:buChar char=""/>
            </a:pPr>
            <a:r>
              <a:rPr lang="en-GB" sz="1800" i="1" dirty="0">
                <a:effectLst/>
                <a:latin typeface="Times New Roman" panose="02020603050405020304" pitchFamily="18" charset="0"/>
                <a:ea typeface="Times New Roman" panose="02020603050405020304" pitchFamily="18" charset="0"/>
              </a:rPr>
              <a:t>Note: </a:t>
            </a:r>
            <a:r>
              <a:rPr lang="en-GB" sz="1800" b="1" i="1" dirty="0">
                <a:effectLst/>
                <a:latin typeface="Times New Roman" panose="02020603050405020304" pitchFamily="18" charset="0"/>
                <a:ea typeface="Times New Roman" panose="02020603050405020304" pitchFamily="18" charset="0"/>
              </a:rPr>
              <a:t>NDPA sounding may be used by pre-HE STAs </a:t>
            </a:r>
            <a:r>
              <a:rPr lang="en-GB" sz="1800" i="1" dirty="0">
                <a:effectLst/>
                <a:latin typeface="Times New Roman" panose="02020603050405020304" pitchFamily="18" charset="0"/>
                <a:ea typeface="Times New Roman" panose="02020603050405020304" pitchFamily="18" charset="0"/>
              </a:rPr>
              <a:t>(i.e., its use is not limited to HE and/or EHT STAs).</a:t>
            </a:r>
            <a:endParaRPr lang="en-US" sz="2200" b="1" dirty="0"/>
          </a:p>
        </p:txBody>
      </p:sp>
      <p:sp>
        <p:nvSpPr>
          <p:cNvPr id="9" name="TextBox 8">
            <a:extLst>
              <a:ext uri="{FF2B5EF4-FFF2-40B4-BE49-F238E27FC236}">
                <a16:creationId xmlns:a16="http://schemas.microsoft.com/office/drawing/2014/main" id="{D191D7C2-3F1B-4527-AEBB-614F71DC9ACA}"/>
              </a:ext>
            </a:extLst>
          </p:cNvPr>
          <p:cNvSpPr txBox="1"/>
          <p:nvPr/>
        </p:nvSpPr>
        <p:spPr>
          <a:xfrm>
            <a:off x="152400" y="5411450"/>
            <a:ext cx="8991600" cy="769441"/>
          </a:xfrm>
          <a:prstGeom prst="rect">
            <a:avLst/>
          </a:prstGeom>
          <a:noFill/>
        </p:spPr>
        <p:txBody>
          <a:bodyPr wrap="square" rtlCol="0">
            <a:spAutoFit/>
          </a:bodyPr>
          <a:lstStyle/>
          <a:p>
            <a:pPr marL="342900" indent="-342900">
              <a:buFont typeface="Wingdings" panose="05000000000000000000" pitchFamily="2" charset="2"/>
              <a:buChar char="§"/>
            </a:pPr>
            <a:r>
              <a:rPr lang="en-US" sz="2200" dirty="0"/>
              <a:t>For pre-HE STAs, the NDPA Sounding will be followed immediately (i.e., within SIFS) by the corresponding beamforming feedback report.</a:t>
            </a:r>
          </a:p>
        </p:txBody>
      </p:sp>
    </p:spTree>
    <p:extLst>
      <p:ext uri="{BB962C8B-B14F-4D97-AF65-F5344CB8AC3E}">
        <p14:creationId xmlns:p14="http://schemas.microsoft.com/office/powerpoint/2010/main" val="1724278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9</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2. Using solicited NDP</a:t>
            </a:r>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219200"/>
            <a:ext cx="8991600" cy="1107996"/>
          </a:xfrm>
          <a:prstGeom prst="rect">
            <a:avLst/>
          </a:prstGeom>
          <a:noFill/>
        </p:spPr>
        <p:txBody>
          <a:bodyPr wrap="square" rtlCol="0">
            <a:spAutoFit/>
          </a:bodyPr>
          <a:lstStyle/>
          <a:p>
            <a:pPr marL="342900" indent="-342900">
              <a:buFont typeface="Wingdings" panose="05000000000000000000" pitchFamily="2" charset="2"/>
              <a:buChar char="§"/>
            </a:pPr>
            <a:r>
              <a:rPr lang="en-US" sz="2200" dirty="0"/>
              <a:t>In Sensing using solicited NDP, the NDP is solicited by the Sensing Initiator. </a:t>
            </a:r>
            <a:r>
              <a:rPr lang="en-US" sz="2200" b="1" dirty="0"/>
              <a:t>This mode is highly desirable due to the significant reduction in feedback overhead</a:t>
            </a:r>
            <a:r>
              <a:rPr lang="en-US" sz="2200" dirty="0"/>
              <a:t>.</a:t>
            </a:r>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9</a:t>
            </a:fld>
            <a:endParaRPr lang="en-US" dirty="0"/>
          </a:p>
        </p:txBody>
      </p:sp>
      <p:sp>
        <p:nvSpPr>
          <p:cNvPr id="19" name="TextBox 18">
            <a:extLst>
              <a:ext uri="{FF2B5EF4-FFF2-40B4-BE49-F238E27FC236}">
                <a16:creationId xmlns:a16="http://schemas.microsoft.com/office/drawing/2014/main" id="{08815B2F-B57A-4F05-BB5E-5FC2858E705E}"/>
              </a:ext>
            </a:extLst>
          </p:cNvPr>
          <p:cNvSpPr txBox="1"/>
          <p:nvPr/>
        </p:nvSpPr>
        <p:spPr>
          <a:xfrm>
            <a:off x="76200" y="5235714"/>
            <a:ext cx="8777152" cy="707886"/>
          </a:xfrm>
          <a:prstGeom prst="rect">
            <a:avLst/>
          </a:prstGeom>
          <a:noFill/>
        </p:spPr>
        <p:txBody>
          <a:bodyPr wrap="square" rtlCol="0">
            <a:spAutoFit/>
          </a:bodyPr>
          <a:lstStyle/>
          <a:p>
            <a:pPr marL="447675" lvl="0" indent="-447675">
              <a:buFont typeface="Wingdings" panose="05000000000000000000" pitchFamily="2" charset="2"/>
              <a:buChar char="q"/>
            </a:pPr>
            <a:r>
              <a:rPr lang="en-US" sz="2000" b="1" dirty="0"/>
              <a:t>However, for pre-HE STAs the requirement to transmit the NDP within SIFS of reception of the Request frame may be a concern.</a:t>
            </a:r>
            <a:endParaRPr lang="en-US" sz="2000" dirty="0"/>
          </a:p>
        </p:txBody>
      </p:sp>
      <p:pic>
        <p:nvPicPr>
          <p:cNvPr id="5" name="Picture 4">
            <a:extLst>
              <a:ext uri="{FF2B5EF4-FFF2-40B4-BE49-F238E27FC236}">
                <a16:creationId xmlns:a16="http://schemas.microsoft.com/office/drawing/2014/main" id="{F0FC6954-B408-41A2-A261-4E906BFFBB1F}"/>
              </a:ext>
            </a:extLst>
          </p:cNvPr>
          <p:cNvPicPr>
            <a:picLocks noChangeAspect="1"/>
          </p:cNvPicPr>
          <p:nvPr/>
        </p:nvPicPr>
        <p:blipFill>
          <a:blip r:embed="rId3"/>
          <a:stretch>
            <a:fillRect/>
          </a:stretch>
        </p:blipFill>
        <p:spPr>
          <a:xfrm>
            <a:off x="839397" y="2511334"/>
            <a:ext cx="7541406" cy="2517866"/>
          </a:xfrm>
          <a:prstGeom prst="rect">
            <a:avLst/>
          </a:prstGeom>
        </p:spPr>
      </p:pic>
    </p:spTree>
    <p:extLst>
      <p:ext uri="{BB962C8B-B14F-4D97-AF65-F5344CB8AC3E}">
        <p14:creationId xmlns:p14="http://schemas.microsoft.com/office/powerpoint/2010/main" val="380773470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9E8296836C39494297FB4CD847280E05" ma:contentTypeVersion="10" ma:contentTypeDescription="新しいドキュメントを作成します。" ma:contentTypeScope="" ma:versionID="aa6a9813a18063a90b33ec9c2b4328df">
  <xsd:schema xmlns:xsd="http://www.w3.org/2001/XMLSchema" xmlns:xs="http://www.w3.org/2001/XMLSchema" xmlns:p="http://schemas.microsoft.com/office/2006/metadata/properties" xmlns:ns2="5a0e02d0-dbbe-454c-bf16-36e0337fafec" xmlns:ns3="f2d91d1f-eabb-41c4-8bb7-ac90c0463bd8" targetNamespace="http://schemas.microsoft.com/office/2006/metadata/properties" ma:root="true" ma:fieldsID="73a17917ff69c6ef9059887d6e67dfcc" ns2:_="" ns3:_="">
    <xsd:import namespace="5a0e02d0-dbbe-454c-bf16-36e0337fafec"/>
    <xsd:import namespace="f2d91d1f-eabb-41c4-8bb7-ac90c0463bd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0e02d0-dbbe-454c-bf16-36e0337fafe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d91d1f-eabb-41c4-8bb7-ac90c0463bd8"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8165581-A783-43E1-8506-5F12B1AFCD2C}">
  <ds:schemaRefs>
    <ds:schemaRef ds:uri="f2d91d1f-eabb-41c4-8bb7-ac90c0463bd8"/>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5a0e02d0-dbbe-454c-bf16-36e0337fafec"/>
    <ds:schemaRef ds:uri="http://www.w3.org/XML/1998/namespace"/>
  </ds:schemaRefs>
</ds:datastoreItem>
</file>

<file path=customXml/itemProps2.xml><?xml version="1.0" encoding="utf-8"?>
<ds:datastoreItem xmlns:ds="http://schemas.openxmlformats.org/officeDocument/2006/customXml" ds:itemID="{4192D7AE-C8F1-43F8-B6BC-639C15D7E053}">
  <ds:schemaRefs>
    <ds:schemaRef ds:uri="http://schemas.microsoft.com/sharepoint/v3/contenttype/forms"/>
  </ds:schemaRefs>
</ds:datastoreItem>
</file>

<file path=customXml/itemProps3.xml><?xml version="1.0" encoding="utf-8"?>
<ds:datastoreItem xmlns:ds="http://schemas.openxmlformats.org/officeDocument/2006/customXml" ds:itemID="{9978978F-F6D7-4129-B442-0E18779A64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0e02d0-dbbe-454c-bf16-36e0337fafec"/>
    <ds:schemaRef ds:uri="f2d91d1f-eabb-41c4-8bb7-ac90c0463bd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44338</TotalTime>
  <Words>1557</Words>
  <Application>Microsoft Office PowerPoint</Application>
  <PresentationFormat>On-screen Show (4:3)</PresentationFormat>
  <Paragraphs>208</Paragraphs>
  <Slides>18</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Symbol</vt:lpstr>
      <vt:lpstr>Times New Roman</vt:lpstr>
      <vt:lpstr>Wingdings</vt:lpstr>
      <vt:lpstr>802-11-Submission</vt:lpstr>
      <vt:lpstr>Legacy Support in 11bf – Next Steps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Panasonic Corporation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title</dc:title>
  <dc:creator>Rojan Chitrakar</dc:creator>
  <cp:lastModifiedBy>Rojan Chitrakar</cp:lastModifiedBy>
  <cp:revision>338</cp:revision>
  <cp:lastPrinted>2014-11-04T15:04:57Z</cp:lastPrinted>
  <dcterms:created xsi:type="dcterms:W3CDTF">2007-04-17T18:10:23Z</dcterms:created>
  <dcterms:modified xsi:type="dcterms:W3CDTF">2021-11-15T05:26:02Z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ContentTypeId">
    <vt:lpwstr>0x0101009E8296836C39494297FB4CD847280E05</vt:lpwstr>
  </property>
</Properties>
</file>