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69" r:id="rId5"/>
    <p:sldId id="330" r:id="rId6"/>
    <p:sldId id="384" r:id="rId7"/>
    <p:sldId id="383" r:id="rId8"/>
    <p:sldId id="369" r:id="rId9"/>
    <p:sldId id="371" r:id="rId10"/>
    <p:sldId id="379" r:id="rId11"/>
    <p:sldId id="380" r:id="rId12"/>
    <p:sldId id="370" r:id="rId13"/>
    <p:sldId id="377" r:id="rId14"/>
    <p:sldId id="382" r:id="rId15"/>
    <p:sldId id="372" r:id="rId16"/>
    <p:sldId id="375" r:id="rId17"/>
    <p:sldId id="378" r:id="rId18"/>
    <p:sldId id="376"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 id="2" name="Rajat PUSHKARNA" initials="RP" lastIdx="1" clrIdx="2">
    <p:extLst>
      <p:ext uri="{19B8F6BF-5375-455C-9EA6-DF929625EA0E}">
        <p15:presenceInfo xmlns:p15="http://schemas.microsoft.com/office/powerpoint/2012/main" userId="S::rajat.pushkarna@sg.panasonic.com::93895587-9647-41b6-8020-b917e4fa5b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969"/>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4221" autoAdjust="0"/>
  </p:normalViewPr>
  <p:slideViewPr>
    <p:cSldViewPr>
      <p:cViewPr varScale="1">
        <p:scale>
          <a:sx n="77" d="100"/>
          <a:sy n="77" d="100"/>
        </p:scale>
        <p:origin x="1982"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We could also consider the option of extending the CSI feedback option for VHT PPDUs even for bandwidths &gt; 40MHz. This would require changes in the baseline specification though.</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4</a:t>
            </a:fld>
            <a:endParaRPr lang="en-US" altLang="en-US" dirty="0"/>
          </a:p>
        </p:txBody>
      </p:sp>
    </p:spTree>
    <p:extLst>
      <p:ext uri="{BB962C8B-B14F-4D97-AF65-F5344CB8AC3E}">
        <p14:creationId xmlns:p14="http://schemas.microsoft.com/office/powerpoint/2010/main" val="1087062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9</a:t>
            </a:fld>
            <a:endParaRPr lang="en-US" altLang="en-US" dirty="0"/>
          </a:p>
        </p:txBody>
      </p:sp>
    </p:spTree>
    <p:extLst>
      <p:ext uri="{BB962C8B-B14F-4D97-AF65-F5344CB8AC3E}">
        <p14:creationId xmlns:p14="http://schemas.microsoft.com/office/powerpoint/2010/main" val="3886506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10</a:t>
            </a:fld>
            <a:endParaRPr lang="en-US" altLang="en-US" dirty="0"/>
          </a:p>
        </p:txBody>
      </p:sp>
    </p:spTree>
    <p:extLst>
      <p:ext uri="{BB962C8B-B14F-4D97-AF65-F5344CB8AC3E}">
        <p14:creationId xmlns:p14="http://schemas.microsoft.com/office/powerpoint/2010/main" val="4148064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162361" y="332601"/>
            <a:ext cx="32958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802.11-21-1754r1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November 2021</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Legacy Support in 11bf – Next Steps</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2021-11-01</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557401572"/>
              </p:ext>
            </p:extLst>
          </p:nvPr>
        </p:nvGraphicFramePr>
        <p:xfrm>
          <a:off x="381001" y="2534920"/>
          <a:ext cx="8305800" cy="2595880"/>
        </p:xfrm>
        <a:graphic>
          <a:graphicData uri="http://schemas.openxmlformats.org/drawingml/2006/table">
            <a:tbl>
              <a:tblPr>
                <a:tableStyleId>{5940675A-B579-460E-94D1-54222C63F5DA}</a:tableStyleId>
              </a:tblPr>
              <a:tblGrid>
                <a:gridCol w="1828799">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Rajat Pushkarna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84864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Hiroyuki Motozuka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19164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Xiandong Dong</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r>
                        <a:rPr lang="en-US" altLang="ko-KR" sz="1600" b="0" kern="1200" dirty="0">
                          <a:solidFill>
                            <a:schemeClr val="tx1"/>
                          </a:solidFill>
                          <a:effectLst/>
                          <a:latin typeface="Times New Roman" panose="02020603050405020304" pitchFamily="18" charset="0"/>
                          <a:ea typeface="맑은 고딕" panose="020B0503020000020004" pitchFamily="50" charset="-127"/>
                          <a:cs typeface="+mn-cs"/>
                        </a:rPr>
                        <a:t>Xiaomi Inc.</a:t>
                      </a:r>
                      <a:endParaRPr lang="ko-KR" altLang="en-US" sz="16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23232098"/>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3600" b="1" dirty="0"/>
              <a:t>Proposal</a:t>
            </a:r>
            <a:endParaRPr lang="en-US" sz="2400" kern="0"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10</a:t>
            </a:fld>
            <a:endParaRPr lang="en-US" dirty="0"/>
          </a:p>
        </p:txBody>
      </p:sp>
      <p:sp>
        <p:nvSpPr>
          <p:cNvPr id="19" name="TextBox 18">
            <a:extLst>
              <a:ext uri="{FF2B5EF4-FFF2-40B4-BE49-F238E27FC236}">
                <a16:creationId xmlns:a16="http://schemas.microsoft.com/office/drawing/2014/main" id="{08815B2F-B57A-4F05-BB5E-5FC2858E705E}"/>
              </a:ext>
            </a:extLst>
          </p:cNvPr>
          <p:cNvSpPr txBox="1"/>
          <p:nvPr/>
        </p:nvSpPr>
        <p:spPr>
          <a:xfrm>
            <a:off x="76200" y="1301374"/>
            <a:ext cx="8991600" cy="2369880"/>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Enable Sensing using Solicited NDPA Sounding</a:t>
            </a:r>
            <a:r>
              <a:rPr lang="en-US" sz="2400" b="1" baseline="30000" dirty="0"/>
              <a:t>1</a:t>
            </a:r>
            <a:r>
              <a:rPr lang="en-US" sz="2400" b="1" dirty="0"/>
              <a:t> for a Sensing Responder STA that is a pre-HE STA. </a:t>
            </a:r>
          </a:p>
          <a:p>
            <a:pPr marL="904875" lvl="1" indent="-447675">
              <a:buFont typeface="Wingdings" panose="05000000000000000000" pitchFamily="2" charset="2"/>
              <a:buChar char="§"/>
            </a:pPr>
            <a:r>
              <a:rPr lang="en-US" sz="2000" b="1" dirty="0"/>
              <a:t>The STA is allowed to transmit the solicited NDPA Sounding (i.e., NDPA + NDP) in a delayed manner</a:t>
            </a:r>
            <a:r>
              <a:rPr lang="en-US" sz="2000" dirty="0"/>
              <a:t>, i.e., it need not respond within SIFS of receiving the Request frame. </a:t>
            </a:r>
          </a:p>
          <a:p>
            <a:pPr marL="904875" lvl="1" indent="-447675">
              <a:buFont typeface="Wingdings" panose="05000000000000000000" pitchFamily="2" charset="2"/>
              <a:buChar char="§"/>
            </a:pPr>
            <a:r>
              <a:rPr lang="en-US" sz="2000" dirty="0"/>
              <a:t>E.g., the NDPA, NDP may be transmitted in their own TXOP (instead of the Initiator’s TXOP).</a:t>
            </a:r>
            <a:endParaRPr lang="en-US" sz="2400" dirty="0"/>
          </a:p>
        </p:txBody>
      </p:sp>
      <p:sp>
        <p:nvSpPr>
          <p:cNvPr id="10" name="TextBox 9">
            <a:extLst>
              <a:ext uri="{FF2B5EF4-FFF2-40B4-BE49-F238E27FC236}">
                <a16:creationId xmlns:a16="http://schemas.microsoft.com/office/drawing/2014/main" id="{18498081-21EE-4209-AEA3-2D88D3BC9B68}"/>
              </a:ext>
            </a:extLst>
          </p:cNvPr>
          <p:cNvSpPr txBox="1"/>
          <p:nvPr/>
        </p:nvSpPr>
        <p:spPr>
          <a:xfrm>
            <a:off x="16164" y="5950089"/>
            <a:ext cx="9144000" cy="307777"/>
          </a:xfrm>
          <a:prstGeom prst="rect">
            <a:avLst/>
          </a:prstGeom>
          <a:noFill/>
        </p:spPr>
        <p:txBody>
          <a:bodyPr wrap="square">
            <a:spAutoFit/>
          </a:bodyPr>
          <a:lstStyle/>
          <a:p>
            <a:r>
              <a:rPr lang="en-US" sz="1400" dirty="0"/>
              <a:t>NOTE 1 – If the Request frame is a Trigger frame, this could be seen as a delayed version of the TF Sounding in SFD.</a:t>
            </a:r>
          </a:p>
        </p:txBody>
      </p:sp>
      <p:pic>
        <p:nvPicPr>
          <p:cNvPr id="8" name="Picture 7">
            <a:extLst>
              <a:ext uri="{FF2B5EF4-FFF2-40B4-BE49-F238E27FC236}">
                <a16:creationId xmlns:a16="http://schemas.microsoft.com/office/drawing/2014/main" id="{324EC867-76B1-49D2-94AA-9BD818AAE0F4}"/>
              </a:ext>
            </a:extLst>
          </p:cNvPr>
          <p:cNvPicPr>
            <a:picLocks noChangeAspect="1"/>
          </p:cNvPicPr>
          <p:nvPr/>
        </p:nvPicPr>
        <p:blipFill>
          <a:blip r:embed="rId3"/>
          <a:stretch>
            <a:fillRect/>
          </a:stretch>
        </p:blipFill>
        <p:spPr>
          <a:xfrm>
            <a:off x="1247646" y="3581400"/>
            <a:ext cx="6753353" cy="2381240"/>
          </a:xfrm>
          <a:prstGeom prst="rect">
            <a:avLst/>
          </a:prstGeom>
        </p:spPr>
      </p:pic>
    </p:spTree>
    <p:extLst>
      <p:ext uri="{BB962C8B-B14F-4D97-AF65-F5344CB8AC3E}">
        <p14:creationId xmlns:p14="http://schemas.microsoft.com/office/powerpoint/2010/main" val="2225437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54C51CF-8C5E-4A2A-B41F-116FA54C8C9A}"/>
              </a:ext>
            </a:extLst>
          </p:cNvPr>
          <p:cNvPicPr>
            <a:picLocks noChangeAspect="1"/>
          </p:cNvPicPr>
          <p:nvPr/>
        </p:nvPicPr>
        <p:blipFill>
          <a:blip r:embed="rId2"/>
          <a:stretch>
            <a:fillRect/>
          </a:stretch>
        </p:blipFill>
        <p:spPr>
          <a:xfrm>
            <a:off x="0" y="2943327"/>
            <a:ext cx="9144000" cy="3270040"/>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11</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2. Using solicited NDP</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158223"/>
            <a:ext cx="8991600" cy="1785104"/>
          </a:xfrm>
          <a:prstGeom prst="rect">
            <a:avLst/>
          </a:prstGeom>
          <a:noFill/>
        </p:spPr>
        <p:txBody>
          <a:bodyPr wrap="square" rtlCol="0">
            <a:spAutoFit/>
          </a:bodyPr>
          <a:lstStyle/>
          <a:p>
            <a:pPr marL="342900" indent="-342900">
              <a:buFont typeface="Wingdings" panose="05000000000000000000" pitchFamily="2" charset="2"/>
              <a:buChar char="q"/>
            </a:pPr>
            <a:r>
              <a:rPr lang="en-US" sz="2200" u="sng" dirty="0"/>
              <a:t>What support is required from 11bf?</a:t>
            </a:r>
          </a:p>
          <a:p>
            <a:pPr marL="342900" indent="-342900">
              <a:buFont typeface="Wingdings" panose="05000000000000000000" pitchFamily="2" charset="2"/>
              <a:buChar char="q"/>
            </a:pPr>
            <a:endParaRPr lang="en-US" sz="2200" u="sng" dirty="0"/>
          </a:p>
          <a:p>
            <a:pPr marL="457200" indent="-457200">
              <a:buFont typeface="+mj-lt"/>
              <a:buAutoNum type="arabicPeriod"/>
            </a:pPr>
            <a:r>
              <a:rPr lang="en-US" sz="2200" dirty="0"/>
              <a:t>For pre-HE STAs, reception (possibly also transmission) of the Request frame needs to be supported.</a:t>
            </a:r>
          </a:p>
          <a:p>
            <a:pPr marL="342900" indent="-342900">
              <a:buFont typeface="Wingdings" panose="05000000000000000000" pitchFamily="2" charset="2"/>
              <a:buChar char="§"/>
            </a:pPr>
            <a:endParaRPr lang="en-US" sz="2200" b="1"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11</a:t>
            </a:fld>
            <a:endParaRPr lang="en-US" dirty="0"/>
          </a:p>
        </p:txBody>
      </p:sp>
      <p:sp>
        <p:nvSpPr>
          <p:cNvPr id="8" name="Callout: Line 7">
            <a:extLst>
              <a:ext uri="{FF2B5EF4-FFF2-40B4-BE49-F238E27FC236}">
                <a16:creationId xmlns:a16="http://schemas.microsoft.com/office/drawing/2014/main" id="{7182D131-29D6-454B-BECE-898A640FCBFC}"/>
              </a:ext>
            </a:extLst>
          </p:cNvPr>
          <p:cNvSpPr/>
          <p:nvPr/>
        </p:nvSpPr>
        <p:spPr bwMode="auto">
          <a:xfrm>
            <a:off x="7208332" y="2432325"/>
            <a:ext cx="1859468" cy="333996"/>
          </a:xfrm>
          <a:prstGeom prst="borderCallout1">
            <a:avLst>
              <a:gd name="adj1" fmla="val 46558"/>
              <a:gd name="adj2" fmla="val -369"/>
              <a:gd name="adj3" fmla="val 183090"/>
              <a:gd name="adj4" fmla="val -1079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effectLst/>
                <a:latin typeface="Times New Roman" pitchFamily="18" charset="0"/>
              </a:rPr>
              <a:t>Pre-HE Responder</a:t>
            </a:r>
          </a:p>
        </p:txBody>
      </p:sp>
    </p:spTree>
    <p:extLst>
      <p:ext uri="{BB962C8B-B14F-4D97-AF65-F5344CB8AC3E}">
        <p14:creationId xmlns:p14="http://schemas.microsoft.com/office/powerpoint/2010/main" val="1003448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2. Using solicited NDP</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95400"/>
            <a:ext cx="8991600" cy="5170646"/>
          </a:xfrm>
          <a:prstGeom prst="rect">
            <a:avLst/>
          </a:prstGeom>
          <a:noFill/>
        </p:spPr>
        <p:txBody>
          <a:bodyPr wrap="square" rtlCol="0">
            <a:spAutoFit/>
          </a:bodyPr>
          <a:lstStyle/>
          <a:p>
            <a:pPr marL="342900" indent="-342900">
              <a:buFont typeface="Wingdings" panose="05000000000000000000" pitchFamily="2" charset="2"/>
              <a:buChar char="q"/>
            </a:pPr>
            <a:r>
              <a:rPr lang="en-US" sz="2200" u="sng" dirty="0"/>
              <a:t>What support is required from 11bf?</a:t>
            </a:r>
          </a:p>
          <a:p>
            <a:pPr marL="342900" indent="-342900">
              <a:buFont typeface="Wingdings" panose="05000000000000000000" pitchFamily="2" charset="2"/>
              <a:buChar char="§"/>
            </a:pPr>
            <a:endParaRPr lang="en-US" sz="2200" u="sng" dirty="0"/>
          </a:p>
          <a:p>
            <a:pPr marL="342900" indent="-342900">
              <a:buFont typeface="Wingdings" panose="05000000000000000000" pitchFamily="2" charset="2"/>
              <a:buChar char="§"/>
            </a:pPr>
            <a:r>
              <a:rPr lang="en-US" sz="2200" dirty="0"/>
              <a:t>Format of the Request frame is TBD. Few options can be considered:</a:t>
            </a:r>
          </a:p>
          <a:p>
            <a:pPr marL="914400" lvl="1" indent="-457200">
              <a:buFont typeface="+mj-lt"/>
              <a:buAutoNum type="arabicPeriod"/>
            </a:pPr>
            <a:r>
              <a:rPr lang="en-US" sz="2200" dirty="0"/>
              <a:t>Design a new Request frame (e.g., an Action frame) customized for the use of pre-HE STAs.</a:t>
            </a:r>
          </a:p>
          <a:p>
            <a:pPr marL="914400" lvl="1" indent="-457200">
              <a:buFont typeface="+mj-lt"/>
              <a:buAutoNum type="arabicPeriod"/>
            </a:pPr>
            <a:r>
              <a:rPr lang="en-US" sz="2200" dirty="0"/>
              <a:t>Use the same Sensing Trigger frame designed for other 11bf STAs, but with customization for pre-HE STAs, e.g.:</a:t>
            </a:r>
          </a:p>
          <a:p>
            <a:pPr marL="1371600" lvl="2" indent="-457200">
              <a:buFont typeface="Arial" panose="020B0604020202020204" pitchFamily="34" charset="0"/>
              <a:buChar char="•"/>
            </a:pPr>
            <a:r>
              <a:rPr lang="en-US" sz="2200" dirty="0"/>
              <a:t>Triggering a single STA</a:t>
            </a:r>
            <a:r>
              <a:rPr lang="en-US" sz="2200" baseline="30000" dirty="0"/>
              <a:t>1</a:t>
            </a:r>
            <a:r>
              <a:rPr lang="en-US" sz="2200" dirty="0"/>
              <a:t> (i.e., with a single User Info field).</a:t>
            </a:r>
          </a:p>
          <a:p>
            <a:pPr marL="1371600" lvl="2" indent="-457200">
              <a:buFont typeface="Arial" panose="020B0604020202020204" pitchFamily="34" charset="0"/>
              <a:buChar char="•"/>
            </a:pPr>
            <a:r>
              <a:rPr lang="en-US" sz="2200" dirty="0"/>
              <a:t>Indication that delayed response is allowed (i.e., the NDPA/NDP may be transmitted after a delay).</a:t>
            </a:r>
          </a:p>
          <a:p>
            <a:pPr marL="457200" indent="-457200">
              <a:buFont typeface="Wingdings" panose="05000000000000000000" pitchFamily="2" charset="2"/>
              <a:buChar char="§"/>
            </a:pPr>
            <a:r>
              <a:rPr lang="en-US" sz="2200" dirty="0"/>
              <a:t>The Request frame needs to carry all necessary parameters for the pre-HE STA to correctly prepare the NDPA+NPD. E.g., bandwidth, number of spatial streams, sounding dialog token, PPDU type (HT/VHT etc.), AID12 etc.</a:t>
            </a:r>
          </a:p>
          <a:p>
            <a:r>
              <a:rPr lang="en-US" sz="1800" dirty="0"/>
              <a:t>NOTE 1 – 11az, 11be already supports such single STA trigger frames.</a:t>
            </a:r>
            <a:r>
              <a:rPr lang="en-US" sz="2200" dirty="0"/>
              <a:t> </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12</a:t>
            </a:fld>
            <a:endParaRPr lang="en-US" dirty="0"/>
          </a:p>
        </p:txBody>
      </p:sp>
    </p:spTree>
    <p:extLst>
      <p:ext uri="{BB962C8B-B14F-4D97-AF65-F5344CB8AC3E}">
        <p14:creationId xmlns:p14="http://schemas.microsoft.com/office/powerpoint/2010/main" val="3327279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3600" b="1" i="0" u="none" strike="noStrike" kern="0" cap="none" spc="0" normalizeH="0" baseline="0" noProof="0" dirty="0">
                <a:ln>
                  <a:noFill/>
                </a:ln>
                <a:solidFill>
                  <a:srgbClr val="000000"/>
                </a:solidFill>
                <a:effectLst/>
                <a:uLnTx/>
                <a:uFillTx/>
                <a:latin typeface="Times New Roman"/>
                <a:ea typeface="Gulim" pitchFamily="34" charset="-127"/>
                <a:cs typeface="+mn-cs"/>
              </a:rPr>
              <a:t>Straw Poll 1</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cs typeface="+mn-cs"/>
            </a:endParaRPr>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443335"/>
            <a:ext cx="8991600" cy="2677656"/>
          </a:xfrm>
          <a:prstGeom prst="rect">
            <a:avLst/>
          </a:prstGeom>
          <a:noFill/>
        </p:spPr>
        <p:txBody>
          <a:bodyPr wrap="square" rtlCol="0">
            <a:spAutoFit/>
          </a:bodyPr>
          <a:lstStyle/>
          <a:p>
            <a:pPr marL="447675" marR="0" lvl="0" indent="-447675" algn="l" defTabSz="914400" rtl="0" eaLnBrk="1" fontAlgn="base" latinLnBrk="0" hangingPunct="1">
              <a:lnSpc>
                <a:spcPct val="100000"/>
              </a:lnSpc>
              <a:spcBef>
                <a:spcPct val="0"/>
              </a:spcBef>
              <a:spcAft>
                <a:spcPct val="0"/>
              </a:spcAft>
              <a:buClrTx/>
              <a:buSzTx/>
              <a:buFont typeface="Wingdings" panose="05000000000000000000" pitchFamily="2" charset="2"/>
              <a:buChar char="q"/>
              <a:tabLst/>
              <a:defRPr/>
            </a:pP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Do you agree that for pre-HE 11bf STAs, the NDPA Sounding will be followed by the corresponding feedback report?</a:t>
            </a:r>
          </a:p>
          <a:p>
            <a:pPr marL="447675" marR="0" lvl="0" indent="-447675" algn="l" defTabSz="914400" rtl="0" eaLnBrk="1" fontAlgn="base" latinLnBrk="0" hangingPunct="1">
              <a:lnSpc>
                <a:spcPct val="100000"/>
              </a:lnSpc>
              <a:spcBef>
                <a:spcPct val="0"/>
              </a:spcBef>
              <a:spcAft>
                <a:spcPct val="0"/>
              </a:spcAft>
              <a:buClrTx/>
              <a:buSzTx/>
              <a:buFont typeface="Wingdings" panose="05000000000000000000" pitchFamily="2" charset="2"/>
              <a:buChar char="q"/>
              <a:tabLst/>
              <a:defRPr/>
            </a:pP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Y/N/A</a:t>
            </a:r>
          </a:p>
          <a:p>
            <a:pPr marL="457200" marR="0" lvl="1"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13</a:t>
            </a:fld>
            <a:endParaRPr lang="en-US" dirty="0"/>
          </a:p>
        </p:txBody>
      </p:sp>
    </p:spTree>
    <p:extLst>
      <p:ext uri="{BB962C8B-B14F-4D97-AF65-F5344CB8AC3E}">
        <p14:creationId xmlns:p14="http://schemas.microsoft.com/office/powerpoint/2010/main" val="784001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3600" b="1" i="0" u="none" strike="noStrike" kern="0" cap="none" spc="0" normalizeH="0" baseline="0" noProof="0" dirty="0">
                <a:ln>
                  <a:noFill/>
                </a:ln>
                <a:solidFill>
                  <a:srgbClr val="000000"/>
                </a:solidFill>
                <a:effectLst/>
                <a:uLnTx/>
                <a:uFillTx/>
                <a:latin typeface="Times New Roman"/>
                <a:ea typeface="Gulim" pitchFamily="34" charset="-127"/>
                <a:cs typeface="+mn-cs"/>
              </a:rPr>
              <a:t>Straw Poll 2</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cs typeface="+mn-cs"/>
            </a:endParaRPr>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443335"/>
            <a:ext cx="8991600" cy="5262979"/>
          </a:xfrm>
          <a:prstGeom prst="rect">
            <a:avLst/>
          </a:prstGeom>
          <a:noFill/>
        </p:spPr>
        <p:txBody>
          <a:bodyPr wrap="square" rtlCol="0">
            <a:spAutoFit/>
          </a:bodyPr>
          <a:lstStyle/>
          <a:p>
            <a:pPr marL="447675" marR="0" lvl="0" indent="-447675" algn="l" defTabSz="914400" rtl="0" eaLnBrk="1" fontAlgn="base" latinLnBrk="0" hangingPunct="1">
              <a:lnSpc>
                <a:spcPct val="100000"/>
              </a:lnSpc>
              <a:spcBef>
                <a:spcPct val="0"/>
              </a:spcBef>
              <a:spcAft>
                <a:spcPct val="0"/>
              </a:spcAft>
              <a:buClrTx/>
              <a:buSzTx/>
              <a:buFont typeface="Wingdings" panose="05000000000000000000" pitchFamily="2" charset="2"/>
              <a:buChar char="q"/>
              <a:tabLst/>
              <a:defRPr/>
            </a:pP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Do you agree that 11bf supports soliciting NDPA Sounding from </a:t>
            </a:r>
            <a:r>
              <a:rPr lang="en-US" sz="2800" dirty="0"/>
              <a:t>pre-HE STAs </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(11n, 11ac)?</a:t>
            </a:r>
          </a:p>
          <a:p>
            <a:pPr marL="914400" lvl="1" indent="-457200">
              <a:buFont typeface="Wingdings" panose="05000000000000000000" pitchFamily="2" charset="2"/>
              <a:buChar char="§"/>
              <a:defRPr/>
            </a:pPr>
            <a:r>
              <a:rPr lang="en-US" sz="2400" dirty="0">
                <a:solidFill>
                  <a:srgbClr val="000000"/>
                </a:solidFill>
              </a:rPr>
              <a:t>The NDPA Sounding</a:t>
            </a:r>
            <a:r>
              <a:rPr kumimoji="0" lang="en-US" sz="24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 </a:t>
            </a:r>
            <a:r>
              <a:rPr lang="en-US" sz="2400" dirty="0">
                <a:solidFill>
                  <a:srgbClr val="000000"/>
                </a:solidFill>
              </a:rPr>
              <a:t>need not be transmitted within SIFS of the Request frame that solicits it.</a:t>
            </a:r>
          </a:p>
          <a:p>
            <a:pPr marL="914400" lvl="1" indent="-457200">
              <a:buFont typeface="Wingdings" panose="05000000000000000000" pitchFamily="2" charset="2"/>
              <a:buChar char="§"/>
              <a:defRPr/>
            </a:pPr>
            <a:r>
              <a:rPr lang="en-US" sz="2400" dirty="0">
                <a:solidFill>
                  <a:srgbClr val="000000"/>
                </a:solidFill>
              </a:rPr>
              <a:t>Type/Format of the Request frame that solicits the NDP sequence is TBD.</a:t>
            </a: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Y/N/A</a:t>
            </a:r>
          </a:p>
          <a:p>
            <a:pPr marL="457200" marR="0" lvl="1" indent="0" algn="l" defTabSz="914400" rtl="0" eaLnBrk="1" fontAlgn="base" latinLnBrk="0" hangingPunct="1">
              <a:lnSpc>
                <a:spcPct val="100000"/>
              </a:lnSpc>
              <a:spcBef>
                <a:spcPct val="0"/>
              </a:spcBef>
              <a:spcAft>
                <a:spcPct val="0"/>
              </a:spcAft>
              <a:buClrTx/>
              <a:buSzTx/>
              <a:buFontTx/>
              <a:buNone/>
              <a:tabLst/>
              <a:defRPr/>
            </a:pPr>
            <a:endParaRPr lang="en-US" sz="2800" dirty="0">
              <a:solidFill>
                <a:srgbClr val="000000"/>
              </a:solidFill>
            </a:endParaRPr>
          </a:p>
          <a:p>
            <a:pPr marL="457200" marR="0" lvl="1"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342900" indent="-342900">
              <a:buFont typeface="Wingdings" panose="05000000000000000000" pitchFamily="2" charset="2"/>
              <a:buChar char="q"/>
            </a:pPr>
            <a:endParaRPr lang="en-US" sz="2200" dirty="0"/>
          </a:p>
          <a:p>
            <a:pPr marL="342900" indent="-342900">
              <a:buFont typeface="Wingdings" panose="05000000000000000000" pitchFamily="2" charset="2"/>
              <a:buChar char="q"/>
            </a:pPr>
            <a:endParaRPr lang="en-US" sz="2200"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14</a:t>
            </a:fld>
            <a:endParaRPr lang="en-US" dirty="0"/>
          </a:p>
        </p:txBody>
      </p:sp>
    </p:spTree>
    <p:extLst>
      <p:ext uri="{BB962C8B-B14F-4D97-AF65-F5344CB8AC3E}">
        <p14:creationId xmlns:p14="http://schemas.microsoft.com/office/powerpoint/2010/main" val="3905423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kumimoji="0" lang="en-US" sz="3200" b="1" i="0" u="none" strike="noStrike" kern="0" cap="none" spc="0" normalizeH="0" baseline="0" noProof="0" dirty="0">
                <a:ln>
                  <a:noFill/>
                </a:ln>
                <a:solidFill>
                  <a:srgbClr val="000000"/>
                </a:solidFill>
                <a:effectLst/>
                <a:uLnTx/>
                <a:uFillTx/>
                <a:latin typeface="Times New Roman"/>
                <a:ea typeface="MS PGothic" pitchFamily="34" charset="-128"/>
              </a:rPr>
              <a:t>References</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95400"/>
            <a:ext cx="8991600" cy="1692771"/>
          </a:xfrm>
          <a:prstGeom prst="rect">
            <a:avLst/>
          </a:prstGeom>
          <a:noFill/>
        </p:spPr>
        <p:txBody>
          <a:bodyPr wrap="square" rtlCol="0">
            <a:spAutoFit/>
          </a:bodyPr>
          <a:lstStyle/>
          <a:p>
            <a:pPr marL="457200" indent="-457200">
              <a:buFont typeface="+mj-lt"/>
              <a:buAutoNum type="arabicParenR"/>
            </a:pPr>
            <a:r>
              <a:rPr lang="en-US" sz="2200" dirty="0"/>
              <a:t>21/1047r1, Legacy Support in 11bf, Rojan Chitrakar et. al.</a:t>
            </a:r>
          </a:p>
          <a:p>
            <a:pPr marL="457200" indent="-457200">
              <a:buFont typeface="+mj-lt"/>
              <a:buAutoNum type="arabicParenR"/>
            </a:pPr>
            <a:r>
              <a:rPr lang="en-US" sz="2000" b="0" dirty="0"/>
              <a:t>21/0504r3, Specification Framework for TGbf, Claudio da Silva et. al.</a:t>
            </a:r>
          </a:p>
          <a:p>
            <a:pPr marL="457200" indent="-457200">
              <a:buFont typeface="+mj-lt"/>
              <a:buAutoNum type="arabicParenR"/>
            </a:pPr>
            <a:r>
              <a:rPr lang="en-US" sz="2000" b="0" dirty="0"/>
              <a:t>Beamforming Feedback-based Model-driven Angle of Departure Estimation Toward Firmware-Agnostic </a:t>
            </a:r>
            <a:r>
              <a:rPr lang="en-US" sz="2000" b="0" dirty="0" err="1"/>
              <a:t>WiFi</a:t>
            </a:r>
            <a:r>
              <a:rPr lang="en-US" sz="2000" b="0" dirty="0"/>
              <a:t> Sensing, </a:t>
            </a:r>
            <a:r>
              <a:rPr lang="en-US" sz="2000" b="0" dirty="0" err="1"/>
              <a:t>Sohei</a:t>
            </a:r>
            <a:r>
              <a:rPr lang="en-US" sz="2000" b="0" dirty="0"/>
              <a:t> </a:t>
            </a:r>
            <a:r>
              <a:rPr lang="en-US" sz="2000" b="0" dirty="0" err="1"/>
              <a:t>Itahara</a:t>
            </a:r>
            <a:r>
              <a:rPr lang="en-US" sz="2000" b="0" dirty="0"/>
              <a:t> et. al.</a:t>
            </a:r>
          </a:p>
          <a:p>
            <a:pPr marL="457200" indent="-457200">
              <a:buFont typeface="+mj-lt"/>
              <a:buAutoNum type="arabicParenR"/>
            </a:pPr>
            <a:endParaRPr lang="en-US" sz="2200"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15</a:t>
            </a:fld>
            <a:endParaRPr lang="en-US" dirty="0"/>
          </a:p>
        </p:txBody>
      </p:sp>
    </p:spTree>
    <p:extLst>
      <p:ext uri="{BB962C8B-B14F-4D97-AF65-F5344CB8AC3E}">
        <p14:creationId xmlns:p14="http://schemas.microsoft.com/office/powerpoint/2010/main" val="99809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Overview</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76200" y="1295400"/>
            <a:ext cx="8915400" cy="5078313"/>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In 21/1047r1 we proposed that 11bf should be supported on devices with legacy PHYs (11n, 11ac) and that such devices can participate in WLAN Sensing. The corresponding straw poll indicated high level of interest on the topic:</a:t>
            </a:r>
          </a:p>
          <a:p>
            <a:pPr marL="447675" lvl="0" indent="-447675">
              <a:buFont typeface="Wingdings" panose="05000000000000000000" pitchFamily="2" charset="2"/>
              <a:buChar char="q"/>
            </a:pPr>
            <a:endParaRPr lang="en-US" sz="1800" dirty="0"/>
          </a:p>
          <a:p>
            <a:pPr marL="447675" lvl="0" indent="-447675">
              <a:buFont typeface="Wingdings" panose="05000000000000000000" pitchFamily="2" charset="2"/>
              <a:buChar char="q"/>
            </a:pPr>
            <a:r>
              <a:rPr lang="en-US" sz="2400" b="1" dirty="0"/>
              <a:t>Do you agree that 11bf Task group should investigate supporting devices with legacy PHYs (11n, 11ac) and that such devices can participate in WLAN Sensing?</a:t>
            </a:r>
            <a:endParaRPr lang="en-US" sz="2400" dirty="0"/>
          </a:p>
          <a:p>
            <a:pPr lvl="1" fontAlgn="auto">
              <a:spcBef>
                <a:spcPts val="0"/>
              </a:spcBef>
              <a:spcAft>
                <a:spcPts val="0"/>
              </a:spcAft>
            </a:pPr>
            <a:endParaRPr lang="en-US" sz="2400" dirty="0"/>
          </a:p>
          <a:p>
            <a:pPr lvl="1"/>
            <a:r>
              <a:rPr lang="en-US" sz="2400" dirty="0"/>
              <a:t>78Y/14N/18A</a:t>
            </a:r>
          </a:p>
          <a:p>
            <a:pPr marL="447675" lvl="0" indent="-447675">
              <a:buFont typeface="Wingdings" panose="05000000000000000000" pitchFamily="2" charset="2"/>
              <a:buChar char="q"/>
            </a:pPr>
            <a:endParaRPr lang="en-US" sz="1800" dirty="0"/>
          </a:p>
          <a:p>
            <a:pPr marL="447675" lvl="0" indent="-447675">
              <a:buFont typeface="Wingdings" panose="05000000000000000000" pitchFamily="2" charset="2"/>
              <a:buChar char="q"/>
            </a:pPr>
            <a:r>
              <a:rPr lang="en-US" sz="2400" dirty="0">
                <a:solidFill>
                  <a:srgbClr val="000000"/>
                </a:solidFill>
              </a:rPr>
              <a:t>In this contribution we explore two options to achieve support for pre-HE STAs </a:t>
            </a:r>
            <a:r>
              <a:rPr lang="en-US" sz="2400" dirty="0"/>
              <a:t>(11n, 11ac) </a:t>
            </a:r>
            <a:r>
              <a:rPr lang="en-US" sz="2400" dirty="0">
                <a:solidFill>
                  <a:srgbClr val="000000"/>
                </a:solidFill>
              </a:rPr>
              <a:t>in 11bf. Other options may also be possible, and it is not our intention to rule them out.</a:t>
            </a:r>
            <a:endParaRPr lang="en-US" sz="1800" dirty="0"/>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Assumptions/Focus</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76200" y="1367135"/>
            <a:ext cx="8915400" cy="461665"/>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WLAN Sensing procedure may comprise of several phases [2]:</a:t>
            </a:r>
            <a:endParaRPr lang="en-US" sz="1800" dirty="0"/>
          </a:p>
        </p:txBody>
      </p:sp>
      <p:sp>
        <p:nvSpPr>
          <p:cNvPr id="6" name="Rounded Rectangle 4">
            <a:extLst>
              <a:ext uri="{FF2B5EF4-FFF2-40B4-BE49-F238E27FC236}">
                <a16:creationId xmlns:a16="http://schemas.microsoft.com/office/drawing/2014/main" id="{60F67C36-9A75-4F1A-BEAA-432A4BC804D2}"/>
              </a:ext>
            </a:extLst>
          </p:cNvPr>
          <p:cNvSpPr/>
          <p:nvPr/>
        </p:nvSpPr>
        <p:spPr>
          <a:xfrm>
            <a:off x="333741" y="2276872"/>
            <a:ext cx="1080120" cy="643804"/>
          </a:xfrm>
          <a:prstGeom prst="round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Sensing Initiator</a:t>
            </a:r>
          </a:p>
        </p:txBody>
      </p:sp>
      <p:sp>
        <p:nvSpPr>
          <p:cNvPr id="8" name="Rounded Rectangle 5">
            <a:extLst>
              <a:ext uri="{FF2B5EF4-FFF2-40B4-BE49-F238E27FC236}">
                <a16:creationId xmlns:a16="http://schemas.microsoft.com/office/drawing/2014/main" id="{FE3138C2-B45B-46D4-AA11-E10248098220}"/>
              </a:ext>
            </a:extLst>
          </p:cNvPr>
          <p:cNvSpPr/>
          <p:nvPr/>
        </p:nvSpPr>
        <p:spPr>
          <a:xfrm>
            <a:off x="2958347" y="2276872"/>
            <a:ext cx="1080120" cy="641621"/>
          </a:xfrm>
          <a:prstGeom prst="round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Sensing Responder</a:t>
            </a:r>
          </a:p>
        </p:txBody>
      </p:sp>
      <p:cxnSp>
        <p:nvCxnSpPr>
          <p:cNvPr id="10" name="Straight Connector 9">
            <a:extLst>
              <a:ext uri="{FF2B5EF4-FFF2-40B4-BE49-F238E27FC236}">
                <a16:creationId xmlns:a16="http://schemas.microsoft.com/office/drawing/2014/main" id="{67268BFC-44AD-41E1-A840-2B3F8614F0C7}"/>
              </a:ext>
            </a:extLst>
          </p:cNvPr>
          <p:cNvCxnSpPr>
            <a:cxnSpLocks/>
            <a:stCxn id="6" idx="2"/>
          </p:cNvCxnSpPr>
          <p:nvPr/>
        </p:nvCxnSpPr>
        <p:spPr>
          <a:xfrm flipH="1">
            <a:off x="791957" y="2920676"/>
            <a:ext cx="81844" cy="324400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22410390-12DF-43EB-92E7-93791B11CBBD}"/>
              </a:ext>
            </a:extLst>
          </p:cNvPr>
          <p:cNvCxnSpPr>
            <a:cxnSpLocks/>
          </p:cNvCxnSpPr>
          <p:nvPr/>
        </p:nvCxnSpPr>
        <p:spPr>
          <a:xfrm>
            <a:off x="3439311" y="2867721"/>
            <a:ext cx="0" cy="3296963"/>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Rounded Rectangle 9">
            <a:extLst>
              <a:ext uri="{FF2B5EF4-FFF2-40B4-BE49-F238E27FC236}">
                <a16:creationId xmlns:a16="http://schemas.microsoft.com/office/drawing/2014/main" id="{EE7C0481-BB27-492C-A4CD-351F66F763E9}"/>
              </a:ext>
            </a:extLst>
          </p:cNvPr>
          <p:cNvSpPr/>
          <p:nvPr/>
        </p:nvSpPr>
        <p:spPr>
          <a:xfrm>
            <a:off x="212459" y="3687148"/>
            <a:ext cx="3893572" cy="444857"/>
          </a:xfrm>
          <a:prstGeom prst="roundRect">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2"/>
                </a:solidFill>
              </a:rPr>
              <a:t>Sensing Measurement Setup</a:t>
            </a:r>
          </a:p>
        </p:txBody>
      </p:sp>
      <p:sp>
        <p:nvSpPr>
          <p:cNvPr id="13" name="Rounded Rectangle 12">
            <a:extLst>
              <a:ext uri="{FF2B5EF4-FFF2-40B4-BE49-F238E27FC236}">
                <a16:creationId xmlns:a16="http://schemas.microsoft.com/office/drawing/2014/main" id="{3157D2FB-0147-4613-82C8-28953789AD6A}"/>
              </a:ext>
            </a:extLst>
          </p:cNvPr>
          <p:cNvSpPr/>
          <p:nvPr/>
        </p:nvSpPr>
        <p:spPr>
          <a:xfrm>
            <a:off x="214758" y="4267200"/>
            <a:ext cx="3813302" cy="625927"/>
          </a:xfrm>
          <a:prstGeom prst="roundRect">
            <a:avLst/>
          </a:prstGeom>
          <a:solidFill>
            <a:srgbClr val="00B0F0"/>
          </a:solidFill>
          <a:ln w="762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2"/>
                </a:solidFill>
              </a:rPr>
              <a:t>Sensing Measurement Instances</a:t>
            </a:r>
            <a:endParaRPr lang="en-US" sz="1400" b="1" dirty="0">
              <a:solidFill>
                <a:schemeClr val="tx2"/>
              </a:solidFill>
            </a:endParaRPr>
          </a:p>
        </p:txBody>
      </p:sp>
      <p:sp>
        <p:nvSpPr>
          <p:cNvPr id="14" name="Rounded Rectangle 16">
            <a:extLst>
              <a:ext uri="{FF2B5EF4-FFF2-40B4-BE49-F238E27FC236}">
                <a16:creationId xmlns:a16="http://schemas.microsoft.com/office/drawing/2014/main" id="{51D9B516-318F-43C3-B50F-D79DF598EEF0}"/>
              </a:ext>
            </a:extLst>
          </p:cNvPr>
          <p:cNvSpPr/>
          <p:nvPr/>
        </p:nvSpPr>
        <p:spPr>
          <a:xfrm>
            <a:off x="200774" y="5029200"/>
            <a:ext cx="3893572" cy="444857"/>
          </a:xfrm>
          <a:prstGeom prst="round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2"/>
                </a:solidFill>
              </a:rPr>
              <a:t>Sensing Measurement Setup Termination</a:t>
            </a:r>
            <a:endParaRPr lang="en-US" sz="1400" dirty="0">
              <a:solidFill>
                <a:schemeClr val="tx2"/>
              </a:solidFill>
            </a:endParaRPr>
          </a:p>
        </p:txBody>
      </p:sp>
      <p:sp>
        <p:nvSpPr>
          <p:cNvPr id="15" name="Rounded Rectangle 9">
            <a:extLst>
              <a:ext uri="{FF2B5EF4-FFF2-40B4-BE49-F238E27FC236}">
                <a16:creationId xmlns:a16="http://schemas.microsoft.com/office/drawing/2014/main" id="{9585B925-3A2B-49FA-8538-D4750AB95A7D}"/>
              </a:ext>
            </a:extLst>
          </p:cNvPr>
          <p:cNvSpPr/>
          <p:nvPr/>
        </p:nvSpPr>
        <p:spPr>
          <a:xfrm>
            <a:off x="200774" y="3064485"/>
            <a:ext cx="3893572" cy="444857"/>
          </a:xfrm>
          <a:prstGeom prst="roundRect">
            <a:avLst/>
          </a:prstGeom>
          <a:solidFill>
            <a:srgbClr val="FF69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2"/>
                </a:solidFill>
              </a:rPr>
              <a:t>Sensing Session Setup</a:t>
            </a:r>
          </a:p>
        </p:txBody>
      </p:sp>
      <p:sp>
        <p:nvSpPr>
          <p:cNvPr id="18" name="Rounded Rectangle 16">
            <a:extLst>
              <a:ext uri="{FF2B5EF4-FFF2-40B4-BE49-F238E27FC236}">
                <a16:creationId xmlns:a16="http://schemas.microsoft.com/office/drawing/2014/main" id="{86D32D13-220B-45CD-9156-D2B44B886812}"/>
              </a:ext>
            </a:extLst>
          </p:cNvPr>
          <p:cNvSpPr/>
          <p:nvPr/>
        </p:nvSpPr>
        <p:spPr>
          <a:xfrm>
            <a:off x="200774" y="5651143"/>
            <a:ext cx="3893572" cy="444857"/>
          </a:xfrm>
          <a:prstGeom prst="round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2"/>
                </a:solidFill>
              </a:rPr>
              <a:t>Sensing Session Termination</a:t>
            </a:r>
            <a:endParaRPr lang="en-US" sz="1400" dirty="0">
              <a:solidFill>
                <a:schemeClr val="tx2"/>
              </a:solidFill>
            </a:endParaRPr>
          </a:p>
        </p:txBody>
      </p:sp>
      <p:sp>
        <p:nvSpPr>
          <p:cNvPr id="19" name="TextBox 18">
            <a:extLst>
              <a:ext uri="{FF2B5EF4-FFF2-40B4-BE49-F238E27FC236}">
                <a16:creationId xmlns:a16="http://schemas.microsoft.com/office/drawing/2014/main" id="{628B23B3-1781-4B4D-AD34-A9429D1195C6}"/>
              </a:ext>
            </a:extLst>
          </p:cNvPr>
          <p:cNvSpPr txBox="1"/>
          <p:nvPr/>
        </p:nvSpPr>
        <p:spPr>
          <a:xfrm>
            <a:off x="4191004" y="2102054"/>
            <a:ext cx="4824544" cy="4093428"/>
          </a:xfrm>
          <a:prstGeom prst="rect">
            <a:avLst/>
          </a:prstGeom>
          <a:noFill/>
        </p:spPr>
        <p:txBody>
          <a:bodyPr wrap="square" rtlCol="0">
            <a:spAutoFit/>
          </a:bodyPr>
          <a:lstStyle/>
          <a:p>
            <a:pPr lvl="0"/>
            <a:r>
              <a:rPr lang="en-US" sz="2000" u="sng" dirty="0"/>
              <a:t>Assumptions:</a:t>
            </a:r>
          </a:p>
          <a:p>
            <a:pPr marL="447675" lvl="0" indent="-447675">
              <a:buFont typeface="Wingdings" panose="05000000000000000000" pitchFamily="2" charset="2"/>
              <a:buChar char="q"/>
            </a:pPr>
            <a:r>
              <a:rPr lang="en-US" sz="2000" dirty="0"/>
              <a:t>Session/Measurement Setup and corresponding Termination happens in the MAC layer and pre-HE STAs can be upgraded to support them.</a:t>
            </a:r>
          </a:p>
          <a:p>
            <a:pPr marL="447675" lvl="0" indent="-447675">
              <a:buFont typeface="Wingdings" panose="05000000000000000000" pitchFamily="2" charset="2"/>
              <a:buChar char="q"/>
            </a:pPr>
            <a:endParaRPr lang="en-US" sz="2000" dirty="0"/>
          </a:p>
          <a:p>
            <a:pPr marL="447675" lvl="0" indent="-447675">
              <a:buFont typeface="Wingdings" panose="05000000000000000000" pitchFamily="2" charset="2"/>
              <a:buChar char="q"/>
            </a:pPr>
            <a:r>
              <a:rPr lang="en-US" sz="2000" dirty="0"/>
              <a:t>Sensing Measurement is PHY dependent, and special considerations may be required for pre-HE STAs.</a:t>
            </a:r>
          </a:p>
          <a:p>
            <a:pPr marL="447675" lvl="0" indent="-447675">
              <a:buFont typeface="Wingdings" panose="05000000000000000000" pitchFamily="2" charset="2"/>
              <a:buChar char="q"/>
            </a:pPr>
            <a:endParaRPr lang="en-US" sz="2000" dirty="0"/>
          </a:p>
          <a:p>
            <a:pPr lvl="0"/>
            <a:r>
              <a:rPr lang="en-US" sz="2000" b="1" u="sng" dirty="0"/>
              <a:t>Focus:</a:t>
            </a:r>
          </a:p>
          <a:p>
            <a:pPr lvl="0"/>
            <a:r>
              <a:rPr lang="en-US" sz="2000" b="1" dirty="0"/>
              <a:t>This contribution focuses on how to realize Sensing Measurements for pre-HE STAs.</a:t>
            </a:r>
          </a:p>
        </p:txBody>
      </p:sp>
    </p:spTree>
    <p:extLst>
      <p:ext uri="{BB962C8B-B14F-4D97-AF65-F5344CB8AC3E}">
        <p14:creationId xmlns:p14="http://schemas.microsoft.com/office/powerpoint/2010/main" val="3208617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443335"/>
            <a:ext cx="8991600" cy="430887"/>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When the Sensing Responder is an 11n device:</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4</a:t>
            </a:fld>
            <a:endParaRPr lang="en-US" dirty="0"/>
          </a:p>
        </p:txBody>
      </p:sp>
      <p:sp>
        <p:nvSpPr>
          <p:cNvPr id="19" name="TextBox 18">
            <a:extLst>
              <a:ext uri="{FF2B5EF4-FFF2-40B4-BE49-F238E27FC236}">
                <a16:creationId xmlns:a16="http://schemas.microsoft.com/office/drawing/2014/main" id="{08815B2F-B57A-4F05-BB5E-5FC2858E705E}"/>
              </a:ext>
            </a:extLst>
          </p:cNvPr>
          <p:cNvSpPr txBox="1"/>
          <p:nvPr/>
        </p:nvSpPr>
        <p:spPr>
          <a:xfrm>
            <a:off x="113320" y="4648200"/>
            <a:ext cx="8777152" cy="1323439"/>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The 11n device, </a:t>
            </a:r>
            <a:r>
              <a:rPr lang="en-US" sz="2000" b="1" dirty="0"/>
              <a:t>if capable of explicit CSI feedback</a:t>
            </a:r>
            <a:r>
              <a:rPr lang="en-US" sz="2000" dirty="0"/>
              <a:t>, can be made to provide CSI feedback by transmitting an HT NDPA</a:t>
            </a:r>
            <a:r>
              <a:rPr lang="en-US" sz="2000" baseline="30000" dirty="0"/>
              <a:t>1</a:t>
            </a:r>
            <a:r>
              <a:rPr lang="en-US" sz="2000" dirty="0"/>
              <a:t> and HT NDP to it. </a:t>
            </a:r>
          </a:p>
          <a:p>
            <a:pPr marL="447675" lvl="0" indent="-447675">
              <a:buFont typeface="Wingdings" panose="05000000000000000000" pitchFamily="2" charset="2"/>
              <a:buChar char="q"/>
            </a:pPr>
            <a:endParaRPr lang="en-US" sz="2000" dirty="0"/>
          </a:p>
          <a:p>
            <a:pPr lvl="0"/>
            <a:r>
              <a:rPr lang="en-US" sz="1800" dirty="0"/>
              <a:t>NOTE 1 - HT NDPA is any HT frame that carries an HT variant HT Control field. </a:t>
            </a:r>
          </a:p>
        </p:txBody>
      </p:sp>
      <p:pic>
        <p:nvPicPr>
          <p:cNvPr id="4" name="Picture 3">
            <a:extLst>
              <a:ext uri="{FF2B5EF4-FFF2-40B4-BE49-F238E27FC236}">
                <a16:creationId xmlns:a16="http://schemas.microsoft.com/office/drawing/2014/main" id="{971B9964-EF38-413A-94C5-5866C7774529}"/>
              </a:ext>
            </a:extLst>
          </p:cNvPr>
          <p:cNvPicPr>
            <a:picLocks noChangeAspect="1"/>
          </p:cNvPicPr>
          <p:nvPr/>
        </p:nvPicPr>
        <p:blipFill>
          <a:blip r:embed="rId3"/>
          <a:stretch>
            <a:fillRect/>
          </a:stretch>
        </p:blipFill>
        <p:spPr>
          <a:xfrm>
            <a:off x="840560" y="2414676"/>
            <a:ext cx="5103040" cy="2188400"/>
          </a:xfrm>
          <a:prstGeom prst="rect">
            <a:avLst/>
          </a:prstGeom>
        </p:spPr>
      </p:pic>
      <p:pic>
        <p:nvPicPr>
          <p:cNvPr id="10" name="Picture 2">
            <a:extLst>
              <a:ext uri="{FF2B5EF4-FFF2-40B4-BE49-F238E27FC236}">
                <a16:creationId xmlns:a16="http://schemas.microsoft.com/office/drawing/2014/main" id="{F09FAAE3-2558-4377-BEBE-594265D9C9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4988" y="1865567"/>
            <a:ext cx="4799012" cy="820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a:extLst>
              <a:ext uri="{FF2B5EF4-FFF2-40B4-BE49-F238E27FC236}">
                <a16:creationId xmlns:a16="http://schemas.microsoft.com/office/drawing/2014/main" id="{251D3A67-428F-4A5A-B3F1-5A3ABDB26AE7}"/>
              </a:ext>
            </a:extLst>
          </p:cNvPr>
          <p:cNvSpPr/>
          <p:nvPr/>
        </p:nvSpPr>
        <p:spPr>
          <a:xfrm>
            <a:off x="7494959" y="2026623"/>
            <a:ext cx="624383" cy="43088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2">
            <a:extLst>
              <a:ext uri="{FF2B5EF4-FFF2-40B4-BE49-F238E27FC236}">
                <a16:creationId xmlns:a16="http://schemas.microsoft.com/office/drawing/2014/main" id="{ECBF5A3A-8819-41E3-A48D-F15469871E8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200" y="3165484"/>
            <a:ext cx="2448272" cy="141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Down Arrow 12">
            <a:extLst>
              <a:ext uri="{FF2B5EF4-FFF2-40B4-BE49-F238E27FC236}">
                <a16:creationId xmlns:a16="http://schemas.microsoft.com/office/drawing/2014/main" id="{086B432B-AE95-4DCC-B14C-E4A230E28961}"/>
              </a:ext>
            </a:extLst>
          </p:cNvPr>
          <p:cNvSpPr/>
          <p:nvPr/>
        </p:nvSpPr>
        <p:spPr>
          <a:xfrm rot="20179021">
            <a:off x="7545701" y="2373549"/>
            <a:ext cx="45719" cy="7954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242B445-11C2-4D49-9889-70E885ED370E}"/>
              </a:ext>
            </a:extLst>
          </p:cNvPr>
          <p:cNvSpPr/>
          <p:nvPr/>
        </p:nvSpPr>
        <p:spPr>
          <a:xfrm>
            <a:off x="6432302" y="3730661"/>
            <a:ext cx="2448272" cy="2628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77421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443335"/>
            <a:ext cx="8991600" cy="430887"/>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When the Sensing Responder(s) is an 11ac device:</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5</a:t>
            </a:fld>
            <a:endParaRPr lang="en-US" dirty="0"/>
          </a:p>
        </p:txBody>
      </p:sp>
      <p:sp>
        <p:nvSpPr>
          <p:cNvPr id="19" name="TextBox 18">
            <a:extLst>
              <a:ext uri="{FF2B5EF4-FFF2-40B4-BE49-F238E27FC236}">
                <a16:creationId xmlns:a16="http://schemas.microsoft.com/office/drawing/2014/main" id="{08815B2F-B57A-4F05-BB5E-5FC2858E705E}"/>
              </a:ext>
            </a:extLst>
          </p:cNvPr>
          <p:cNvSpPr txBox="1"/>
          <p:nvPr/>
        </p:nvSpPr>
        <p:spPr>
          <a:xfrm>
            <a:off x="113320" y="4876800"/>
            <a:ext cx="8777152" cy="1631216"/>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One or more 11ac devices can be made to provide compressed beamforming feedback by transmitting a VHT NDPA and VHT NDP. The beamforming feedback matrix (V) can be used as representative of the channel [3]. </a:t>
            </a:r>
            <a:r>
              <a:rPr lang="en-US" sz="2000" b="1" dirty="0"/>
              <a:t>However, beamforming feedback matrix (V)</a:t>
            </a:r>
            <a:r>
              <a:rPr lang="en-US" sz="2000" b="1" dirty="0">
                <a:solidFill>
                  <a:srgbClr val="FF0000"/>
                </a:solidFill>
              </a:rPr>
              <a:t> </a:t>
            </a:r>
            <a:r>
              <a:rPr lang="en-US" sz="2000" b="1" dirty="0"/>
              <a:t>doesn’t represent all dimensions of the channel and may not be suitable for all sensing applications.</a:t>
            </a:r>
            <a:endParaRPr lang="en-US" sz="2000" b="1" dirty="0">
              <a:solidFill>
                <a:srgbClr val="FF0000"/>
              </a:solidFill>
            </a:endParaRPr>
          </a:p>
        </p:txBody>
      </p:sp>
      <p:pic>
        <p:nvPicPr>
          <p:cNvPr id="8" name="Picture 7">
            <a:extLst>
              <a:ext uri="{FF2B5EF4-FFF2-40B4-BE49-F238E27FC236}">
                <a16:creationId xmlns:a16="http://schemas.microsoft.com/office/drawing/2014/main" id="{5C8B5039-F978-439D-8377-8F2A6B309AA4}"/>
              </a:ext>
            </a:extLst>
          </p:cNvPr>
          <p:cNvPicPr>
            <a:picLocks noChangeAspect="1"/>
          </p:cNvPicPr>
          <p:nvPr/>
        </p:nvPicPr>
        <p:blipFill>
          <a:blip r:embed="rId2"/>
          <a:stretch>
            <a:fillRect/>
          </a:stretch>
        </p:blipFill>
        <p:spPr>
          <a:xfrm>
            <a:off x="122283" y="1905000"/>
            <a:ext cx="8945518" cy="2990622"/>
          </a:xfrm>
          <a:prstGeom prst="rect">
            <a:avLst/>
          </a:prstGeom>
        </p:spPr>
      </p:pic>
    </p:spTree>
    <p:extLst>
      <p:ext uri="{BB962C8B-B14F-4D97-AF65-F5344CB8AC3E}">
        <p14:creationId xmlns:p14="http://schemas.microsoft.com/office/powerpoint/2010/main" val="237463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D94F6F7-F5BC-410B-BF2B-AAB69EFF5083}"/>
              </a:ext>
            </a:extLst>
          </p:cNvPr>
          <p:cNvPicPr>
            <a:picLocks noChangeAspect="1"/>
          </p:cNvPicPr>
          <p:nvPr/>
        </p:nvPicPr>
        <p:blipFill>
          <a:blip r:embed="rId2"/>
          <a:stretch>
            <a:fillRect/>
          </a:stretch>
        </p:blipFill>
        <p:spPr>
          <a:xfrm>
            <a:off x="586740" y="3280410"/>
            <a:ext cx="6880860" cy="2735580"/>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371600"/>
            <a:ext cx="8991600" cy="2400657"/>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What support is required from 11bf to enable feedback-based sensing for </a:t>
            </a:r>
            <a:r>
              <a:rPr lang="en-US" sz="2000" dirty="0">
                <a:solidFill>
                  <a:srgbClr val="000000"/>
                </a:solidFill>
              </a:rPr>
              <a:t>pre-HE STAs</a:t>
            </a:r>
            <a:r>
              <a:rPr lang="en-US" sz="2200" dirty="0"/>
              <a:t>?</a:t>
            </a:r>
          </a:p>
          <a:p>
            <a:pPr marL="800100" lvl="1" indent="-342900">
              <a:spcBef>
                <a:spcPts val="0"/>
              </a:spcBef>
              <a:spcAft>
                <a:spcPts val="0"/>
              </a:spcAft>
              <a:buFont typeface="Symbol" panose="05050102010706020507" pitchFamily="18" charset="2"/>
              <a:buChar char=""/>
            </a:pPr>
            <a:endParaRPr lang="en-GB" sz="1800" i="1" dirty="0"/>
          </a:p>
          <a:p>
            <a:pPr marL="342900" indent="-342900">
              <a:spcBef>
                <a:spcPts val="0"/>
              </a:spcBef>
              <a:spcAft>
                <a:spcPts val="0"/>
              </a:spcAft>
              <a:buFont typeface="Wingdings" panose="05000000000000000000" pitchFamily="2" charset="2"/>
              <a:buChar char="§"/>
            </a:pPr>
            <a:r>
              <a:rPr lang="en-US" sz="2200" dirty="0"/>
              <a:t>For pre-HE Sensing Responders, this will be treated as beamforming feedback, so no changes are required.</a:t>
            </a:r>
          </a:p>
          <a:p>
            <a:pPr marL="342900" indent="-342900">
              <a:spcBef>
                <a:spcPts val="0"/>
              </a:spcBef>
              <a:spcAft>
                <a:spcPts val="0"/>
              </a:spcAft>
              <a:buFont typeface="Symbol" panose="05050102010706020507" pitchFamily="18" charset="2"/>
              <a:buChar char=""/>
            </a:pPr>
            <a:endParaRPr lang="en-US" sz="2200" dirty="0"/>
          </a:p>
          <a:p>
            <a:pPr marL="914400" lvl="1" indent="-457200">
              <a:buFont typeface="+mj-lt"/>
              <a:buAutoNum type="arabicPeriod"/>
            </a:pPr>
            <a:endParaRPr lang="en-US" sz="2200" b="1"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6</a:t>
            </a:fld>
            <a:endParaRPr lang="en-US" dirty="0"/>
          </a:p>
        </p:txBody>
      </p:sp>
      <p:sp>
        <p:nvSpPr>
          <p:cNvPr id="8" name="Callout: Line 7">
            <a:extLst>
              <a:ext uri="{FF2B5EF4-FFF2-40B4-BE49-F238E27FC236}">
                <a16:creationId xmlns:a16="http://schemas.microsoft.com/office/drawing/2014/main" id="{9314ECE0-548D-4FF0-B0DA-D2EAE9B350A8}"/>
              </a:ext>
            </a:extLst>
          </p:cNvPr>
          <p:cNvSpPr/>
          <p:nvPr/>
        </p:nvSpPr>
        <p:spPr bwMode="auto">
          <a:xfrm>
            <a:off x="7543800" y="4648200"/>
            <a:ext cx="1219200" cy="609600"/>
          </a:xfrm>
          <a:prstGeom prst="borderCallout1">
            <a:avLst>
              <a:gd name="adj1" fmla="val 6114"/>
              <a:gd name="adj2" fmla="val 190"/>
              <a:gd name="adj3" fmla="val -87575"/>
              <a:gd name="adj4" fmla="val -11913"/>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effectLst/>
                <a:latin typeface="Times New Roman" pitchFamily="18" charset="0"/>
              </a:rPr>
              <a:t>Pre-HE Responder</a:t>
            </a:r>
          </a:p>
        </p:txBody>
      </p:sp>
    </p:spTree>
    <p:extLst>
      <p:ext uri="{BB962C8B-B14F-4D97-AF65-F5344CB8AC3E}">
        <p14:creationId xmlns:p14="http://schemas.microsoft.com/office/powerpoint/2010/main" val="3548179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56C22E0-C078-45E1-93AF-EAFFF8F26AFD}"/>
              </a:ext>
            </a:extLst>
          </p:cNvPr>
          <p:cNvPicPr>
            <a:picLocks noChangeAspect="1"/>
          </p:cNvPicPr>
          <p:nvPr/>
        </p:nvPicPr>
        <p:blipFill>
          <a:blip r:embed="rId2"/>
          <a:stretch>
            <a:fillRect/>
          </a:stretch>
        </p:blipFill>
        <p:spPr>
          <a:xfrm>
            <a:off x="1762125" y="3495258"/>
            <a:ext cx="6880860" cy="2735580"/>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371600"/>
            <a:ext cx="8991600" cy="2123658"/>
          </a:xfrm>
          <a:prstGeom prst="rect">
            <a:avLst/>
          </a:prstGeom>
          <a:noFill/>
        </p:spPr>
        <p:txBody>
          <a:bodyPr wrap="square" rtlCol="0">
            <a:spAutoFit/>
          </a:bodyPr>
          <a:lstStyle/>
          <a:p>
            <a:pPr marL="342900" indent="-342900">
              <a:buFont typeface="Wingdings" panose="05000000000000000000" pitchFamily="2" charset="2"/>
              <a:buChar char="§"/>
            </a:pPr>
            <a:r>
              <a:rPr lang="en-US" sz="2200" dirty="0"/>
              <a:t>For pre-HE Sensing Initiators, since the sounding sequence is meant for sensing and not for transmit beamforming, </a:t>
            </a:r>
            <a:r>
              <a:rPr lang="en-US" sz="2200" b="1" dirty="0"/>
              <a:t>new MLME primitives are needed to:</a:t>
            </a:r>
          </a:p>
          <a:p>
            <a:pPr marL="914400" lvl="1" indent="-457200">
              <a:buFont typeface="+mj-lt"/>
              <a:buAutoNum type="arabicPeriod"/>
            </a:pPr>
            <a:r>
              <a:rPr lang="en-US" sz="2200" b="1" dirty="0"/>
              <a:t> allow upper layer to trigger transmission of NDPA, NDP.</a:t>
            </a:r>
          </a:p>
          <a:p>
            <a:pPr marL="914400" lvl="1" indent="-457200">
              <a:buFont typeface="+mj-lt"/>
              <a:buAutoNum type="arabicPeriod"/>
            </a:pPr>
            <a:r>
              <a:rPr lang="en-US" sz="2200" b="1" dirty="0"/>
              <a:t>To pass the channel measurement feedback to upper layer.</a:t>
            </a:r>
          </a:p>
          <a:p>
            <a:pPr marL="914400" lvl="1" indent="-457200">
              <a:buFont typeface="+mj-lt"/>
              <a:buAutoNum type="arabicPeriod"/>
            </a:pPr>
            <a:endParaRPr lang="en-US" sz="2200" b="1"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7</a:t>
            </a:fld>
            <a:endParaRPr lang="en-US" dirty="0"/>
          </a:p>
        </p:txBody>
      </p:sp>
      <p:sp>
        <p:nvSpPr>
          <p:cNvPr id="9" name="Callout: Line 8">
            <a:extLst>
              <a:ext uri="{FF2B5EF4-FFF2-40B4-BE49-F238E27FC236}">
                <a16:creationId xmlns:a16="http://schemas.microsoft.com/office/drawing/2014/main" id="{FE6D71E4-74E0-4490-AE27-A05990CCB43B}"/>
              </a:ext>
            </a:extLst>
          </p:cNvPr>
          <p:cNvSpPr/>
          <p:nvPr/>
        </p:nvSpPr>
        <p:spPr bwMode="auto">
          <a:xfrm>
            <a:off x="533400" y="4174098"/>
            <a:ext cx="914400" cy="550301"/>
          </a:xfrm>
          <a:prstGeom prst="borderCallout1">
            <a:avLst>
              <a:gd name="adj1" fmla="val 8220"/>
              <a:gd name="adj2" fmla="val 99054"/>
              <a:gd name="adj3" fmla="val -94329"/>
              <a:gd name="adj4" fmla="val 14859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effectLst/>
                <a:latin typeface="Times New Roman" pitchFamily="18" charset="0"/>
              </a:rPr>
              <a:t>Pre-HE Initiator</a:t>
            </a:r>
          </a:p>
        </p:txBody>
      </p:sp>
    </p:spTree>
    <p:extLst>
      <p:ext uri="{BB962C8B-B14F-4D97-AF65-F5344CB8AC3E}">
        <p14:creationId xmlns:p14="http://schemas.microsoft.com/office/powerpoint/2010/main" val="3334255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371600"/>
            <a:ext cx="8991600" cy="1446550"/>
          </a:xfrm>
          <a:prstGeom prst="rect">
            <a:avLst/>
          </a:prstGeom>
          <a:noFill/>
        </p:spPr>
        <p:txBody>
          <a:bodyPr wrap="square" rtlCol="0">
            <a:spAutoFit/>
          </a:bodyPr>
          <a:lstStyle/>
          <a:p>
            <a:pPr marL="342900" indent="-342900">
              <a:buFont typeface="Wingdings" panose="05000000000000000000" pitchFamily="2" charset="2"/>
              <a:buChar char="§"/>
            </a:pPr>
            <a:r>
              <a:rPr lang="en-US" sz="2200" dirty="0"/>
              <a:t>This may be considered a simple extension of the NDPA sounding (with beamforming feedback reporting) to support pre-HE STAs:</a:t>
            </a:r>
          </a:p>
          <a:p>
            <a:pPr marL="342900" indent="-342900">
              <a:buFont typeface="Wingdings" panose="05000000000000000000" pitchFamily="2" charset="2"/>
              <a:buChar char="§"/>
            </a:pPr>
            <a:r>
              <a:rPr lang="en-US" sz="2200" dirty="0"/>
              <a:t>SFD already allows the NDPA Sounding for pre-HE STAs, however it is currently under the TB sensing measurement Instance:</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8</a:t>
            </a:fld>
            <a:endParaRPr lang="en-US" dirty="0"/>
          </a:p>
        </p:txBody>
      </p:sp>
      <p:sp>
        <p:nvSpPr>
          <p:cNvPr id="8" name="TextBox 7">
            <a:extLst>
              <a:ext uri="{FF2B5EF4-FFF2-40B4-BE49-F238E27FC236}">
                <a16:creationId xmlns:a16="http://schemas.microsoft.com/office/drawing/2014/main" id="{49B8B3D9-2BA5-4FA8-BC9F-0525CE1C4544}"/>
              </a:ext>
            </a:extLst>
          </p:cNvPr>
          <p:cNvSpPr txBox="1"/>
          <p:nvPr/>
        </p:nvSpPr>
        <p:spPr>
          <a:xfrm>
            <a:off x="76200" y="2826365"/>
            <a:ext cx="8991600" cy="2431435"/>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
            </a:pPr>
            <a:endParaRPr lang="en-US" sz="2200" dirty="0"/>
          </a:p>
          <a:p>
            <a:r>
              <a:rPr lang="en-GB" sz="1800" b="1" dirty="0">
                <a:effectLst/>
                <a:latin typeface="Arial" panose="020B0604020202020204" pitchFamily="34" charset="0"/>
                <a:ea typeface="Times New Roman" panose="02020603050405020304" pitchFamily="18" charset="0"/>
              </a:rPr>
              <a:t>7.1.4.2 TB sensing measurement instance</a:t>
            </a:r>
            <a:endParaRPr lang="en-US" sz="1800" dirty="0">
              <a:effectLst/>
              <a:latin typeface="Times New Roman" panose="02020603050405020304" pitchFamily="18" charset="0"/>
              <a:ea typeface="Times New Roman" panose="02020603050405020304" pitchFamily="18" charset="0"/>
            </a:endParaRPr>
          </a:p>
          <a:p>
            <a:pPr marL="342900" indent="-342900">
              <a:buFont typeface="Wingdings" panose="05000000000000000000" pitchFamily="2" charset="2"/>
              <a:buChar char="§"/>
            </a:pPr>
            <a:endParaRPr lang="en-US" sz="2200" dirty="0"/>
          </a:p>
          <a:p>
            <a:pPr lvl="1">
              <a:spcBef>
                <a:spcPts val="0"/>
              </a:spcBef>
              <a:spcAft>
                <a:spcPts val="0"/>
              </a:spcAft>
            </a:pPr>
            <a:r>
              <a:rPr lang="en-GB" sz="1800" i="1" dirty="0">
                <a:solidFill>
                  <a:srgbClr val="4472C4"/>
                </a:solidFill>
                <a:effectLst/>
                <a:latin typeface="Times New Roman" panose="02020603050405020304" pitchFamily="18" charset="0"/>
                <a:ea typeface="Times New Roman" panose="02020603050405020304" pitchFamily="18" charset="0"/>
              </a:rPr>
              <a:t>(Motion 25c, 21/0990r2; Motion 26c, 21/1015r2) </a:t>
            </a:r>
            <a:r>
              <a:rPr lang="en-GB" sz="1800" i="1" dirty="0">
                <a:effectLst/>
                <a:latin typeface="Times New Roman" panose="02020603050405020304" pitchFamily="18" charset="0"/>
                <a:ea typeface="Times New Roman" panose="02020603050405020304" pitchFamily="18" charset="0"/>
              </a:rPr>
              <a:t>The NDPA sounding phase consists of</a:t>
            </a:r>
            <a:endParaRPr lang="en-US" sz="1800" i="1" dirty="0">
              <a:effectLst/>
              <a:latin typeface="Times New Roman" panose="02020603050405020304" pitchFamily="18" charset="0"/>
              <a:ea typeface="Times New Roman" panose="02020603050405020304" pitchFamily="18" charset="0"/>
            </a:endParaRPr>
          </a:p>
          <a:p>
            <a:pPr marL="800100" lvl="1" indent="-342900">
              <a:spcBef>
                <a:spcPts val="0"/>
              </a:spcBef>
              <a:spcAft>
                <a:spcPts val="0"/>
              </a:spcAft>
              <a:buFont typeface="Symbol" panose="05050102010706020507" pitchFamily="18" charset="2"/>
              <a:buChar char=""/>
            </a:pPr>
            <a:r>
              <a:rPr lang="en-GB" sz="1800" i="1" dirty="0">
                <a:effectLst/>
                <a:latin typeface="Times New Roman" panose="02020603050405020304" pitchFamily="18" charset="0"/>
                <a:ea typeface="Times New Roman" panose="02020603050405020304" pitchFamily="18" charset="0"/>
              </a:rPr>
              <a:t>The transmission of an NDP Announcement (NDPA) frame by an AP; and</a:t>
            </a:r>
            <a:endParaRPr lang="en-US" sz="1800" i="1" dirty="0">
              <a:effectLst/>
              <a:latin typeface="Times New Roman" panose="02020603050405020304" pitchFamily="18" charset="0"/>
              <a:ea typeface="Times New Roman" panose="02020603050405020304" pitchFamily="18" charset="0"/>
            </a:endParaRPr>
          </a:p>
          <a:p>
            <a:pPr marL="800100" lvl="1" indent="-342900">
              <a:spcBef>
                <a:spcPts val="0"/>
              </a:spcBef>
              <a:spcAft>
                <a:spcPts val="0"/>
              </a:spcAft>
              <a:buFont typeface="Symbol" panose="05050102010706020507" pitchFamily="18" charset="2"/>
              <a:buChar char=""/>
            </a:pPr>
            <a:r>
              <a:rPr lang="en-GB" sz="1800" i="1" dirty="0">
                <a:effectLst/>
                <a:latin typeface="Times New Roman" panose="02020603050405020304" pitchFamily="18" charset="0"/>
                <a:ea typeface="Times New Roman" panose="02020603050405020304" pitchFamily="18" charset="0"/>
              </a:rPr>
              <a:t>The transmission of an NDP by an AP SIFS after the transmission of the NDPA frame.</a:t>
            </a:r>
            <a:endParaRPr lang="en-US" sz="1800" i="1" dirty="0">
              <a:effectLst/>
              <a:latin typeface="Times New Roman" panose="02020603050405020304" pitchFamily="18" charset="0"/>
              <a:ea typeface="Times New Roman" panose="02020603050405020304" pitchFamily="18" charset="0"/>
            </a:endParaRPr>
          </a:p>
          <a:p>
            <a:pPr marL="800100" lvl="1" indent="-342900">
              <a:spcBef>
                <a:spcPts val="0"/>
              </a:spcBef>
              <a:spcAft>
                <a:spcPts val="0"/>
              </a:spcAft>
              <a:buFont typeface="Symbol" panose="05050102010706020507" pitchFamily="18" charset="2"/>
              <a:buChar char=""/>
            </a:pPr>
            <a:r>
              <a:rPr lang="en-GB" sz="1800" i="1" dirty="0">
                <a:effectLst/>
                <a:latin typeface="Times New Roman" panose="02020603050405020304" pitchFamily="18" charset="0"/>
                <a:ea typeface="Times New Roman" panose="02020603050405020304" pitchFamily="18" charset="0"/>
              </a:rPr>
              <a:t>Note: </a:t>
            </a:r>
            <a:r>
              <a:rPr lang="en-GB" sz="1800" b="1" i="1" dirty="0">
                <a:effectLst/>
                <a:latin typeface="Times New Roman" panose="02020603050405020304" pitchFamily="18" charset="0"/>
                <a:ea typeface="Times New Roman" panose="02020603050405020304" pitchFamily="18" charset="0"/>
              </a:rPr>
              <a:t>NDPA sounding may be used by pre-HE STAs </a:t>
            </a:r>
            <a:r>
              <a:rPr lang="en-GB" sz="1800" i="1" dirty="0">
                <a:effectLst/>
                <a:latin typeface="Times New Roman" panose="02020603050405020304" pitchFamily="18" charset="0"/>
                <a:ea typeface="Times New Roman" panose="02020603050405020304" pitchFamily="18" charset="0"/>
              </a:rPr>
              <a:t>(i.e., its use is not limited to HE and/or EHT STAs).</a:t>
            </a:r>
            <a:endParaRPr lang="en-US" sz="2200" b="1" dirty="0"/>
          </a:p>
        </p:txBody>
      </p:sp>
      <p:sp>
        <p:nvSpPr>
          <p:cNvPr id="9" name="TextBox 8">
            <a:extLst>
              <a:ext uri="{FF2B5EF4-FFF2-40B4-BE49-F238E27FC236}">
                <a16:creationId xmlns:a16="http://schemas.microsoft.com/office/drawing/2014/main" id="{D191D7C2-3F1B-4527-AEBB-614F71DC9ACA}"/>
              </a:ext>
            </a:extLst>
          </p:cNvPr>
          <p:cNvSpPr txBox="1"/>
          <p:nvPr/>
        </p:nvSpPr>
        <p:spPr>
          <a:xfrm>
            <a:off x="152400" y="5411450"/>
            <a:ext cx="8991600" cy="769441"/>
          </a:xfrm>
          <a:prstGeom prst="rect">
            <a:avLst/>
          </a:prstGeom>
          <a:noFill/>
        </p:spPr>
        <p:txBody>
          <a:bodyPr wrap="square" rtlCol="0">
            <a:spAutoFit/>
          </a:bodyPr>
          <a:lstStyle/>
          <a:p>
            <a:pPr marL="342900" indent="-342900">
              <a:buFont typeface="Wingdings" panose="05000000000000000000" pitchFamily="2" charset="2"/>
              <a:buChar char="§"/>
            </a:pPr>
            <a:r>
              <a:rPr lang="en-US" sz="2200" dirty="0"/>
              <a:t>For pre-HE STAs, the NDPA Sounding will be followed immediately (i.e., within SIFS) by the corresponding beamforming feedback report.</a:t>
            </a:r>
          </a:p>
        </p:txBody>
      </p:sp>
    </p:spTree>
    <p:extLst>
      <p:ext uri="{BB962C8B-B14F-4D97-AF65-F5344CB8AC3E}">
        <p14:creationId xmlns:p14="http://schemas.microsoft.com/office/powerpoint/2010/main" val="1724278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2. Using solicited NDP</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19200"/>
            <a:ext cx="8991600" cy="1107996"/>
          </a:xfrm>
          <a:prstGeom prst="rect">
            <a:avLst/>
          </a:prstGeom>
          <a:noFill/>
        </p:spPr>
        <p:txBody>
          <a:bodyPr wrap="square" rtlCol="0">
            <a:spAutoFit/>
          </a:bodyPr>
          <a:lstStyle/>
          <a:p>
            <a:pPr marL="342900" indent="-342900">
              <a:buFont typeface="Wingdings" panose="05000000000000000000" pitchFamily="2" charset="2"/>
              <a:buChar char="§"/>
            </a:pPr>
            <a:r>
              <a:rPr lang="en-US" sz="2200" dirty="0"/>
              <a:t>In Sensing using solicited NDP, the NDP is solicited by the Sensing Initiator. </a:t>
            </a:r>
            <a:r>
              <a:rPr lang="en-US" sz="2200" b="1" dirty="0"/>
              <a:t>This mode is highly desirable due to the significant reduction in feedback overhead</a:t>
            </a:r>
            <a:r>
              <a:rPr lang="en-US" sz="2200" dirty="0"/>
              <a:t>.</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9</a:t>
            </a:fld>
            <a:endParaRPr lang="en-US" dirty="0"/>
          </a:p>
        </p:txBody>
      </p:sp>
      <p:sp>
        <p:nvSpPr>
          <p:cNvPr id="19" name="TextBox 18">
            <a:extLst>
              <a:ext uri="{FF2B5EF4-FFF2-40B4-BE49-F238E27FC236}">
                <a16:creationId xmlns:a16="http://schemas.microsoft.com/office/drawing/2014/main" id="{08815B2F-B57A-4F05-BB5E-5FC2858E705E}"/>
              </a:ext>
            </a:extLst>
          </p:cNvPr>
          <p:cNvSpPr txBox="1"/>
          <p:nvPr/>
        </p:nvSpPr>
        <p:spPr>
          <a:xfrm>
            <a:off x="76200" y="5235714"/>
            <a:ext cx="8777152" cy="707886"/>
          </a:xfrm>
          <a:prstGeom prst="rect">
            <a:avLst/>
          </a:prstGeom>
          <a:noFill/>
        </p:spPr>
        <p:txBody>
          <a:bodyPr wrap="square" rtlCol="0">
            <a:spAutoFit/>
          </a:bodyPr>
          <a:lstStyle/>
          <a:p>
            <a:pPr marL="447675" lvl="0" indent="-447675">
              <a:buFont typeface="Wingdings" panose="05000000000000000000" pitchFamily="2" charset="2"/>
              <a:buChar char="q"/>
            </a:pPr>
            <a:r>
              <a:rPr lang="en-US" sz="2000" b="1" dirty="0"/>
              <a:t>However, for pre-HE STAs the requirement to transmit the NDP within SIFS of reception of the Request frame may be a concern.</a:t>
            </a:r>
            <a:endParaRPr lang="en-US" sz="2000" dirty="0"/>
          </a:p>
        </p:txBody>
      </p:sp>
      <p:pic>
        <p:nvPicPr>
          <p:cNvPr id="5" name="Picture 4">
            <a:extLst>
              <a:ext uri="{FF2B5EF4-FFF2-40B4-BE49-F238E27FC236}">
                <a16:creationId xmlns:a16="http://schemas.microsoft.com/office/drawing/2014/main" id="{F0FC6954-B408-41A2-A261-4E906BFFBB1F}"/>
              </a:ext>
            </a:extLst>
          </p:cNvPr>
          <p:cNvPicPr>
            <a:picLocks noChangeAspect="1"/>
          </p:cNvPicPr>
          <p:nvPr/>
        </p:nvPicPr>
        <p:blipFill>
          <a:blip r:embed="rId3"/>
          <a:stretch>
            <a:fillRect/>
          </a:stretch>
        </p:blipFill>
        <p:spPr>
          <a:xfrm>
            <a:off x="839397" y="2511334"/>
            <a:ext cx="7541406" cy="2517866"/>
          </a:xfrm>
          <a:prstGeom prst="rect">
            <a:avLst/>
          </a:prstGeom>
        </p:spPr>
      </p:pic>
    </p:spTree>
    <p:extLst>
      <p:ext uri="{BB962C8B-B14F-4D97-AF65-F5344CB8AC3E}">
        <p14:creationId xmlns:p14="http://schemas.microsoft.com/office/powerpoint/2010/main" val="380773470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E8296836C39494297FB4CD847280E05" ma:contentTypeVersion="10" ma:contentTypeDescription="新しいドキュメントを作成します。" ma:contentTypeScope="" ma:versionID="aa6a9813a18063a90b33ec9c2b4328df">
  <xsd:schema xmlns:xsd="http://www.w3.org/2001/XMLSchema" xmlns:xs="http://www.w3.org/2001/XMLSchema" xmlns:p="http://schemas.microsoft.com/office/2006/metadata/properties" xmlns:ns2="5a0e02d0-dbbe-454c-bf16-36e0337fafec" xmlns:ns3="f2d91d1f-eabb-41c4-8bb7-ac90c0463bd8" targetNamespace="http://schemas.microsoft.com/office/2006/metadata/properties" ma:root="true" ma:fieldsID="73a17917ff69c6ef9059887d6e67dfcc" ns2:_="" ns3:_="">
    <xsd:import namespace="5a0e02d0-dbbe-454c-bf16-36e0337fafec"/>
    <xsd:import namespace="f2d91d1f-eabb-41c4-8bb7-ac90c0463b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02d0-dbbe-454c-bf16-36e0337faf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d91d1f-eabb-41c4-8bb7-ac90c0463bd8"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92D7AE-C8F1-43F8-B6BC-639C15D7E053}">
  <ds:schemaRefs>
    <ds:schemaRef ds:uri="http://schemas.microsoft.com/sharepoint/v3/contenttype/forms"/>
  </ds:schemaRefs>
</ds:datastoreItem>
</file>

<file path=customXml/itemProps2.xml><?xml version="1.0" encoding="utf-8"?>
<ds:datastoreItem xmlns:ds="http://schemas.openxmlformats.org/officeDocument/2006/customXml" ds:itemID="{48165581-A783-43E1-8506-5F12B1AFCD2C}">
  <ds:schemaRefs>
    <ds:schemaRef ds:uri="f2d91d1f-eabb-41c4-8bb7-ac90c0463bd8"/>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5a0e02d0-dbbe-454c-bf16-36e0337fafec"/>
    <ds:schemaRef ds:uri="http://www.w3.org/XML/1998/namespace"/>
  </ds:schemaRefs>
</ds:datastoreItem>
</file>

<file path=customXml/itemProps3.xml><?xml version="1.0" encoding="utf-8"?>
<ds:datastoreItem xmlns:ds="http://schemas.openxmlformats.org/officeDocument/2006/customXml" ds:itemID="{9978978F-F6D7-4129-B442-0E18779A64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02d0-dbbe-454c-bf16-36e0337fafec"/>
    <ds:schemaRef ds:uri="f2d91d1f-eabb-41c4-8bb7-ac90c0463b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44233</TotalTime>
  <Words>1371</Words>
  <Application>Microsoft Office PowerPoint</Application>
  <PresentationFormat>On-screen Show (4:3)</PresentationFormat>
  <Paragraphs>172</Paragraphs>
  <Slides>15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Symbol</vt:lpstr>
      <vt:lpstr>Times New Roman</vt:lpstr>
      <vt:lpstr>Wingdings</vt:lpstr>
      <vt:lpstr>802-11-Submission</vt:lpstr>
      <vt:lpstr>Legacy Support in 11bf – Next Steps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title</dc:title>
  <dc:creator>Rojan Chitrakar</dc:creator>
  <cp:lastModifiedBy>Rojan Chitrakar</cp:lastModifiedBy>
  <cp:revision>326</cp:revision>
  <cp:lastPrinted>2014-11-04T15:04:57Z</cp:lastPrinted>
  <dcterms:created xsi:type="dcterms:W3CDTF">2007-04-17T18:10:23Z</dcterms:created>
  <dcterms:modified xsi:type="dcterms:W3CDTF">2021-11-12T07:52:39Z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ContentTypeId">
    <vt:lpwstr>0x0101009E8296836C39494297FB4CD847280E05</vt:lpwstr>
  </property>
</Properties>
</file>