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19"/>
  </p:notesMasterIdLst>
  <p:handoutMasterIdLst>
    <p:handoutMasterId r:id="rId20"/>
  </p:handoutMasterIdLst>
  <p:sldIdLst>
    <p:sldId id="269" r:id="rId5"/>
    <p:sldId id="330" r:id="rId6"/>
    <p:sldId id="367" r:id="rId7"/>
    <p:sldId id="369" r:id="rId8"/>
    <p:sldId id="371" r:id="rId9"/>
    <p:sldId id="379" r:id="rId10"/>
    <p:sldId id="380" r:id="rId11"/>
    <p:sldId id="370" r:id="rId12"/>
    <p:sldId id="377" r:id="rId13"/>
    <p:sldId id="382" r:id="rId14"/>
    <p:sldId id="372" r:id="rId15"/>
    <p:sldId id="375" r:id="rId16"/>
    <p:sldId id="378" r:id="rId17"/>
    <p:sldId id="376" r:id="rId18"/>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CHITRAKAR_Rojan" initials="C" lastIdx="3" clrIdx="0"/>
  <p:cmAuthor id="1" name="Rojan Chitrakar" initials="RC" lastIdx="6" clrIdx="1">
    <p:extLst>
      <p:ext uri="{19B8F6BF-5375-455C-9EA6-DF929625EA0E}">
        <p15:presenceInfo xmlns:p15="http://schemas.microsoft.com/office/powerpoint/2012/main" userId="S-1-5-21-3734395507-3439540992-2097805461-755735" providerId="AD"/>
      </p:ext>
    </p:extLst>
  </p:cmAuthor>
  <p:cmAuthor id="2" name="Rajat PUSHKARNA" initials="RP" lastIdx="1" clrIdx="2">
    <p:extLst>
      <p:ext uri="{19B8F6BF-5375-455C-9EA6-DF929625EA0E}">
        <p15:presenceInfo xmlns:p15="http://schemas.microsoft.com/office/powerpoint/2012/main" userId="S::rajat.pushkarna@sg.panasonic.com::93895587-9647-41b6-8020-b917e4fa5b9a"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8BE1FF"/>
    <a:srgbClr val="FFE38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6131" autoAdjust="0"/>
    <p:restoredTop sz="94095" autoAdjust="0"/>
  </p:normalViewPr>
  <p:slideViewPr>
    <p:cSldViewPr>
      <p:cViewPr varScale="1">
        <p:scale>
          <a:sx n="104" d="100"/>
          <a:sy n="104" d="100"/>
        </p:scale>
        <p:origin x="2292" y="96"/>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80" d="100"/>
        <a:sy n="80" d="100"/>
      </p:scale>
      <p:origin x="0" y="0"/>
    </p:cViewPr>
  </p:sorterViewPr>
  <p:notesViewPr>
    <p:cSldViewPr>
      <p:cViewPr>
        <p:scale>
          <a:sx n="100" d="100"/>
          <a:sy n="100" d="100"/>
        </p:scale>
        <p:origin x="3444" y="-402"/>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commentAuthors" Target="commentAuthor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dirty="0"/>
              <a:t>May 2015</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dirty="0"/>
              <a:t>Edward Au (Marvell Semiconductor)</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r>
              <a:rPr lang="en-US" altLang="en-US" dirty="0"/>
              <a:t>Page </a:t>
            </a:r>
            <a:fld id="{33E08E1E-6EC7-4C1A-A5A7-331760B4307E}" type="slidenum">
              <a:rPr lang="en-US" altLang="en-US"/>
              <a:pPr/>
              <a:t>‹#›</a:t>
            </a:fld>
            <a:endParaRPr lang="en-US" altLang="en-US" dirty="0"/>
          </a:p>
        </p:txBody>
      </p:sp>
      <p:sp>
        <p:nvSpPr>
          <p:cNvPr id="100357"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100358"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dirty="0"/>
              <a:t>Submission</a:t>
            </a:r>
          </a:p>
        </p:txBody>
      </p:sp>
      <p:sp>
        <p:nvSpPr>
          <p:cNvPr id="10035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Tree>
    <p:extLst>
      <p:ext uri="{BB962C8B-B14F-4D97-AF65-F5344CB8AC3E}">
        <p14:creationId xmlns:p14="http://schemas.microsoft.com/office/powerpoint/2010/main" val="196386220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dirty="0"/>
              <a:t>doc.: IEEE 802.11-15/0496r5</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dirty="0"/>
              <a:t>May 2015</a:t>
            </a:r>
          </a:p>
        </p:txBody>
      </p:sp>
      <p:sp>
        <p:nvSpPr>
          <p:cNvPr id="5734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dirty="0"/>
              <a:t>Edward Au (Marvell Semiconductor)</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r>
              <a:rPr lang="en-US" altLang="en-US" dirty="0"/>
              <a:t>Page </a:t>
            </a:r>
            <a:fld id="{A4C469B6-0354-4D64-BCEB-6541BE9EF06F}" type="slidenum">
              <a:rPr lang="en-US" altLang="en-US"/>
              <a:pPr/>
              <a:t>‹#›</a:t>
            </a:fld>
            <a:endParaRPr lang="en-US" altLang="en-US" dirty="0"/>
          </a:p>
        </p:txBody>
      </p:sp>
      <p:sp>
        <p:nvSpPr>
          <p:cNvPr id="57352"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dirty="0"/>
              <a:t>Submission</a:t>
            </a:r>
          </a:p>
        </p:txBody>
      </p:sp>
      <p:sp>
        <p:nvSpPr>
          <p:cNvPr id="57353"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57354"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Tree>
    <p:extLst>
      <p:ext uri="{BB962C8B-B14F-4D97-AF65-F5344CB8AC3E}">
        <p14:creationId xmlns:p14="http://schemas.microsoft.com/office/powerpoint/2010/main" val="215086829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z="1400" dirty="0"/>
              <a:t>doc.: IEEE 802.11-15/0496r1</a:t>
            </a:r>
          </a:p>
        </p:txBody>
      </p:sp>
      <p:sp>
        <p:nvSpPr>
          <p:cNvPr id="5837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z="1400" dirty="0"/>
              <a:t>May 2015</a:t>
            </a:r>
          </a:p>
        </p:txBody>
      </p:sp>
      <p:sp>
        <p:nvSpPr>
          <p:cNvPr id="58372"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4pPr>
            <a:lvl5pPr marL="4572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spcBef>
                <a:spcPct val="0"/>
              </a:spcBef>
            </a:pPr>
            <a:r>
              <a:rPr lang="en-US" altLang="en-US" dirty="0"/>
              <a:t>Edward Au (Marvell Semiconductor)</a:t>
            </a:r>
          </a:p>
        </p:txBody>
      </p:sp>
      <p:sp>
        <p:nvSpPr>
          <p:cNvPr id="5837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dirty="0"/>
              <a:t>Page </a:t>
            </a:r>
            <a:fld id="{25A8AF81-4441-4602-A932-2E89D75D88E0}" type="slidenum">
              <a:rPr lang="en-US" altLang="en-US"/>
              <a:pPr>
                <a:spcBef>
                  <a:spcPct val="0"/>
                </a:spcBef>
              </a:pPr>
              <a:t>1</a:t>
            </a:fld>
            <a:endParaRPr lang="en-US" altLang="en-US" dirty="0"/>
          </a:p>
        </p:txBody>
      </p:sp>
      <p:sp>
        <p:nvSpPr>
          <p:cNvPr id="58374" name="Rectangle 2"/>
          <p:cNvSpPr>
            <a:spLocks noGrp="1" noRot="1" noChangeAspect="1" noChangeArrowheads="1" noTextEdit="1"/>
          </p:cNvSpPr>
          <p:nvPr>
            <p:ph type="sldImg"/>
          </p:nvPr>
        </p:nvSpPr>
        <p:spPr>
          <a:xfrm>
            <a:off x="1154113" y="701675"/>
            <a:ext cx="4625975" cy="3468688"/>
          </a:xfrm>
          <a:ln/>
        </p:spPr>
      </p:sp>
      <p:sp>
        <p:nvSpPr>
          <p:cNvPr id="5837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28227290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r>
              <a:rPr lang="en-US" dirty="0"/>
              <a:t>We could also consider the option of extending the CSI feedback option for VHT PPDUs even for bandwidths &gt; 40MHz. This would require changes in the baseline specification though.</a:t>
            </a:r>
          </a:p>
        </p:txBody>
      </p:sp>
      <p:sp>
        <p:nvSpPr>
          <p:cNvPr id="4" name="Header Placeholder 3"/>
          <p:cNvSpPr>
            <a:spLocks noGrp="1"/>
          </p:cNvSpPr>
          <p:nvPr>
            <p:ph type="hdr" sz="quarter"/>
          </p:nvPr>
        </p:nvSpPr>
        <p:spPr/>
        <p:txBody>
          <a:bodyPr/>
          <a:lstStyle/>
          <a:p>
            <a:pPr>
              <a:defRPr/>
            </a:pPr>
            <a:r>
              <a:rPr lang="en-US" dirty="0"/>
              <a:t>doc.: IEEE 802.11-15/0496r5</a:t>
            </a:r>
          </a:p>
        </p:txBody>
      </p:sp>
      <p:sp>
        <p:nvSpPr>
          <p:cNvPr id="5" name="Date Placeholder 4"/>
          <p:cNvSpPr>
            <a:spLocks noGrp="1"/>
          </p:cNvSpPr>
          <p:nvPr>
            <p:ph type="dt" idx="1"/>
          </p:nvPr>
        </p:nvSpPr>
        <p:spPr/>
        <p:txBody>
          <a:bodyPr/>
          <a:lstStyle/>
          <a:p>
            <a:pPr>
              <a:defRPr/>
            </a:pPr>
            <a:r>
              <a:rPr lang="en-US" dirty="0"/>
              <a:t>May 2015</a:t>
            </a:r>
          </a:p>
        </p:txBody>
      </p:sp>
      <p:sp>
        <p:nvSpPr>
          <p:cNvPr id="6" name="Footer Placeholder 5"/>
          <p:cNvSpPr>
            <a:spLocks noGrp="1"/>
          </p:cNvSpPr>
          <p:nvPr>
            <p:ph type="ftr" sz="quarter" idx="4"/>
          </p:nvPr>
        </p:nvSpPr>
        <p:spPr/>
        <p:txBody>
          <a:bodyPr/>
          <a:lstStyle/>
          <a:p>
            <a:pPr lvl="4">
              <a:defRPr/>
            </a:pPr>
            <a:r>
              <a:rPr lang="en-US" dirty="0"/>
              <a:t>Edward Au (Marvell Semiconductor)</a:t>
            </a:r>
          </a:p>
        </p:txBody>
      </p:sp>
      <p:sp>
        <p:nvSpPr>
          <p:cNvPr id="7" name="Slide Number Placeholder 6"/>
          <p:cNvSpPr>
            <a:spLocks noGrp="1"/>
          </p:cNvSpPr>
          <p:nvPr>
            <p:ph type="sldNum" sz="quarter" idx="5"/>
          </p:nvPr>
        </p:nvSpPr>
        <p:spPr/>
        <p:txBody>
          <a:bodyPr/>
          <a:lstStyle/>
          <a:p>
            <a:r>
              <a:rPr lang="en-US" altLang="en-US" dirty="0"/>
              <a:t>Page </a:t>
            </a:r>
            <a:fld id="{A4C469B6-0354-4D64-BCEB-6541BE9EF06F}" type="slidenum">
              <a:rPr lang="en-US" altLang="en-US" smtClean="0"/>
              <a:pPr/>
              <a:t>3</a:t>
            </a:fld>
            <a:endParaRPr lang="en-US" altLang="en-US" dirty="0"/>
          </a:p>
        </p:txBody>
      </p:sp>
    </p:spTree>
    <p:extLst>
      <p:ext uri="{BB962C8B-B14F-4D97-AF65-F5344CB8AC3E}">
        <p14:creationId xmlns:p14="http://schemas.microsoft.com/office/powerpoint/2010/main" val="11139288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pPr>
              <a:defRPr/>
            </a:pPr>
            <a:r>
              <a:rPr lang="en-US" dirty="0"/>
              <a:t>doc.: IEEE 802.11-15/0496r5</a:t>
            </a:r>
          </a:p>
        </p:txBody>
      </p:sp>
      <p:sp>
        <p:nvSpPr>
          <p:cNvPr id="5" name="Date Placeholder 4"/>
          <p:cNvSpPr>
            <a:spLocks noGrp="1"/>
          </p:cNvSpPr>
          <p:nvPr>
            <p:ph type="dt" idx="1"/>
          </p:nvPr>
        </p:nvSpPr>
        <p:spPr/>
        <p:txBody>
          <a:bodyPr/>
          <a:lstStyle/>
          <a:p>
            <a:pPr>
              <a:defRPr/>
            </a:pPr>
            <a:r>
              <a:rPr lang="en-US" dirty="0"/>
              <a:t>May 2015</a:t>
            </a:r>
          </a:p>
        </p:txBody>
      </p:sp>
      <p:sp>
        <p:nvSpPr>
          <p:cNvPr id="6" name="Footer Placeholder 5"/>
          <p:cNvSpPr>
            <a:spLocks noGrp="1"/>
          </p:cNvSpPr>
          <p:nvPr>
            <p:ph type="ftr" sz="quarter" idx="4"/>
          </p:nvPr>
        </p:nvSpPr>
        <p:spPr/>
        <p:txBody>
          <a:bodyPr/>
          <a:lstStyle/>
          <a:p>
            <a:pPr lvl="4">
              <a:defRPr/>
            </a:pPr>
            <a:r>
              <a:rPr lang="en-US" dirty="0"/>
              <a:t>Edward Au (Marvell Semiconductor)</a:t>
            </a:r>
          </a:p>
        </p:txBody>
      </p:sp>
      <p:sp>
        <p:nvSpPr>
          <p:cNvPr id="7" name="Slide Number Placeholder 6"/>
          <p:cNvSpPr>
            <a:spLocks noGrp="1"/>
          </p:cNvSpPr>
          <p:nvPr>
            <p:ph type="sldNum" sz="quarter" idx="5"/>
          </p:nvPr>
        </p:nvSpPr>
        <p:spPr/>
        <p:txBody>
          <a:bodyPr/>
          <a:lstStyle/>
          <a:p>
            <a:r>
              <a:rPr lang="en-US" altLang="en-US" dirty="0"/>
              <a:t>Page </a:t>
            </a:r>
            <a:fld id="{A4C469B6-0354-4D64-BCEB-6541BE9EF06F}" type="slidenum">
              <a:rPr lang="en-US" altLang="en-US" smtClean="0"/>
              <a:pPr/>
              <a:t>8</a:t>
            </a:fld>
            <a:endParaRPr lang="en-US" altLang="en-US" dirty="0"/>
          </a:p>
        </p:txBody>
      </p:sp>
    </p:spTree>
    <p:extLst>
      <p:ext uri="{BB962C8B-B14F-4D97-AF65-F5344CB8AC3E}">
        <p14:creationId xmlns:p14="http://schemas.microsoft.com/office/powerpoint/2010/main" val="38865060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pPr>
              <a:defRPr/>
            </a:pPr>
            <a:r>
              <a:rPr lang="en-US" dirty="0"/>
              <a:t>doc.: IEEE 802.11-15/0496r5</a:t>
            </a:r>
          </a:p>
        </p:txBody>
      </p:sp>
      <p:sp>
        <p:nvSpPr>
          <p:cNvPr id="5" name="Date Placeholder 4"/>
          <p:cNvSpPr>
            <a:spLocks noGrp="1"/>
          </p:cNvSpPr>
          <p:nvPr>
            <p:ph type="dt" idx="1"/>
          </p:nvPr>
        </p:nvSpPr>
        <p:spPr/>
        <p:txBody>
          <a:bodyPr/>
          <a:lstStyle/>
          <a:p>
            <a:pPr>
              <a:defRPr/>
            </a:pPr>
            <a:r>
              <a:rPr lang="en-US" dirty="0"/>
              <a:t>May 2015</a:t>
            </a:r>
          </a:p>
        </p:txBody>
      </p:sp>
      <p:sp>
        <p:nvSpPr>
          <p:cNvPr id="6" name="Footer Placeholder 5"/>
          <p:cNvSpPr>
            <a:spLocks noGrp="1"/>
          </p:cNvSpPr>
          <p:nvPr>
            <p:ph type="ftr" sz="quarter" idx="4"/>
          </p:nvPr>
        </p:nvSpPr>
        <p:spPr/>
        <p:txBody>
          <a:bodyPr/>
          <a:lstStyle/>
          <a:p>
            <a:pPr lvl="4">
              <a:defRPr/>
            </a:pPr>
            <a:r>
              <a:rPr lang="en-US" dirty="0"/>
              <a:t>Edward Au (Marvell Semiconductor)</a:t>
            </a:r>
          </a:p>
        </p:txBody>
      </p:sp>
      <p:sp>
        <p:nvSpPr>
          <p:cNvPr id="7" name="Slide Number Placeholder 6"/>
          <p:cNvSpPr>
            <a:spLocks noGrp="1"/>
          </p:cNvSpPr>
          <p:nvPr>
            <p:ph type="sldNum" sz="quarter" idx="5"/>
          </p:nvPr>
        </p:nvSpPr>
        <p:spPr/>
        <p:txBody>
          <a:bodyPr/>
          <a:lstStyle/>
          <a:p>
            <a:r>
              <a:rPr lang="en-US" altLang="en-US" dirty="0"/>
              <a:t>Page </a:t>
            </a:r>
            <a:fld id="{A4C469B6-0354-4D64-BCEB-6541BE9EF06F}" type="slidenum">
              <a:rPr lang="en-US" altLang="en-US" smtClean="0"/>
              <a:pPr/>
              <a:t>9</a:t>
            </a:fld>
            <a:endParaRPr lang="en-US" altLang="en-US" dirty="0"/>
          </a:p>
        </p:txBody>
      </p:sp>
    </p:spTree>
    <p:extLst>
      <p:ext uri="{BB962C8B-B14F-4D97-AF65-F5344CB8AC3E}">
        <p14:creationId xmlns:p14="http://schemas.microsoft.com/office/powerpoint/2010/main" val="41480644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5" name="Rectangle 5"/>
          <p:cNvSpPr>
            <a:spLocks noGrp="1" noChangeArrowheads="1"/>
          </p:cNvSpPr>
          <p:nvPr>
            <p:ph type="ftr" sz="quarter" idx="11"/>
          </p:nvPr>
        </p:nvSpPr>
        <p:spPr>
          <a:xfrm>
            <a:off x="5791200" y="6475413"/>
            <a:ext cx="2752725" cy="184666"/>
          </a:xfrm>
        </p:spPr>
        <p:txBody>
          <a:bodyPr/>
          <a:lstStyle>
            <a:lvl1pPr marL="0" marR="0" indent="0" algn="r" defTabSz="914400" rtl="0" eaLnBrk="0" fontAlgn="base" latinLnBrk="0" hangingPunct="0">
              <a:lnSpc>
                <a:spcPct val="100000"/>
              </a:lnSpc>
              <a:spcBef>
                <a:spcPct val="0"/>
              </a:spcBef>
              <a:spcAft>
                <a:spcPct val="0"/>
              </a:spcAft>
              <a:buClrTx/>
              <a:buSzTx/>
              <a:buFontTx/>
              <a:buNone/>
              <a:tabLst/>
              <a:defRPr/>
            </a:lvl1pPr>
          </a:lstStyle>
          <a:p>
            <a:pPr>
              <a:defRPr/>
            </a:pPr>
            <a:r>
              <a:rPr lang="en-US" altLang="ko-KR" dirty="0"/>
              <a:t>Rojan Chitrakar (Panasonic)</a:t>
            </a:r>
          </a:p>
        </p:txBody>
      </p:sp>
      <p:sp>
        <p:nvSpPr>
          <p:cNvPr id="6" name="Rectangle 6"/>
          <p:cNvSpPr>
            <a:spLocks noGrp="1" noChangeArrowheads="1"/>
          </p:cNvSpPr>
          <p:nvPr>
            <p:ph type="sldNum" sz="quarter" idx="12"/>
          </p:nvPr>
        </p:nvSpPr>
        <p:spPr/>
        <p:txBody>
          <a:bodyPr/>
          <a:lstStyle>
            <a:lvl1pPr>
              <a:defRPr/>
            </a:lvl1pPr>
          </a:lstStyle>
          <a:p>
            <a:r>
              <a:rPr lang="en-US" altLang="en-US" dirty="0"/>
              <a:t>Slide </a:t>
            </a:r>
            <a:fld id="{B92B35B7-A9DF-4AE0-90F3-BD9FCD6361E6}" type="slidenum">
              <a:rPr lang="en-US" altLang="en-US"/>
              <a:pPr/>
              <a:t>‹#›</a:t>
            </a:fld>
            <a:endParaRPr lang="en-US" altLang="en-US" dirty="0"/>
          </a:p>
        </p:txBody>
      </p:sp>
    </p:spTree>
    <p:extLst>
      <p:ext uri="{BB962C8B-B14F-4D97-AF65-F5344CB8AC3E}">
        <p14:creationId xmlns:p14="http://schemas.microsoft.com/office/powerpoint/2010/main" val="35857547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ftr" sz="quarter" idx="11"/>
          </p:nvPr>
        </p:nvSpPr>
        <p:spPr>
          <a:xfrm>
            <a:off x="5791200" y="6475413"/>
            <a:ext cx="2752725" cy="184666"/>
          </a:xfrm>
        </p:spPr>
        <p:txBody>
          <a:bodyPr/>
          <a:lstStyle>
            <a:lvl1pPr marL="0" marR="0" indent="0" algn="r" defTabSz="914400" rtl="0" eaLnBrk="0" fontAlgn="base" latinLnBrk="0" hangingPunct="0">
              <a:lnSpc>
                <a:spcPct val="100000"/>
              </a:lnSpc>
              <a:spcBef>
                <a:spcPct val="0"/>
              </a:spcBef>
              <a:spcAft>
                <a:spcPct val="0"/>
              </a:spcAft>
              <a:buClrTx/>
              <a:buSzTx/>
              <a:buFontTx/>
              <a:buNone/>
              <a:tabLst/>
              <a:defRPr/>
            </a:lvl1pPr>
          </a:lstStyle>
          <a:p>
            <a:pPr>
              <a:defRPr/>
            </a:pPr>
            <a:r>
              <a:rPr lang="en-US" altLang="ko-KR" dirty="0"/>
              <a:t>Rojan Chitrakar (Panasonic)</a:t>
            </a:r>
          </a:p>
        </p:txBody>
      </p:sp>
      <p:sp>
        <p:nvSpPr>
          <p:cNvPr id="6" name="Rectangle 6"/>
          <p:cNvSpPr>
            <a:spLocks noGrp="1" noChangeArrowheads="1"/>
          </p:cNvSpPr>
          <p:nvPr>
            <p:ph type="sldNum" sz="quarter" idx="12"/>
          </p:nvPr>
        </p:nvSpPr>
        <p:spPr/>
        <p:txBody>
          <a:bodyPr/>
          <a:lstStyle>
            <a:lvl1pPr>
              <a:defRPr/>
            </a:lvl1pPr>
          </a:lstStyle>
          <a:p>
            <a:r>
              <a:rPr lang="en-US" altLang="en-US" dirty="0"/>
              <a:t>Slide </a:t>
            </a:r>
            <a:fld id="{54A696A0-C84D-41CA-B897-D54EDAEB7A46}" type="slidenum">
              <a:rPr lang="en-US" altLang="en-US"/>
              <a:pPr/>
              <a:t>‹#›</a:t>
            </a:fld>
            <a:endParaRPr lang="en-US" altLang="en-US" dirty="0"/>
          </a:p>
        </p:txBody>
      </p:sp>
    </p:spTree>
    <p:extLst>
      <p:ext uri="{BB962C8B-B14F-4D97-AF65-F5344CB8AC3E}">
        <p14:creationId xmlns:p14="http://schemas.microsoft.com/office/powerpoint/2010/main" val="28534732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ftr" sz="quarter" idx="11"/>
          </p:nvPr>
        </p:nvSpPr>
        <p:spPr>
          <a:xfrm>
            <a:off x="5791200" y="6475413"/>
            <a:ext cx="2752725" cy="184666"/>
          </a:xfrm>
        </p:spPr>
        <p:txBody>
          <a:bodyPr/>
          <a:lstStyle>
            <a:lvl1pPr marL="0" marR="0" indent="0" algn="r" defTabSz="914400" rtl="0" eaLnBrk="0" fontAlgn="base" latinLnBrk="0" hangingPunct="0">
              <a:lnSpc>
                <a:spcPct val="100000"/>
              </a:lnSpc>
              <a:spcBef>
                <a:spcPct val="0"/>
              </a:spcBef>
              <a:spcAft>
                <a:spcPct val="0"/>
              </a:spcAft>
              <a:buClrTx/>
              <a:buSzTx/>
              <a:buFontTx/>
              <a:buNone/>
              <a:tabLst/>
              <a:defRPr/>
            </a:lvl1pPr>
          </a:lstStyle>
          <a:p>
            <a:pPr>
              <a:defRPr/>
            </a:pPr>
            <a:r>
              <a:rPr lang="en-US" altLang="ko-KR" dirty="0"/>
              <a:t>Rojan Chitrakar (Panasonic)</a:t>
            </a:r>
          </a:p>
        </p:txBody>
      </p:sp>
      <p:sp>
        <p:nvSpPr>
          <p:cNvPr id="6" name="Rectangle 6"/>
          <p:cNvSpPr>
            <a:spLocks noGrp="1" noChangeArrowheads="1"/>
          </p:cNvSpPr>
          <p:nvPr>
            <p:ph type="sldNum" sz="quarter" idx="12"/>
          </p:nvPr>
        </p:nvSpPr>
        <p:spPr/>
        <p:txBody>
          <a:bodyPr/>
          <a:lstStyle>
            <a:lvl1pPr>
              <a:defRPr/>
            </a:lvl1pPr>
          </a:lstStyle>
          <a:p>
            <a:r>
              <a:rPr lang="en-US" altLang="en-US" dirty="0"/>
              <a:t>Slide </a:t>
            </a:r>
            <a:fld id="{0FF88134-36A3-492E-B6B5-2F4703E76746}" type="slidenum">
              <a:rPr lang="en-US" altLang="en-US"/>
              <a:pPr/>
              <a:t>‹#›</a:t>
            </a:fld>
            <a:endParaRPr lang="en-US" altLang="en-US" dirty="0"/>
          </a:p>
        </p:txBody>
      </p:sp>
    </p:spTree>
    <p:extLst>
      <p:ext uri="{BB962C8B-B14F-4D97-AF65-F5344CB8AC3E}">
        <p14:creationId xmlns:p14="http://schemas.microsoft.com/office/powerpoint/2010/main" val="21852565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5" name="Rectangle 5"/>
          <p:cNvSpPr>
            <a:spLocks noGrp="1" noChangeArrowheads="1"/>
          </p:cNvSpPr>
          <p:nvPr>
            <p:ph type="ftr" sz="quarter" idx="11"/>
          </p:nvPr>
        </p:nvSpPr>
        <p:spPr>
          <a:xfrm>
            <a:off x="5791200" y="6475413"/>
            <a:ext cx="2752725" cy="184666"/>
          </a:xfrm>
        </p:spPr>
        <p:txBody>
          <a:bodyPr/>
          <a:lstStyle>
            <a:lvl1pPr marL="0" marR="0" indent="0" algn="r" defTabSz="914400" rtl="0" eaLnBrk="0" fontAlgn="base" latinLnBrk="0" hangingPunct="0">
              <a:lnSpc>
                <a:spcPct val="100000"/>
              </a:lnSpc>
              <a:spcBef>
                <a:spcPct val="0"/>
              </a:spcBef>
              <a:spcAft>
                <a:spcPct val="0"/>
              </a:spcAft>
              <a:buClrTx/>
              <a:buSzTx/>
              <a:buFontTx/>
              <a:buNone/>
              <a:tabLst/>
              <a:defRPr/>
            </a:lvl1pPr>
          </a:lstStyle>
          <a:p>
            <a:pPr>
              <a:defRPr/>
            </a:pPr>
            <a:r>
              <a:rPr lang="en-US" altLang="ko-KR" dirty="0"/>
              <a:t>Rojan Chitrakar (Panasonic)</a:t>
            </a:r>
          </a:p>
        </p:txBody>
      </p:sp>
      <p:sp>
        <p:nvSpPr>
          <p:cNvPr id="6" name="Rectangle 6"/>
          <p:cNvSpPr>
            <a:spLocks noGrp="1" noChangeArrowheads="1"/>
          </p:cNvSpPr>
          <p:nvPr>
            <p:ph type="sldNum" sz="quarter" idx="12"/>
          </p:nvPr>
        </p:nvSpPr>
        <p:spPr/>
        <p:txBody>
          <a:bodyPr/>
          <a:lstStyle>
            <a:lvl1pPr>
              <a:defRPr/>
            </a:lvl1pPr>
          </a:lstStyle>
          <a:p>
            <a:r>
              <a:rPr lang="en-US" altLang="en-US" dirty="0"/>
              <a:t>Slide </a:t>
            </a:r>
            <a:fld id="{EA943724-5DA9-4183-9894-2B800CB49223}" type="slidenum">
              <a:rPr lang="en-US" altLang="en-US"/>
              <a:pPr/>
              <a:t>‹#›</a:t>
            </a:fld>
            <a:endParaRPr lang="en-US" altLang="en-US" dirty="0"/>
          </a:p>
        </p:txBody>
      </p:sp>
    </p:spTree>
    <p:extLst>
      <p:ext uri="{BB962C8B-B14F-4D97-AF65-F5344CB8AC3E}">
        <p14:creationId xmlns:p14="http://schemas.microsoft.com/office/powerpoint/2010/main" val="8661919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5"/>
          <p:cNvSpPr>
            <a:spLocks noGrp="1" noChangeArrowheads="1"/>
          </p:cNvSpPr>
          <p:nvPr>
            <p:ph type="ftr" sz="quarter" idx="11"/>
          </p:nvPr>
        </p:nvSpPr>
        <p:spPr>
          <a:xfrm>
            <a:off x="5791200" y="6475413"/>
            <a:ext cx="2752725" cy="184666"/>
          </a:xfrm>
        </p:spPr>
        <p:txBody>
          <a:bodyPr/>
          <a:lstStyle>
            <a:lvl1pPr marL="0" marR="0" indent="0" algn="r" defTabSz="914400" rtl="0" eaLnBrk="0" fontAlgn="base" latinLnBrk="0" hangingPunct="0">
              <a:lnSpc>
                <a:spcPct val="100000"/>
              </a:lnSpc>
              <a:spcBef>
                <a:spcPct val="0"/>
              </a:spcBef>
              <a:spcAft>
                <a:spcPct val="0"/>
              </a:spcAft>
              <a:buClrTx/>
              <a:buSzTx/>
              <a:buFontTx/>
              <a:buNone/>
              <a:tabLst/>
              <a:defRPr/>
            </a:lvl1pPr>
          </a:lstStyle>
          <a:p>
            <a:pPr>
              <a:defRPr/>
            </a:pPr>
            <a:r>
              <a:rPr lang="en-US" altLang="ko-KR" dirty="0"/>
              <a:t>Rojan Chitrakar (Panasonic)</a:t>
            </a:r>
          </a:p>
        </p:txBody>
      </p:sp>
      <p:sp>
        <p:nvSpPr>
          <p:cNvPr id="7" name="Rectangle 6"/>
          <p:cNvSpPr>
            <a:spLocks noGrp="1" noChangeArrowheads="1"/>
          </p:cNvSpPr>
          <p:nvPr>
            <p:ph type="sldNum" sz="quarter" idx="12"/>
          </p:nvPr>
        </p:nvSpPr>
        <p:spPr/>
        <p:txBody>
          <a:bodyPr/>
          <a:lstStyle>
            <a:lvl1pPr>
              <a:defRPr/>
            </a:lvl1pPr>
          </a:lstStyle>
          <a:p>
            <a:r>
              <a:rPr lang="en-US" altLang="en-US" dirty="0"/>
              <a:t>Slide </a:t>
            </a:r>
            <a:fld id="{68E78D52-B4C3-4C54-8879-630EF7253A65}" type="slidenum">
              <a:rPr lang="en-US" altLang="en-US"/>
              <a:pPr/>
              <a:t>‹#›</a:t>
            </a:fld>
            <a:endParaRPr lang="en-US" altLang="en-US" dirty="0"/>
          </a:p>
        </p:txBody>
      </p:sp>
    </p:spTree>
    <p:extLst>
      <p:ext uri="{BB962C8B-B14F-4D97-AF65-F5344CB8AC3E}">
        <p14:creationId xmlns:p14="http://schemas.microsoft.com/office/powerpoint/2010/main" val="35589240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Rectangle 5"/>
          <p:cNvSpPr>
            <a:spLocks noGrp="1" noChangeArrowheads="1"/>
          </p:cNvSpPr>
          <p:nvPr>
            <p:ph type="ftr" sz="quarter" idx="11"/>
          </p:nvPr>
        </p:nvSpPr>
        <p:spPr>
          <a:xfrm>
            <a:off x="5791200" y="6475413"/>
            <a:ext cx="2752725" cy="184666"/>
          </a:xfrm>
        </p:spPr>
        <p:txBody>
          <a:bodyPr/>
          <a:lstStyle>
            <a:lvl1pPr marL="0" marR="0" indent="0" algn="r" defTabSz="914400" rtl="0" eaLnBrk="0" fontAlgn="base" latinLnBrk="0" hangingPunct="0">
              <a:lnSpc>
                <a:spcPct val="100000"/>
              </a:lnSpc>
              <a:spcBef>
                <a:spcPct val="0"/>
              </a:spcBef>
              <a:spcAft>
                <a:spcPct val="0"/>
              </a:spcAft>
              <a:buClrTx/>
              <a:buSzTx/>
              <a:buFontTx/>
              <a:buNone/>
              <a:tabLst/>
              <a:defRPr/>
            </a:lvl1pPr>
          </a:lstStyle>
          <a:p>
            <a:pPr>
              <a:defRPr/>
            </a:pPr>
            <a:r>
              <a:rPr lang="en-US" altLang="ko-KR" dirty="0"/>
              <a:t>Rojan Chitrakar (Panasonic)</a:t>
            </a:r>
          </a:p>
        </p:txBody>
      </p:sp>
      <p:sp>
        <p:nvSpPr>
          <p:cNvPr id="9" name="Rectangle 6"/>
          <p:cNvSpPr>
            <a:spLocks noGrp="1" noChangeArrowheads="1"/>
          </p:cNvSpPr>
          <p:nvPr>
            <p:ph type="sldNum" sz="quarter" idx="12"/>
          </p:nvPr>
        </p:nvSpPr>
        <p:spPr/>
        <p:txBody>
          <a:bodyPr/>
          <a:lstStyle>
            <a:lvl1pPr>
              <a:defRPr/>
            </a:lvl1pPr>
          </a:lstStyle>
          <a:p>
            <a:r>
              <a:rPr lang="en-US" altLang="en-US" dirty="0"/>
              <a:t>Slide </a:t>
            </a:r>
            <a:fld id="{D311B223-DD3A-4F48-9311-03A92196BF2B}" type="slidenum">
              <a:rPr lang="en-US" altLang="en-US"/>
              <a:pPr/>
              <a:t>‹#›</a:t>
            </a:fld>
            <a:endParaRPr lang="en-US" altLang="en-US" dirty="0"/>
          </a:p>
        </p:txBody>
      </p:sp>
    </p:spTree>
    <p:extLst>
      <p:ext uri="{BB962C8B-B14F-4D97-AF65-F5344CB8AC3E}">
        <p14:creationId xmlns:p14="http://schemas.microsoft.com/office/powerpoint/2010/main" val="26959420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Rectangle 5"/>
          <p:cNvSpPr>
            <a:spLocks noGrp="1" noChangeArrowheads="1"/>
          </p:cNvSpPr>
          <p:nvPr>
            <p:ph type="ftr" sz="quarter" idx="11"/>
          </p:nvPr>
        </p:nvSpPr>
        <p:spPr>
          <a:xfrm>
            <a:off x="5791200" y="6475413"/>
            <a:ext cx="2752725" cy="184666"/>
          </a:xfrm>
        </p:spPr>
        <p:txBody>
          <a:bodyPr/>
          <a:lstStyle>
            <a:lvl1pPr>
              <a:defRPr/>
            </a:lvl1pPr>
          </a:lstStyle>
          <a:p>
            <a:pPr>
              <a:defRPr/>
            </a:pPr>
            <a:r>
              <a:rPr lang="en-US" altLang="ko-KR" dirty="0"/>
              <a:t>Rojan Chitrakar (Panasonic)</a:t>
            </a:r>
          </a:p>
        </p:txBody>
      </p:sp>
      <p:sp>
        <p:nvSpPr>
          <p:cNvPr id="5" name="Rectangle 6"/>
          <p:cNvSpPr>
            <a:spLocks noGrp="1" noChangeArrowheads="1"/>
          </p:cNvSpPr>
          <p:nvPr>
            <p:ph type="sldNum" sz="quarter" idx="12"/>
          </p:nvPr>
        </p:nvSpPr>
        <p:spPr/>
        <p:txBody>
          <a:bodyPr/>
          <a:lstStyle>
            <a:lvl1pPr>
              <a:defRPr/>
            </a:lvl1pPr>
          </a:lstStyle>
          <a:p>
            <a:r>
              <a:rPr lang="en-US" altLang="en-US" dirty="0"/>
              <a:t>Slide </a:t>
            </a:r>
            <a:fld id="{BAA79A68-64D1-4CCC-816B-FF3FB7B89AE4}" type="slidenum">
              <a:rPr lang="en-US" altLang="en-US"/>
              <a:pPr/>
              <a:t>‹#›</a:t>
            </a:fld>
            <a:endParaRPr lang="en-US" altLang="en-US" dirty="0"/>
          </a:p>
        </p:txBody>
      </p:sp>
    </p:spTree>
    <p:extLst>
      <p:ext uri="{BB962C8B-B14F-4D97-AF65-F5344CB8AC3E}">
        <p14:creationId xmlns:p14="http://schemas.microsoft.com/office/powerpoint/2010/main" val="2593576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Rectangle 5"/>
          <p:cNvSpPr>
            <a:spLocks noGrp="1" noChangeArrowheads="1"/>
          </p:cNvSpPr>
          <p:nvPr>
            <p:ph type="ftr" sz="quarter" idx="11"/>
          </p:nvPr>
        </p:nvSpPr>
        <p:spPr>
          <a:xfrm>
            <a:off x="5791200" y="6475413"/>
            <a:ext cx="2752725" cy="184666"/>
          </a:xfrm>
        </p:spPr>
        <p:txBody>
          <a:bodyPr/>
          <a:lstStyle>
            <a:lvl1pPr marL="0" marR="0" indent="0" algn="r" defTabSz="914400" rtl="0" eaLnBrk="0" fontAlgn="base" latinLnBrk="0" hangingPunct="0">
              <a:lnSpc>
                <a:spcPct val="100000"/>
              </a:lnSpc>
              <a:spcBef>
                <a:spcPct val="0"/>
              </a:spcBef>
              <a:spcAft>
                <a:spcPct val="0"/>
              </a:spcAft>
              <a:buClrTx/>
              <a:buSzTx/>
              <a:buFontTx/>
              <a:buNone/>
              <a:tabLst/>
              <a:defRPr/>
            </a:lvl1pPr>
          </a:lstStyle>
          <a:p>
            <a:pPr>
              <a:defRPr/>
            </a:pPr>
            <a:r>
              <a:rPr lang="en-US" altLang="ko-KR" dirty="0"/>
              <a:t>Rojan Chitrakar (Panasonic)</a:t>
            </a:r>
          </a:p>
        </p:txBody>
      </p:sp>
      <p:sp>
        <p:nvSpPr>
          <p:cNvPr id="4" name="Rectangle 6"/>
          <p:cNvSpPr>
            <a:spLocks noGrp="1" noChangeArrowheads="1"/>
          </p:cNvSpPr>
          <p:nvPr>
            <p:ph type="sldNum" sz="quarter" idx="12"/>
          </p:nvPr>
        </p:nvSpPr>
        <p:spPr/>
        <p:txBody>
          <a:bodyPr/>
          <a:lstStyle>
            <a:lvl1pPr>
              <a:defRPr/>
            </a:lvl1pPr>
          </a:lstStyle>
          <a:p>
            <a:r>
              <a:rPr lang="en-US" altLang="en-US" dirty="0"/>
              <a:t>Slide </a:t>
            </a:r>
            <a:fld id="{CF617D86-5CEF-4A7A-8BBC-1BE5E3A2734F}" type="slidenum">
              <a:rPr lang="en-US" altLang="en-US"/>
              <a:pPr/>
              <a:t>‹#›</a:t>
            </a:fld>
            <a:endParaRPr lang="en-US" altLang="en-US" dirty="0"/>
          </a:p>
        </p:txBody>
      </p:sp>
    </p:spTree>
    <p:extLst>
      <p:ext uri="{BB962C8B-B14F-4D97-AF65-F5344CB8AC3E}">
        <p14:creationId xmlns:p14="http://schemas.microsoft.com/office/powerpoint/2010/main" val="8533199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Rectangle 5"/>
          <p:cNvSpPr>
            <a:spLocks noGrp="1" noChangeArrowheads="1"/>
          </p:cNvSpPr>
          <p:nvPr>
            <p:ph type="ftr" sz="quarter" idx="11"/>
          </p:nvPr>
        </p:nvSpPr>
        <p:spPr>
          <a:xfrm>
            <a:off x="5791200" y="6475413"/>
            <a:ext cx="2752725" cy="184666"/>
          </a:xfrm>
        </p:spPr>
        <p:txBody>
          <a:bodyPr/>
          <a:lstStyle>
            <a:lvl1pPr marL="0" marR="0" indent="0" algn="r" defTabSz="914400" rtl="0" eaLnBrk="0" fontAlgn="base" latinLnBrk="0" hangingPunct="0">
              <a:lnSpc>
                <a:spcPct val="100000"/>
              </a:lnSpc>
              <a:spcBef>
                <a:spcPct val="0"/>
              </a:spcBef>
              <a:spcAft>
                <a:spcPct val="0"/>
              </a:spcAft>
              <a:buClrTx/>
              <a:buSzTx/>
              <a:buFontTx/>
              <a:buNone/>
              <a:tabLst/>
              <a:defRPr/>
            </a:lvl1pPr>
          </a:lstStyle>
          <a:p>
            <a:pPr>
              <a:defRPr/>
            </a:pPr>
            <a:r>
              <a:rPr lang="en-US" altLang="ko-KR" dirty="0"/>
              <a:t>Rojan Chitrakar (Panasonic)</a:t>
            </a:r>
          </a:p>
        </p:txBody>
      </p:sp>
      <p:sp>
        <p:nvSpPr>
          <p:cNvPr id="7" name="Rectangle 6"/>
          <p:cNvSpPr>
            <a:spLocks noGrp="1" noChangeArrowheads="1"/>
          </p:cNvSpPr>
          <p:nvPr>
            <p:ph type="sldNum" sz="quarter" idx="12"/>
          </p:nvPr>
        </p:nvSpPr>
        <p:spPr/>
        <p:txBody>
          <a:bodyPr/>
          <a:lstStyle>
            <a:lvl1pPr>
              <a:defRPr/>
            </a:lvl1pPr>
          </a:lstStyle>
          <a:p>
            <a:r>
              <a:rPr lang="en-US" altLang="en-US" dirty="0"/>
              <a:t>Slide </a:t>
            </a:r>
            <a:fld id="{5C5EEBB6-A40D-4F9D-A461-8A01C53D589C}" type="slidenum">
              <a:rPr lang="en-US" altLang="en-US"/>
              <a:pPr/>
              <a:t>‹#›</a:t>
            </a:fld>
            <a:endParaRPr lang="en-US" altLang="en-US" dirty="0"/>
          </a:p>
        </p:txBody>
      </p:sp>
    </p:spTree>
    <p:extLst>
      <p:ext uri="{BB962C8B-B14F-4D97-AF65-F5344CB8AC3E}">
        <p14:creationId xmlns:p14="http://schemas.microsoft.com/office/powerpoint/2010/main" val="27914080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ftr" sz="quarter" idx="11"/>
          </p:nvPr>
        </p:nvSpPr>
        <p:spPr>
          <a:xfrm>
            <a:off x="5791200" y="6475413"/>
            <a:ext cx="2752725" cy="184666"/>
          </a:xfrm>
        </p:spPr>
        <p:txBody>
          <a:bodyPr/>
          <a:lstStyle>
            <a:lvl1pPr marL="0" marR="0" indent="0" algn="r" defTabSz="914400" rtl="0" eaLnBrk="0" fontAlgn="base" latinLnBrk="0" hangingPunct="0">
              <a:lnSpc>
                <a:spcPct val="100000"/>
              </a:lnSpc>
              <a:spcBef>
                <a:spcPct val="0"/>
              </a:spcBef>
              <a:spcAft>
                <a:spcPct val="0"/>
              </a:spcAft>
              <a:buClrTx/>
              <a:buSzTx/>
              <a:buFontTx/>
              <a:buNone/>
              <a:tabLst/>
              <a:defRPr/>
            </a:lvl1pPr>
          </a:lstStyle>
          <a:p>
            <a:pPr>
              <a:defRPr/>
            </a:pPr>
            <a:r>
              <a:rPr lang="en-US" altLang="ko-KR" dirty="0"/>
              <a:t>Rojan Chitrakar (Panasonic)</a:t>
            </a:r>
          </a:p>
        </p:txBody>
      </p:sp>
      <p:sp>
        <p:nvSpPr>
          <p:cNvPr id="6" name="Rectangle 6"/>
          <p:cNvSpPr>
            <a:spLocks noGrp="1" noChangeArrowheads="1"/>
          </p:cNvSpPr>
          <p:nvPr>
            <p:ph type="sldNum" sz="quarter" idx="12"/>
          </p:nvPr>
        </p:nvSpPr>
        <p:spPr/>
        <p:txBody>
          <a:bodyPr/>
          <a:lstStyle>
            <a:lvl1pPr>
              <a:defRPr/>
            </a:lvl1pPr>
          </a:lstStyle>
          <a:p>
            <a:r>
              <a:rPr lang="en-US" altLang="en-US" dirty="0"/>
              <a:t>Slide </a:t>
            </a:r>
            <a:fld id="{A8312614-8984-45B0-BDA0-077279777C94}" type="slidenum">
              <a:rPr lang="en-US" altLang="en-US"/>
              <a:pPr/>
              <a:t>‹#›</a:t>
            </a:fld>
            <a:endParaRPr lang="en-US" altLang="en-US" dirty="0"/>
          </a:p>
        </p:txBody>
      </p:sp>
    </p:spTree>
    <p:extLst>
      <p:ext uri="{BB962C8B-B14F-4D97-AF65-F5344CB8AC3E}">
        <p14:creationId xmlns:p14="http://schemas.microsoft.com/office/powerpoint/2010/main" val="14415554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9" name="Rectangle 5"/>
          <p:cNvSpPr>
            <a:spLocks noGrp="1" noChangeArrowheads="1"/>
          </p:cNvSpPr>
          <p:nvPr>
            <p:ph type="ftr" sz="quarter" idx="3"/>
          </p:nvPr>
        </p:nvSpPr>
        <p:spPr bwMode="auto">
          <a:xfrm>
            <a:off x="5791200" y="6475413"/>
            <a:ext cx="2752725"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altLang="ko-KR" dirty="0"/>
              <a:t>Rojan Chitrakar (Panasonic)</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r>
              <a:rPr lang="en-US" altLang="en-US" dirty="0"/>
              <a:t>Slide </a:t>
            </a:r>
            <a:fld id="{6F1F6262-6948-42CD-BF7B-D2CB9D8BADE4}" type="slidenum">
              <a:rPr lang="en-US" altLang="en-US"/>
              <a:pPr/>
              <a:t>‹#›</a:t>
            </a:fld>
            <a:endParaRPr lang="en-US" altLang="en-US" dirty="0"/>
          </a:p>
        </p:txBody>
      </p:sp>
      <p:sp>
        <p:nvSpPr>
          <p:cNvPr id="1031" name="Rectangle 7"/>
          <p:cNvSpPr>
            <a:spLocks noChangeArrowheads="1"/>
          </p:cNvSpPr>
          <p:nvPr userDrawn="1"/>
        </p:nvSpPr>
        <p:spPr bwMode="auto">
          <a:xfrm>
            <a:off x="7881118" y="332601"/>
            <a:ext cx="577082"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457200" eaLnBrk="0" hangingPunct="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r>
              <a:rPr lang="en-US" altLang="en-US" sz="1800" b="1" dirty="0"/>
              <a:t>  </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dirty="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11" name="Rectangle 7"/>
          <p:cNvSpPr>
            <a:spLocks noChangeArrowheads="1"/>
          </p:cNvSpPr>
          <p:nvPr userDrawn="1"/>
        </p:nvSpPr>
        <p:spPr bwMode="auto">
          <a:xfrm>
            <a:off x="5162361" y="332601"/>
            <a:ext cx="3295839"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457200" eaLnBrk="0" hangingPunct="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r>
              <a:rPr lang="en-US" altLang="en-US" sz="1800" b="1" dirty="0"/>
              <a:t>doc.: IEEE 802.11-21-1754r0</a:t>
            </a:r>
          </a:p>
        </p:txBody>
      </p:sp>
      <p:sp>
        <p:nvSpPr>
          <p:cNvPr id="12" name="Rectangle 7"/>
          <p:cNvSpPr>
            <a:spLocks noChangeArrowheads="1"/>
          </p:cNvSpPr>
          <p:nvPr userDrawn="1"/>
        </p:nvSpPr>
        <p:spPr bwMode="auto">
          <a:xfrm>
            <a:off x="660875" y="304800"/>
            <a:ext cx="330152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b">
            <a:spAutoFit/>
          </a:bodyPr>
          <a:lstStyle>
            <a:lvl1pPr marL="342900" indent="-34290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457200" eaLnBrk="0" hangingPunct="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indent="0" algn="l"/>
            <a:r>
              <a:rPr lang="en-US" altLang="en-US" sz="1800" b="1" dirty="0"/>
              <a:t>November 2021</a:t>
            </a:r>
          </a:p>
        </p:txBody>
      </p:sp>
    </p:spTree>
  </p:cSld>
  <p:clrMap bg1="lt1" tx1="dk1" bg2="lt2" tx2="dk2" accent1="accent1" accent2="accent2" accent3="accent3" accent4="accent4" accent5="accent5" accent6="accent6" hlink="hlink" folHlink="folHlink"/>
  <p:sldLayoutIdLst>
    <p:sldLayoutId id="2147486135" r:id="rId1"/>
    <p:sldLayoutId id="2147486136" r:id="rId2"/>
    <p:sldLayoutId id="2147486137" r:id="rId3"/>
    <p:sldLayoutId id="2147486138" r:id="rId4"/>
    <p:sldLayoutId id="2147486139" r:id="rId5"/>
    <p:sldLayoutId id="2147486140" r:id="rId6"/>
    <p:sldLayoutId id="2147486141" r:id="rId7"/>
    <p:sldLayoutId id="2147486143" r:id="rId8"/>
    <p:sldLayoutId id="2147486144" r:id="rId9"/>
    <p:sldLayoutId id="2147486145" r:id="rId10"/>
  </p:sldLayoutIdLst>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2.xml"/><Relationship Id="rId1" Type="http://schemas.openxmlformats.org/officeDocument/2006/relationships/slideLayout" Target="../slideLayouts/slideLayout7.xml"/><Relationship Id="rId5" Type="http://schemas.openxmlformats.org/officeDocument/2006/relationships/image" Target="../media/image3.png"/><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eaLnBrk="0" hangingPunct="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eaLnBrk="0" hangingPunct="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eaLnBrk="0" hangingPunct="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eaLnBrk="0" hangingPunct="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53ABCD13-380B-4CB5-B9B1-96CEC68A8A42}" type="slidenum">
              <a:rPr lang="en-US" altLang="en-US" sz="1200" b="0" smtClean="0"/>
              <a:pPr>
                <a:spcBef>
                  <a:spcPct val="0"/>
                </a:spcBef>
                <a:buFontTx/>
                <a:buNone/>
              </a:pPr>
              <a:t>1</a:t>
            </a:fld>
            <a:endParaRPr lang="en-US" altLang="en-US" sz="1200" b="0" dirty="0"/>
          </a:p>
        </p:txBody>
      </p:sp>
      <p:sp>
        <p:nvSpPr>
          <p:cNvPr id="13317" name="Rectangle 2"/>
          <p:cNvSpPr>
            <a:spLocks noGrp="1" noChangeArrowheads="1"/>
          </p:cNvSpPr>
          <p:nvPr>
            <p:ph type="title"/>
          </p:nvPr>
        </p:nvSpPr>
        <p:spPr>
          <a:xfrm>
            <a:off x="685800" y="609600"/>
            <a:ext cx="7772400" cy="1066800"/>
          </a:xfrm>
        </p:spPr>
        <p:txBody>
          <a:bodyPr/>
          <a:lstStyle/>
          <a:p>
            <a:r>
              <a:rPr lang="en-US" altLang="ko-KR" dirty="0"/>
              <a:t>Legacy Support in 11bf – Next Steps</a:t>
            </a:r>
            <a:endParaRPr lang="en-US" altLang="en-US" dirty="0"/>
          </a:p>
        </p:txBody>
      </p:sp>
      <p:sp>
        <p:nvSpPr>
          <p:cNvPr id="13318" name="Rectangle 6"/>
          <p:cNvSpPr>
            <a:spLocks noGrp="1" noChangeArrowheads="1"/>
          </p:cNvSpPr>
          <p:nvPr>
            <p:ph type="body" idx="1"/>
          </p:nvPr>
        </p:nvSpPr>
        <p:spPr>
          <a:xfrm>
            <a:off x="685800" y="1676400"/>
            <a:ext cx="7772400" cy="381000"/>
          </a:xfrm>
        </p:spPr>
        <p:txBody>
          <a:bodyPr/>
          <a:lstStyle/>
          <a:p>
            <a:pPr algn="ctr">
              <a:buFontTx/>
              <a:buNone/>
            </a:pPr>
            <a:r>
              <a:rPr lang="en-US" altLang="en-US" sz="2000" dirty="0"/>
              <a:t>Date:</a:t>
            </a:r>
            <a:r>
              <a:rPr lang="en-US" altLang="en-US" sz="2000" b="0" dirty="0"/>
              <a:t> 2021-11-01</a:t>
            </a:r>
          </a:p>
        </p:txBody>
      </p:sp>
      <p:sp>
        <p:nvSpPr>
          <p:cNvPr id="13320" name="Rectangle 12"/>
          <p:cNvSpPr>
            <a:spLocks noChangeArrowheads="1"/>
          </p:cNvSpPr>
          <p:nvPr/>
        </p:nvSpPr>
        <p:spPr bwMode="auto">
          <a:xfrm>
            <a:off x="685800" y="21336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eaLnBrk="0" hangingPunct="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eaLnBrk="0" hangingPunct="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eaLnBrk="0" hangingPunct="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eaLnBrk="0" hangingPunct="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eaLnBrk="0" hangingPunct="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dirty="0"/>
              <a:t> Authors:</a:t>
            </a:r>
            <a:endParaRPr lang="en-US" altLang="en-US" sz="2000" b="0" dirty="0"/>
          </a:p>
        </p:txBody>
      </p:sp>
      <p:graphicFrame>
        <p:nvGraphicFramePr>
          <p:cNvPr id="2" name="Table 1"/>
          <p:cNvGraphicFramePr>
            <a:graphicFrameLocks noGrp="1"/>
          </p:cNvGraphicFramePr>
          <p:nvPr>
            <p:extLst>
              <p:ext uri="{D42A27DB-BD31-4B8C-83A1-F6EECF244321}">
                <p14:modId xmlns:p14="http://schemas.microsoft.com/office/powerpoint/2010/main" val="557401572"/>
              </p:ext>
            </p:extLst>
          </p:nvPr>
        </p:nvGraphicFramePr>
        <p:xfrm>
          <a:off x="381001" y="2534920"/>
          <a:ext cx="8305800" cy="2595880"/>
        </p:xfrm>
        <a:graphic>
          <a:graphicData uri="http://schemas.openxmlformats.org/drawingml/2006/table">
            <a:tbl>
              <a:tblPr>
                <a:tableStyleId>{5940675A-B579-460E-94D1-54222C63F5DA}</a:tableStyleId>
              </a:tblPr>
              <a:tblGrid>
                <a:gridCol w="1828799">
                  <a:extLst>
                    <a:ext uri="{9D8B030D-6E8A-4147-A177-3AD203B41FA5}">
                      <a16:colId xmlns:a16="http://schemas.microsoft.com/office/drawing/2014/main" val="20000"/>
                    </a:ext>
                  </a:extLst>
                </a:gridCol>
                <a:gridCol w="1524000">
                  <a:extLst>
                    <a:ext uri="{9D8B030D-6E8A-4147-A177-3AD203B41FA5}">
                      <a16:colId xmlns:a16="http://schemas.microsoft.com/office/drawing/2014/main" val="20001"/>
                    </a:ext>
                  </a:extLst>
                </a:gridCol>
                <a:gridCol w="1066800">
                  <a:extLst>
                    <a:ext uri="{9D8B030D-6E8A-4147-A177-3AD203B41FA5}">
                      <a16:colId xmlns:a16="http://schemas.microsoft.com/office/drawing/2014/main" val="20002"/>
                    </a:ext>
                  </a:extLst>
                </a:gridCol>
                <a:gridCol w="1029494">
                  <a:extLst>
                    <a:ext uri="{9D8B030D-6E8A-4147-A177-3AD203B41FA5}">
                      <a16:colId xmlns:a16="http://schemas.microsoft.com/office/drawing/2014/main" val="20003"/>
                    </a:ext>
                  </a:extLst>
                </a:gridCol>
                <a:gridCol w="2856707">
                  <a:extLst>
                    <a:ext uri="{9D8B030D-6E8A-4147-A177-3AD203B41FA5}">
                      <a16:colId xmlns:a16="http://schemas.microsoft.com/office/drawing/2014/main" val="20004"/>
                    </a:ext>
                  </a:extLst>
                </a:gridCol>
              </a:tblGrid>
              <a:tr h="370840">
                <a:tc>
                  <a:txBody>
                    <a:bodyPr/>
                    <a:lstStyle/>
                    <a:p>
                      <a:r>
                        <a:rPr lang="en-US" sz="1600" dirty="0"/>
                        <a:t>Name</a:t>
                      </a:r>
                    </a:p>
                  </a:txBody>
                  <a:tcPr/>
                </a:tc>
                <a:tc>
                  <a:txBody>
                    <a:bodyPr/>
                    <a:lstStyle/>
                    <a:p>
                      <a:r>
                        <a:rPr lang="en-US" sz="1600" dirty="0"/>
                        <a:t>Company</a:t>
                      </a:r>
                    </a:p>
                  </a:txBody>
                  <a:tcPr/>
                </a:tc>
                <a:tc>
                  <a:txBody>
                    <a:bodyPr/>
                    <a:lstStyle/>
                    <a:p>
                      <a:r>
                        <a:rPr lang="en-US" sz="1600" dirty="0"/>
                        <a:t>Address</a:t>
                      </a:r>
                    </a:p>
                  </a:txBody>
                  <a:tcPr/>
                </a:tc>
                <a:tc>
                  <a:txBody>
                    <a:bodyPr/>
                    <a:lstStyle/>
                    <a:p>
                      <a:r>
                        <a:rPr lang="en-US" sz="1600" dirty="0"/>
                        <a:t>Phone</a:t>
                      </a:r>
                    </a:p>
                  </a:txBody>
                  <a:tcPr/>
                </a:tc>
                <a:tc>
                  <a:txBody>
                    <a:bodyPr/>
                    <a:lstStyle/>
                    <a:p>
                      <a:r>
                        <a:rPr lang="en-US" sz="1600" dirty="0"/>
                        <a:t>Email</a:t>
                      </a:r>
                    </a:p>
                  </a:txBody>
                  <a:tcPr/>
                </a:tc>
                <a:extLst>
                  <a:ext uri="{0D108BD9-81ED-4DB2-BD59-A6C34878D82A}">
                    <a16:rowId xmlns:a16="http://schemas.microsoft.com/office/drawing/2014/main" val="10000"/>
                  </a:ext>
                </a:extLst>
              </a:tr>
              <a:tr h="370840">
                <a:tc>
                  <a:txBody>
                    <a:bodyPr/>
                    <a:lstStyle/>
                    <a:p>
                      <a:pPr marL="0" algn="l" defTabSz="914400" rtl="0" eaLnBrk="1" latinLnBrk="0" hangingPunct="1">
                        <a:spcAft>
                          <a:spcPts val="0"/>
                        </a:spcAft>
                      </a:pPr>
                      <a:r>
                        <a:rPr lang="en-US" altLang="ko-KR" sz="1600" b="0" kern="0" dirty="0">
                          <a:solidFill>
                            <a:schemeClr val="tx1"/>
                          </a:solidFill>
                          <a:effectLst/>
                          <a:latin typeface="Times New Roman" panose="02020603050405020304" pitchFamily="18" charset="0"/>
                          <a:ea typeface="+mn-ea"/>
                          <a:cs typeface="+mn-cs"/>
                        </a:rPr>
                        <a:t>Rojan Chitrakar</a:t>
                      </a:r>
                      <a:endParaRPr lang="ko-KR" sz="1600" b="0" kern="0" dirty="0">
                        <a:solidFill>
                          <a:schemeClr val="tx1"/>
                        </a:solidFill>
                        <a:effectLst/>
                        <a:latin typeface="Times New Roman" panose="02020603050405020304" pitchFamily="18" charset="0"/>
                        <a:ea typeface="+mn-ea"/>
                        <a:cs typeface="+mn-cs"/>
                      </a:endParaRPr>
                    </a:p>
                  </a:txBody>
                  <a:tcPr marL="68580" marR="68580" marT="0" marB="0"/>
                </a:tc>
                <a:tc rowSpan="5">
                  <a:txBody>
                    <a:bodyPr/>
                    <a:lstStyle/>
                    <a:p>
                      <a:pPr>
                        <a:spcAft>
                          <a:spcPts val="0"/>
                        </a:spcAft>
                      </a:pPr>
                      <a:endParaRPr lang="en-US" sz="1600" b="0" dirty="0">
                        <a:effectLst/>
                        <a:latin typeface="Times New Roman" panose="02020603050405020304" pitchFamily="18" charset="0"/>
                        <a:ea typeface="맑은 고딕" panose="020B0503020000020004" pitchFamily="50" charset="-127"/>
                      </a:endParaRPr>
                    </a:p>
                    <a:p>
                      <a:pPr>
                        <a:spcAft>
                          <a:spcPts val="0"/>
                        </a:spcAft>
                      </a:pPr>
                      <a:r>
                        <a:rPr lang="en-US" sz="1600" b="0" dirty="0">
                          <a:effectLst/>
                          <a:latin typeface="Times New Roman" panose="02020603050405020304" pitchFamily="18" charset="0"/>
                          <a:ea typeface="맑은 고딕" panose="020B0503020000020004" pitchFamily="50" charset="-127"/>
                        </a:rPr>
                        <a:t>Panasonic Corporation</a:t>
                      </a:r>
                      <a:endParaRPr lang="ko-KR" sz="1000" b="0" dirty="0">
                        <a:effectLst/>
                        <a:latin typeface="Times New Roman" panose="02020603050405020304" pitchFamily="18" charset="0"/>
                        <a:ea typeface="맑은 고딕" panose="020B0503020000020004" pitchFamily="50" charset="-127"/>
                      </a:endParaRPr>
                    </a:p>
                  </a:txBody>
                  <a:tcPr marL="68580" marR="68580" marT="0" marB="0"/>
                </a:tc>
                <a:tc>
                  <a:txBody>
                    <a:bodyPr/>
                    <a:lstStyle/>
                    <a:p>
                      <a:pPr>
                        <a:spcAft>
                          <a:spcPts val="0"/>
                        </a:spcAft>
                      </a:pPr>
                      <a:r>
                        <a:rPr lang="en-US" sz="1600" b="0" dirty="0">
                          <a:effectLst/>
                          <a:latin typeface="Times New Roman" panose="02020603050405020304" pitchFamily="18" charset="0"/>
                          <a:ea typeface="맑은 고딕" panose="020B0503020000020004" pitchFamily="50" charset="-127"/>
                        </a:rPr>
                        <a:t> </a:t>
                      </a:r>
                      <a:endParaRPr lang="ko-KR" sz="1000" b="0">
                        <a:effectLst/>
                        <a:latin typeface="Times New Roman" panose="02020603050405020304" pitchFamily="18" charset="0"/>
                        <a:ea typeface="맑은 고딕" panose="020B0503020000020004" pitchFamily="50" charset="-127"/>
                      </a:endParaRPr>
                    </a:p>
                  </a:txBody>
                  <a:tcPr marL="68580" marR="68580" marT="0" marB="0"/>
                </a:tc>
                <a:tc>
                  <a:txBody>
                    <a:bodyPr/>
                    <a:lstStyle/>
                    <a:p>
                      <a:pPr>
                        <a:spcAft>
                          <a:spcPts val="0"/>
                        </a:spcAft>
                      </a:pPr>
                      <a:r>
                        <a:rPr lang="en-US" sz="1600" b="0" dirty="0">
                          <a:effectLst/>
                          <a:latin typeface="Times New Roman" panose="02020603050405020304" pitchFamily="18" charset="0"/>
                          <a:ea typeface="맑은 고딕" panose="020B0503020000020004" pitchFamily="50" charset="-127"/>
                        </a:rPr>
                        <a:t> </a:t>
                      </a:r>
                      <a:endParaRPr lang="ko-KR" sz="1000" b="0">
                        <a:effectLst/>
                        <a:latin typeface="Times New Roman" panose="02020603050405020304" pitchFamily="18" charset="0"/>
                        <a:ea typeface="맑은 고딕" panose="020B0503020000020004" pitchFamily="50" charset="-127"/>
                      </a:endParaRPr>
                    </a:p>
                  </a:txBody>
                  <a:tcPr marL="68580" marR="68580" marT="0" marB="0"/>
                </a:tc>
                <a:tc>
                  <a:txBody>
                    <a:bodyPr/>
                    <a:lstStyle/>
                    <a:p>
                      <a:pPr>
                        <a:spcAft>
                          <a:spcPts val="0"/>
                        </a:spcAft>
                      </a:pPr>
                      <a:r>
                        <a:rPr lang="en-US" sz="1400" b="0" dirty="0">
                          <a:effectLst/>
                          <a:latin typeface="Times New Roman" panose="02020603050405020304" pitchFamily="18" charset="0"/>
                          <a:ea typeface="맑은 고딕" panose="020B0503020000020004" pitchFamily="50" charset="-127"/>
                        </a:rPr>
                        <a:t>rojan.chitrakar@sg.panasonic.com</a:t>
                      </a:r>
                      <a:endParaRPr lang="ko-KR" sz="900" b="0" dirty="0">
                        <a:effectLst/>
                        <a:latin typeface="Times New Roman" panose="02020603050405020304" pitchFamily="18" charset="0"/>
                        <a:ea typeface="맑은 고딕" panose="020B0503020000020004" pitchFamily="50" charset="-127"/>
                      </a:endParaRPr>
                    </a:p>
                  </a:txBody>
                  <a:tcPr marL="68580" marR="68580" marT="0" marB="0"/>
                </a:tc>
                <a:extLst>
                  <a:ext uri="{0D108BD9-81ED-4DB2-BD59-A6C34878D82A}">
                    <a16:rowId xmlns:a16="http://schemas.microsoft.com/office/drawing/2014/main" val="10001"/>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ko-KR" sz="1600" b="0" kern="0" dirty="0">
                          <a:solidFill>
                            <a:schemeClr val="tx1"/>
                          </a:solidFill>
                          <a:effectLst/>
                          <a:latin typeface="Times New Roman" panose="02020603050405020304" pitchFamily="18" charset="0"/>
                          <a:ea typeface="+mn-ea"/>
                          <a:cs typeface="+mn-cs"/>
                        </a:rPr>
                        <a:t>Rajat Pushkarna</a:t>
                      </a:r>
                      <a:endParaRPr lang="ko-KR" altLang="en-US" sz="1600" b="0" kern="0" dirty="0">
                        <a:solidFill>
                          <a:schemeClr val="tx1"/>
                        </a:solidFill>
                        <a:effectLst/>
                        <a:latin typeface="Times New Roman" panose="02020603050405020304" pitchFamily="18" charset="0"/>
                        <a:ea typeface="+mn-ea"/>
                        <a:cs typeface="+mn-cs"/>
                      </a:endParaRPr>
                    </a:p>
                  </a:txBody>
                  <a:tcPr marL="68580" marR="68580" marT="0" marB="0"/>
                </a:tc>
                <a:tc vMerge="1">
                  <a:txBody>
                    <a:bodyPr/>
                    <a:lstStyle/>
                    <a:p>
                      <a:pPr>
                        <a:spcAft>
                          <a:spcPts val="0"/>
                        </a:spcAft>
                      </a:pPr>
                      <a:endParaRPr lang="ko-KR" sz="1000" b="0" dirty="0">
                        <a:effectLst/>
                        <a:latin typeface="Times New Roman" panose="02020603050405020304" pitchFamily="18" charset="0"/>
                        <a:ea typeface="맑은 고딕" panose="020B0503020000020004" pitchFamily="50" charset="-127"/>
                      </a:endParaRPr>
                    </a:p>
                  </a:txBody>
                  <a:tcPr marL="68580" marR="68580" marT="0" marB="0"/>
                </a:tc>
                <a:tc>
                  <a:txBody>
                    <a:bodyPr/>
                    <a:lstStyle/>
                    <a:p>
                      <a:pPr>
                        <a:spcAft>
                          <a:spcPts val="0"/>
                        </a:spcAft>
                      </a:pPr>
                      <a:endParaRPr lang="ko-KR" sz="1000" b="0">
                        <a:effectLst/>
                        <a:latin typeface="Times New Roman" panose="02020603050405020304" pitchFamily="18" charset="0"/>
                        <a:ea typeface="맑은 고딕" panose="020B0503020000020004" pitchFamily="50" charset="-127"/>
                      </a:endParaRPr>
                    </a:p>
                  </a:txBody>
                  <a:tcPr marL="68580" marR="68580" marT="0" marB="0"/>
                </a:tc>
                <a:tc>
                  <a:txBody>
                    <a:bodyPr/>
                    <a:lstStyle/>
                    <a:p>
                      <a:pPr>
                        <a:spcAft>
                          <a:spcPts val="0"/>
                        </a:spcAft>
                      </a:pPr>
                      <a:endParaRPr lang="ko-KR" sz="1000" b="0">
                        <a:effectLst/>
                        <a:latin typeface="Times New Roman" panose="02020603050405020304" pitchFamily="18" charset="0"/>
                        <a:ea typeface="맑은 고딕" panose="020B0503020000020004" pitchFamily="50" charset="-127"/>
                      </a:endParaRPr>
                    </a:p>
                  </a:txBody>
                  <a:tcPr marL="68580" marR="68580" marT="0" marB="0"/>
                </a:tc>
                <a:tc>
                  <a:txBody>
                    <a:bodyPr/>
                    <a:lstStyle/>
                    <a:p>
                      <a:pPr>
                        <a:spcAft>
                          <a:spcPts val="0"/>
                        </a:spcAft>
                      </a:pPr>
                      <a:endParaRPr lang="ko-KR" sz="1000" b="0" dirty="0">
                        <a:effectLst/>
                        <a:latin typeface="Times New Roman" panose="02020603050405020304" pitchFamily="18" charset="0"/>
                        <a:ea typeface="맑은 고딕" panose="020B0503020000020004" pitchFamily="50" charset="-127"/>
                      </a:endParaRPr>
                    </a:p>
                  </a:txBody>
                  <a:tcPr marL="68580" marR="68580" marT="0" marB="0"/>
                </a:tc>
                <a:extLst>
                  <a:ext uri="{0D108BD9-81ED-4DB2-BD59-A6C34878D82A}">
                    <a16:rowId xmlns:a16="http://schemas.microsoft.com/office/drawing/2014/main" val="10002"/>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ko-KR" sz="1600" b="0" kern="0" dirty="0">
                          <a:solidFill>
                            <a:schemeClr val="tx1"/>
                          </a:solidFill>
                          <a:effectLst/>
                          <a:latin typeface="Times New Roman" panose="02020603050405020304" pitchFamily="18" charset="0"/>
                          <a:ea typeface="+mn-ea"/>
                          <a:cs typeface="+mn-cs"/>
                        </a:rPr>
                        <a:t>Yanyi Ding</a:t>
                      </a:r>
                      <a:endParaRPr lang="ko-KR" altLang="en-US" sz="1600" b="0" kern="0" dirty="0">
                        <a:solidFill>
                          <a:schemeClr val="tx1"/>
                        </a:solidFill>
                        <a:effectLst/>
                        <a:latin typeface="Times New Roman" panose="02020603050405020304" pitchFamily="18" charset="0"/>
                        <a:ea typeface="+mn-ea"/>
                        <a:cs typeface="+mn-cs"/>
                      </a:endParaRPr>
                    </a:p>
                  </a:txBody>
                  <a:tcPr marL="68580" marR="68580" marT="0" marB="0"/>
                </a:tc>
                <a:tc vMerge="1">
                  <a:txBody>
                    <a:bodyPr/>
                    <a:lstStyle/>
                    <a:p>
                      <a:pPr>
                        <a:spcAft>
                          <a:spcPts val="0"/>
                        </a:spcAft>
                      </a:pPr>
                      <a:endParaRPr lang="ko-KR" sz="1000" b="0" dirty="0">
                        <a:effectLst/>
                        <a:latin typeface="Times New Roman" panose="02020603050405020304" pitchFamily="18" charset="0"/>
                        <a:ea typeface="맑은 고딕" panose="020B0503020000020004" pitchFamily="50" charset="-127"/>
                      </a:endParaRPr>
                    </a:p>
                  </a:txBody>
                  <a:tcPr marL="68580" marR="68580" marT="0" marB="0"/>
                </a:tc>
                <a:tc>
                  <a:txBody>
                    <a:bodyPr/>
                    <a:lstStyle/>
                    <a:p>
                      <a:pPr>
                        <a:spcAft>
                          <a:spcPts val="0"/>
                        </a:spcAft>
                      </a:pPr>
                      <a:endParaRPr lang="ko-KR" sz="1000" b="0">
                        <a:effectLst/>
                        <a:latin typeface="Times New Roman" panose="02020603050405020304" pitchFamily="18" charset="0"/>
                        <a:ea typeface="맑은 고딕" panose="020B0503020000020004" pitchFamily="50" charset="-127"/>
                      </a:endParaRPr>
                    </a:p>
                  </a:txBody>
                  <a:tcPr marL="68580" marR="68580" marT="0" marB="0"/>
                </a:tc>
                <a:tc>
                  <a:txBody>
                    <a:bodyPr/>
                    <a:lstStyle/>
                    <a:p>
                      <a:pPr>
                        <a:spcAft>
                          <a:spcPts val="0"/>
                        </a:spcAft>
                      </a:pPr>
                      <a:endParaRPr lang="ko-KR" sz="1000" b="0">
                        <a:effectLst/>
                        <a:latin typeface="Times New Roman" panose="02020603050405020304" pitchFamily="18" charset="0"/>
                        <a:ea typeface="맑은 고딕" panose="020B0503020000020004" pitchFamily="50" charset="-127"/>
                      </a:endParaRPr>
                    </a:p>
                  </a:txBody>
                  <a:tcPr marL="68580" marR="68580" marT="0" marB="0"/>
                </a:tc>
                <a:tc>
                  <a:txBody>
                    <a:bodyPr/>
                    <a:lstStyle/>
                    <a:p>
                      <a:pPr>
                        <a:spcAft>
                          <a:spcPts val="0"/>
                        </a:spcAft>
                      </a:pPr>
                      <a:endParaRPr lang="ko-KR" sz="1000" b="0" dirty="0">
                        <a:effectLst/>
                        <a:latin typeface="Times New Roman" panose="02020603050405020304" pitchFamily="18" charset="0"/>
                        <a:ea typeface="맑은 고딕" panose="020B0503020000020004" pitchFamily="50" charset="-127"/>
                      </a:endParaRPr>
                    </a:p>
                  </a:txBody>
                  <a:tcPr marL="68580" marR="68580" marT="0" marB="0"/>
                </a:tc>
                <a:extLst>
                  <a:ext uri="{0D108BD9-81ED-4DB2-BD59-A6C34878D82A}">
                    <a16:rowId xmlns:a16="http://schemas.microsoft.com/office/drawing/2014/main" val="10003"/>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SG" altLang="ko-KR" sz="1600" b="0" kern="0" dirty="0">
                          <a:solidFill>
                            <a:schemeClr val="tx1"/>
                          </a:solidFill>
                          <a:effectLst/>
                          <a:latin typeface="Times New Roman" panose="02020603050405020304" pitchFamily="18" charset="0"/>
                          <a:ea typeface="+mn-ea"/>
                          <a:cs typeface="+mn-cs"/>
                        </a:rPr>
                        <a:t>Yoshio Urabe </a:t>
                      </a:r>
                      <a:endParaRPr lang="ko-KR" sz="1600" b="0" kern="0" dirty="0">
                        <a:solidFill>
                          <a:schemeClr val="tx1"/>
                        </a:solidFill>
                        <a:effectLst/>
                        <a:latin typeface="Times New Roman" panose="02020603050405020304" pitchFamily="18" charset="0"/>
                        <a:ea typeface="+mn-ea"/>
                        <a:cs typeface="+mn-cs"/>
                      </a:endParaRPr>
                    </a:p>
                  </a:txBody>
                  <a:tcPr marL="68580" marR="68580" marT="0" marB="0"/>
                </a:tc>
                <a:tc vMerge="1">
                  <a:txBody>
                    <a:bodyPr/>
                    <a:lstStyle/>
                    <a:p>
                      <a:pPr>
                        <a:spcAft>
                          <a:spcPts val="0"/>
                        </a:spcAft>
                      </a:pPr>
                      <a:endParaRPr lang="ko-KR" sz="1000" b="0" dirty="0">
                        <a:effectLst/>
                        <a:latin typeface="Times New Roman" panose="02020603050405020304" pitchFamily="18" charset="0"/>
                        <a:ea typeface="맑은 고딕" panose="020B0503020000020004" pitchFamily="50" charset="-127"/>
                      </a:endParaRPr>
                    </a:p>
                  </a:txBody>
                  <a:tcPr marL="68580" marR="68580" marT="0" marB="0"/>
                </a:tc>
                <a:tc>
                  <a:txBody>
                    <a:bodyPr/>
                    <a:lstStyle/>
                    <a:p>
                      <a:pPr>
                        <a:spcAft>
                          <a:spcPts val="0"/>
                        </a:spcAft>
                      </a:pPr>
                      <a:endParaRPr lang="ko-KR" sz="1000" b="0">
                        <a:effectLst/>
                        <a:latin typeface="Times New Roman" panose="02020603050405020304" pitchFamily="18" charset="0"/>
                        <a:ea typeface="맑은 고딕" panose="020B0503020000020004" pitchFamily="50" charset="-127"/>
                      </a:endParaRPr>
                    </a:p>
                  </a:txBody>
                  <a:tcPr marL="68580" marR="68580" marT="0" marB="0"/>
                </a:tc>
                <a:tc>
                  <a:txBody>
                    <a:bodyPr/>
                    <a:lstStyle/>
                    <a:p>
                      <a:pPr>
                        <a:spcAft>
                          <a:spcPts val="0"/>
                        </a:spcAft>
                      </a:pPr>
                      <a:endParaRPr lang="ko-KR" sz="1000" b="0">
                        <a:effectLst/>
                        <a:latin typeface="Times New Roman" panose="02020603050405020304" pitchFamily="18" charset="0"/>
                        <a:ea typeface="맑은 고딕" panose="020B0503020000020004" pitchFamily="50" charset="-127"/>
                      </a:endParaRPr>
                    </a:p>
                  </a:txBody>
                  <a:tcPr marL="68580" marR="68580" marT="0" marB="0"/>
                </a:tc>
                <a:tc>
                  <a:txBody>
                    <a:bodyPr/>
                    <a:lstStyle/>
                    <a:p>
                      <a:pPr>
                        <a:spcAft>
                          <a:spcPts val="0"/>
                        </a:spcAft>
                      </a:pPr>
                      <a:endParaRPr lang="ko-KR" sz="1000" b="0" dirty="0">
                        <a:effectLst/>
                        <a:latin typeface="Times New Roman" panose="02020603050405020304" pitchFamily="18" charset="0"/>
                        <a:ea typeface="맑은 고딕" panose="020B0503020000020004" pitchFamily="50" charset="-127"/>
                      </a:endParaRPr>
                    </a:p>
                  </a:txBody>
                  <a:tcPr marL="68580" marR="68580" marT="0" marB="0"/>
                </a:tc>
                <a:extLst>
                  <a:ext uri="{0D108BD9-81ED-4DB2-BD59-A6C34878D82A}">
                    <a16:rowId xmlns:a16="http://schemas.microsoft.com/office/drawing/2014/main" val="278486419"/>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ko-KR" sz="1600" b="0" kern="0" dirty="0">
                          <a:solidFill>
                            <a:schemeClr val="tx1"/>
                          </a:solidFill>
                          <a:effectLst/>
                          <a:latin typeface="Times New Roman" panose="02020603050405020304" pitchFamily="18" charset="0"/>
                          <a:ea typeface="+mn-ea"/>
                          <a:cs typeface="+mn-cs"/>
                        </a:rPr>
                        <a:t>Hiroyuki Motozuka</a:t>
                      </a:r>
                      <a:endParaRPr lang="ko-KR" altLang="en-US" sz="1600" b="0" kern="0" dirty="0">
                        <a:solidFill>
                          <a:schemeClr val="tx1"/>
                        </a:solidFill>
                        <a:effectLst/>
                        <a:latin typeface="Times New Roman" panose="02020603050405020304" pitchFamily="18" charset="0"/>
                        <a:ea typeface="+mn-ea"/>
                        <a:cs typeface="+mn-cs"/>
                      </a:endParaRPr>
                    </a:p>
                  </a:txBody>
                  <a:tcPr marL="68580" marR="68580" marT="0" marB="0"/>
                </a:tc>
                <a:tc vMerge="1">
                  <a:txBody>
                    <a:bodyPr/>
                    <a:lstStyle/>
                    <a:p>
                      <a:pPr>
                        <a:spcAft>
                          <a:spcPts val="0"/>
                        </a:spcAft>
                      </a:pPr>
                      <a:endParaRPr lang="ko-KR" sz="1000" b="0" dirty="0">
                        <a:effectLst/>
                        <a:latin typeface="Times New Roman" panose="02020603050405020304" pitchFamily="18" charset="0"/>
                        <a:ea typeface="맑은 고딕" panose="020B0503020000020004" pitchFamily="50" charset="-127"/>
                      </a:endParaRPr>
                    </a:p>
                  </a:txBody>
                  <a:tcPr marL="68580" marR="68580" marT="0" marB="0"/>
                </a:tc>
                <a:tc>
                  <a:txBody>
                    <a:bodyPr/>
                    <a:lstStyle/>
                    <a:p>
                      <a:pPr>
                        <a:spcAft>
                          <a:spcPts val="0"/>
                        </a:spcAft>
                      </a:pPr>
                      <a:endParaRPr lang="ko-KR" sz="1000" b="0">
                        <a:effectLst/>
                        <a:latin typeface="Times New Roman" panose="02020603050405020304" pitchFamily="18" charset="0"/>
                        <a:ea typeface="맑은 고딕" panose="020B0503020000020004" pitchFamily="50" charset="-127"/>
                      </a:endParaRPr>
                    </a:p>
                  </a:txBody>
                  <a:tcPr marL="68580" marR="68580" marT="0" marB="0"/>
                </a:tc>
                <a:tc>
                  <a:txBody>
                    <a:bodyPr/>
                    <a:lstStyle/>
                    <a:p>
                      <a:pPr>
                        <a:spcAft>
                          <a:spcPts val="0"/>
                        </a:spcAft>
                      </a:pPr>
                      <a:endParaRPr lang="ko-KR" sz="1000" b="0">
                        <a:effectLst/>
                        <a:latin typeface="Times New Roman" panose="02020603050405020304" pitchFamily="18" charset="0"/>
                        <a:ea typeface="맑은 고딕" panose="020B0503020000020004" pitchFamily="50" charset="-127"/>
                      </a:endParaRPr>
                    </a:p>
                  </a:txBody>
                  <a:tcPr marL="68580" marR="68580" marT="0" marB="0"/>
                </a:tc>
                <a:tc>
                  <a:txBody>
                    <a:bodyPr/>
                    <a:lstStyle/>
                    <a:p>
                      <a:pPr>
                        <a:spcAft>
                          <a:spcPts val="0"/>
                        </a:spcAft>
                      </a:pPr>
                      <a:endParaRPr lang="ko-KR" sz="1000" b="0" dirty="0">
                        <a:effectLst/>
                        <a:latin typeface="Times New Roman" panose="02020603050405020304" pitchFamily="18" charset="0"/>
                        <a:ea typeface="맑은 고딕" panose="020B0503020000020004" pitchFamily="50" charset="-127"/>
                      </a:endParaRPr>
                    </a:p>
                  </a:txBody>
                  <a:tcPr marL="68580" marR="68580" marT="0" marB="0"/>
                </a:tc>
                <a:extLst>
                  <a:ext uri="{0D108BD9-81ED-4DB2-BD59-A6C34878D82A}">
                    <a16:rowId xmlns:a16="http://schemas.microsoft.com/office/drawing/2014/main" val="271916491"/>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ko-KR" sz="1600" b="0" kern="0" dirty="0">
                          <a:solidFill>
                            <a:schemeClr val="tx1"/>
                          </a:solidFill>
                          <a:effectLst/>
                          <a:latin typeface="Times New Roman" panose="02020603050405020304" pitchFamily="18" charset="0"/>
                          <a:ea typeface="+mn-ea"/>
                          <a:cs typeface="+mn-cs"/>
                        </a:rPr>
                        <a:t>Xiandong Dong</a:t>
                      </a:r>
                      <a:endParaRPr lang="ko-KR" sz="1600" b="0" kern="0" dirty="0">
                        <a:solidFill>
                          <a:schemeClr val="tx1"/>
                        </a:solidFill>
                        <a:effectLst/>
                        <a:latin typeface="Times New Roman" panose="02020603050405020304" pitchFamily="18" charset="0"/>
                        <a:ea typeface="+mn-ea"/>
                        <a:cs typeface="+mn-cs"/>
                      </a:endParaRPr>
                    </a:p>
                  </a:txBody>
                  <a:tcPr marL="68580" marR="68580" marT="0" marB="0"/>
                </a:tc>
                <a:tc>
                  <a:txBody>
                    <a:bodyPr/>
                    <a:lstStyle/>
                    <a:p>
                      <a:pPr marL="0" algn="l" defTabSz="914400" rtl="0" eaLnBrk="1" latinLnBrk="0" hangingPunct="1">
                        <a:spcAft>
                          <a:spcPts val="0"/>
                        </a:spcAft>
                      </a:pPr>
                      <a:r>
                        <a:rPr lang="en-US" altLang="ko-KR" sz="1600" b="0" kern="1200" dirty="0">
                          <a:solidFill>
                            <a:schemeClr val="tx1"/>
                          </a:solidFill>
                          <a:effectLst/>
                          <a:latin typeface="Times New Roman" panose="02020603050405020304" pitchFamily="18" charset="0"/>
                          <a:ea typeface="맑은 고딕" panose="020B0503020000020004" pitchFamily="50" charset="-127"/>
                          <a:cs typeface="+mn-cs"/>
                        </a:rPr>
                        <a:t>Xiaomi Inc.</a:t>
                      </a:r>
                      <a:endParaRPr lang="ko-KR" altLang="en-US" sz="1600" b="0" kern="1200" dirty="0">
                        <a:solidFill>
                          <a:schemeClr val="tx1"/>
                        </a:solidFill>
                        <a:effectLst/>
                        <a:latin typeface="Times New Roman" panose="02020603050405020304" pitchFamily="18" charset="0"/>
                        <a:ea typeface="맑은 고딕" panose="020B0503020000020004" pitchFamily="50" charset="-127"/>
                        <a:cs typeface="+mn-cs"/>
                      </a:endParaRPr>
                    </a:p>
                  </a:txBody>
                  <a:tcPr marL="68580" marR="68580" marT="0" marB="0"/>
                </a:tc>
                <a:tc>
                  <a:txBody>
                    <a:bodyPr/>
                    <a:lstStyle/>
                    <a:p>
                      <a:pPr>
                        <a:spcAft>
                          <a:spcPts val="0"/>
                        </a:spcAft>
                      </a:pPr>
                      <a:endParaRPr lang="ko-KR" sz="1000" b="0">
                        <a:effectLst/>
                        <a:latin typeface="Times New Roman" panose="02020603050405020304" pitchFamily="18" charset="0"/>
                        <a:ea typeface="맑은 고딕" panose="020B0503020000020004" pitchFamily="50" charset="-127"/>
                      </a:endParaRPr>
                    </a:p>
                  </a:txBody>
                  <a:tcPr marL="68580" marR="68580" marT="0" marB="0"/>
                </a:tc>
                <a:tc>
                  <a:txBody>
                    <a:bodyPr/>
                    <a:lstStyle/>
                    <a:p>
                      <a:pPr>
                        <a:spcAft>
                          <a:spcPts val="0"/>
                        </a:spcAft>
                      </a:pPr>
                      <a:endParaRPr lang="ko-KR" sz="1000" b="0">
                        <a:effectLst/>
                        <a:latin typeface="Times New Roman" panose="02020603050405020304" pitchFamily="18" charset="0"/>
                        <a:ea typeface="맑은 고딕" panose="020B0503020000020004" pitchFamily="50" charset="-127"/>
                      </a:endParaRPr>
                    </a:p>
                  </a:txBody>
                  <a:tcPr marL="68580" marR="68580" marT="0" marB="0"/>
                </a:tc>
                <a:tc>
                  <a:txBody>
                    <a:bodyPr/>
                    <a:lstStyle/>
                    <a:p>
                      <a:pPr>
                        <a:spcAft>
                          <a:spcPts val="0"/>
                        </a:spcAft>
                      </a:pPr>
                      <a:endParaRPr lang="ko-KR" sz="1000" b="0" dirty="0">
                        <a:effectLst/>
                        <a:latin typeface="Times New Roman" panose="02020603050405020304" pitchFamily="18" charset="0"/>
                        <a:ea typeface="맑은 고딕" panose="020B0503020000020004" pitchFamily="50" charset="-127"/>
                      </a:endParaRPr>
                    </a:p>
                  </a:txBody>
                  <a:tcPr marL="68580" marR="68580" marT="0" marB="0"/>
                </a:tc>
                <a:extLst>
                  <a:ext uri="{0D108BD9-81ED-4DB2-BD59-A6C34878D82A}">
                    <a16:rowId xmlns:a16="http://schemas.microsoft.com/office/drawing/2014/main" val="2723232098"/>
                  </a:ext>
                </a:extLst>
              </a:tr>
            </a:tbl>
          </a:graphicData>
        </a:graphic>
      </p:graphicFrame>
      <p:sp>
        <p:nvSpPr>
          <p:cNvPr id="17" name="Footer Placeholder 3"/>
          <p:cNvSpPr>
            <a:spLocks noGrp="1"/>
          </p:cNvSpPr>
          <p:nvPr>
            <p:ph type="ftr" sz="quarter" idx="11"/>
          </p:nvPr>
        </p:nvSpPr>
        <p:spPr>
          <a:xfrm>
            <a:off x="5791200" y="6475413"/>
            <a:ext cx="2752725" cy="184666"/>
          </a:xfrm>
        </p:spPr>
        <p:txBody>
          <a:bodyPr/>
          <a:lstStyle/>
          <a:p>
            <a:pPr>
              <a:defRPr/>
            </a:pPr>
            <a:r>
              <a:rPr lang="en-US" altLang="ko-KR" dirty="0"/>
              <a:t>Rojan Chitrakar (Panasonic)</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554C51CF-8C5E-4A2A-B41F-116FA54C8C9A}"/>
              </a:ext>
            </a:extLst>
          </p:cNvPr>
          <p:cNvPicPr>
            <a:picLocks noChangeAspect="1"/>
          </p:cNvPicPr>
          <p:nvPr/>
        </p:nvPicPr>
        <p:blipFill>
          <a:blip r:embed="rId2"/>
          <a:stretch>
            <a:fillRect/>
          </a:stretch>
        </p:blipFill>
        <p:spPr>
          <a:xfrm>
            <a:off x="0" y="2943327"/>
            <a:ext cx="9144000" cy="3270040"/>
          </a:xfrm>
          <a:prstGeom prst="rect">
            <a:avLst/>
          </a:prstGeom>
        </p:spPr>
      </p:pic>
      <p:sp>
        <p:nvSpPr>
          <p:cNvPr id="2" name="Footer Placeholder 1"/>
          <p:cNvSpPr>
            <a:spLocks noGrp="1"/>
          </p:cNvSpPr>
          <p:nvPr>
            <p:ph type="ftr" sz="quarter" idx="11"/>
          </p:nvPr>
        </p:nvSpPr>
        <p:spPr>
          <a:xfrm>
            <a:off x="5791200" y="6475413"/>
            <a:ext cx="2752725" cy="184666"/>
          </a:xfrm>
        </p:spPr>
        <p:txBody>
          <a:bodyPr/>
          <a:lstStyle/>
          <a:p>
            <a:pPr>
              <a:defRPr/>
            </a:pPr>
            <a:r>
              <a:rPr lang="en-US" altLang="ko-KR" dirty="0"/>
              <a:t>Rojan Chitrakar (Panasonic)</a:t>
            </a:r>
          </a:p>
        </p:txBody>
      </p:sp>
      <p:sp>
        <p:nvSpPr>
          <p:cNvPr id="3" name="Slide Number Placeholder 2"/>
          <p:cNvSpPr>
            <a:spLocks noGrp="1"/>
          </p:cNvSpPr>
          <p:nvPr>
            <p:ph type="sldNum" sz="quarter" idx="12"/>
          </p:nvPr>
        </p:nvSpPr>
        <p:spPr/>
        <p:txBody>
          <a:bodyPr/>
          <a:lstStyle/>
          <a:p>
            <a:r>
              <a:rPr lang="en-US" altLang="en-US" dirty="0"/>
              <a:t>Slide </a:t>
            </a:r>
            <a:fld id="{CF617D86-5CEF-4A7A-8BBC-1BE5E3A2734F}" type="slidenum">
              <a:rPr lang="en-US" altLang="en-US" smtClean="0"/>
              <a:pPr/>
              <a:t>10</a:t>
            </a:fld>
            <a:endParaRPr lang="en-US" altLang="en-US" dirty="0"/>
          </a:p>
        </p:txBody>
      </p:sp>
      <p:sp>
        <p:nvSpPr>
          <p:cNvPr id="7" name="Title 1"/>
          <p:cNvSpPr txBox="1">
            <a:spLocks/>
          </p:cNvSpPr>
          <p:nvPr/>
        </p:nvSpPr>
        <p:spPr>
          <a:xfrm>
            <a:off x="0" y="678904"/>
            <a:ext cx="9144000" cy="692696"/>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altLang="ko-KR" sz="2400" kern="0" dirty="0">
                <a:ea typeface="Gulim" pitchFamily="34" charset="-127"/>
              </a:rPr>
              <a:t>2. Using solicited NDP</a:t>
            </a:r>
            <a:endParaRPr lang="en-US" sz="2400" kern="0" dirty="0"/>
          </a:p>
          <a:p>
            <a:endParaRPr lang="en-US" sz="2400" kern="0" dirty="0"/>
          </a:p>
          <a:p>
            <a:endParaRPr lang="en-US" sz="2400" kern="0" dirty="0"/>
          </a:p>
        </p:txBody>
      </p:sp>
      <p:sp>
        <p:nvSpPr>
          <p:cNvPr id="17" name="TextBox 16">
            <a:extLst>
              <a:ext uri="{FF2B5EF4-FFF2-40B4-BE49-F238E27FC236}">
                <a16:creationId xmlns:a16="http://schemas.microsoft.com/office/drawing/2014/main" id="{97739AAF-32B4-4013-BDC6-D1C54FAB297A}"/>
              </a:ext>
            </a:extLst>
          </p:cNvPr>
          <p:cNvSpPr txBox="1"/>
          <p:nvPr/>
        </p:nvSpPr>
        <p:spPr>
          <a:xfrm>
            <a:off x="76200" y="1158223"/>
            <a:ext cx="8991600" cy="1785104"/>
          </a:xfrm>
          <a:prstGeom prst="rect">
            <a:avLst/>
          </a:prstGeom>
          <a:noFill/>
        </p:spPr>
        <p:txBody>
          <a:bodyPr wrap="square" rtlCol="0">
            <a:spAutoFit/>
          </a:bodyPr>
          <a:lstStyle/>
          <a:p>
            <a:pPr marL="342900" indent="-342900">
              <a:buFont typeface="Wingdings" panose="05000000000000000000" pitchFamily="2" charset="2"/>
              <a:buChar char="q"/>
            </a:pPr>
            <a:r>
              <a:rPr lang="en-US" sz="2200" u="sng" dirty="0"/>
              <a:t>What support is required from 11bf?</a:t>
            </a:r>
          </a:p>
          <a:p>
            <a:pPr marL="342900" indent="-342900">
              <a:buFont typeface="Wingdings" panose="05000000000000000000" pitchFamily="2" charset="2"/>
              <a:buChar char="q"/>
            </a:pPr>
            <a:endParaRPr lang="en-US" sz="2200" u="sng" dirty="0"/>
          </a:p>
          <a:p>
            <a:pPr marL="457200" indent="-457200">
              <a:buFont typeface="+mj-lt"/>
              <a:buAutoNum type="arabicPeriod"/>
            </a:pPr>
            <a:r>
              <a:rPr lang="en-US" sz="2200" dirty="0"/>
              <a:t>For pre-HE STAs, reception (possibly also transmission) of the Request frame needs to be supported.</a:t>
            </a:r>
          </a:p>
          <a:p>
            <a:pPr marL="342900" indent="-342900">
              <a:buFont typeface="Wingdings" panose="05000000000000000000" pitchFamily="2" charset="2"/>
              <a:buChar char="§"/>
            </a:pPr>
            <a:endParaRPr lang="en-US" sz="2200" b="1" dirty="0"/>
          </a:p>
        </p:txBody>
      </p:sp>
      <p:sp>
        <p:nvSpPr>
          <p:cNvPr id="6" name="Slide Number Placeholder 1">
            <a:extLst>
              <a:ext uri="{FF2B5EF4-FFF2-40B4-BE49-F238E27FC236}">
                <a16:creationId xmlns:a16="http://schemas.microsoft.com/office/drawing/2014/main" id="{7AF7CAD8-7400-4419-8179-6DCD5018E3F7}"/>
              </a:ext>
            </a:extLst>
          </p:cNvPr>
          <p:cNvSpPr txBox="1">
            <a:spLocks/>
          </p:cNvSpPr>
          <p:nvPr/>
        </p:nvSpPr>
        <p:spPr bwMode="auto">
          <a:xfrm>
            <a:off x="4393695" y="6475413"/>
            <a:ext cx="43281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r>
              <a:rPr lang="en-US" dirty="0"/>
              <a:t>Slide </a:t>
            </a:r>
            <a:fld id="{EE2556C5-CE8C-6547-B838-EA80C61A4AF7}" type="slidenum">
              <a:rPr lang="en-US" smtClean="0"/>
              <a:pPr/>
              <a:t>10</a:t>
            </a:fld>
            <a:endParaRPr lang="en-US" dirty="0"/>
          </a:p>
        </p:txBody>
      </p:sp>
      <p:sp>
        <p:nvSpPr>
          <p:cNvPr id="8" name="Callout: Line 7">
            <a:extLst>
              <a:ext uri="{FF2B5EF4-FFF2-40B4-BE49-F238E27FC236}">
                <a16:creationId xmlns:a16="http://schemas.microsoft.com/office/drawing/2014/main" id="{7182D131-29D6-454B-BECE-898A640FCBFC}"/>
              </a:ext>
            </a:extLst>
          </p:cNvPr>
          <p:cNvSpPr/>
          <p:nvPr/>
        </p:nvSpPr>
        <p:spPr bwMode="auto">
          <a:xfrm>
            <a:off x="7208332" y="2432325"/>
            <a:ext cx="1859468" cy="333996"/>
          </a:xfrm>
          <a:prstGeom prst="borderCallout1">
            <a:avLst>
              <a:gd name="adj1" fmla="val 46558"/>
              <a:gd name="adj2" fmla="val -369"/>
              <a:gd name="adj3" fmla="val 183090"/>
              <a:gd name="adj4" fmla="val -10795"/>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effectLst/>
                <a:latin typeface="Times New Roman" pitchFamily="18" charset="0"/>
              </a:rPr>
              <a:t>Pre-HE Responder</a:t>
            </a:r>
          </a:p>
        </p:txBody>
      </p:sp>
    </p:spTree>
    <p:extLst>
      <p:ext uri="{BB962C8B-B14F-4D97-AF65-F5344CB8AC3E}">
        <p14:creationId xmlns:p14="http://schemas.microsoft.com/office/powerpoint/2010/main" val="10034488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a:off x="5791200" y="6475413"/>
            <a:ext cx="2752725" cy="184666"/>
          </a:xfrm>
        </p:spPr>
        <p:txBody>
          <a:bodyPr/>
          <a:lstStyle/>
          <a:p>
            <a:pPr>
              <a:defRPr/>
            </a:pPr>
            <a:r>
              <a:rPr lang="en-US" altLang="ko-KR" dirty="0"/>
              <a:t>Rojan Chitrakar (Panasonic)</a:t>
            </a:r>
          </a:p>
        </p:txBody>
      </p:sp>
      <p:sp>
        <p:nvSpPr>
          <p:cNvPr id="3" name="Slide Number Placeholder 2"/>
          <p:cNvSpPr>
            <a:spLocks noGrp="1"/>
          </p:cNvSpPr>
          <p:nvPr>
            <p:ph type="sldNum" sz="quarter" idx="12"/>
          </p:nvPr>
        </p:nvSpPr>
        <p:spPr/>
        <p:txBody>
          <a:bodyPr/>
          <a:lstStyle/>
          <a:p>
            <a:r>
              <a:rPr lang="en-US" altLang="en-US" dirty="0"/>
              <a:t>Slide </a:t>
            </a:r>
            <a:fld id="{CF617D86-5CEF-4A7A-8BBC-1BE5E3A2734F}" type="slidenum">
              <a:rPr lang="en-US" altLang="en-US" smtClean="0"/>
              <a:pPr/>
              <a:t>11</a:t>
            </a:fld>
            <a:endParaRPr lang="en-US" altLang="en-US" dirty="0"/>
          </a:p>
        </p:txBody>
      </p:sp>
      <p:sp>
        <p:nvSpPr>
          <p:cNvPr id="7" name="Title 1"/>
          <p:cNvSpPr txBox="1">
            <a:spLocks/>
          </p:cNvSpPr>
          <p:nvPr/>
        </p:nvSpPr>
        <p:spPr>
          <a:xfrm>
            <a:off x="0" y="678904"/>
            <a:ext cx="9144000" cy="692696"/>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altLang="ko-KR" sz="2400" kern="0" dirty="0">
                <a:ea typeface="Gulim" pitchFamily="34" charset="-127"/>
              </a:rPr>
              <a:t>2. Using solicited NDP</a:t>
            </a:r>
            <a:endParaRPr lang="en-US" sz="2400" kern="0" dirty="0"/>
          </a:p>
          <a:p>
            <a:endParaRPr lang="en-US" sz="2400" kern="0" dirty="0"/>
          </a:p>
        </p:txBody>
      </p:sp>
      <p:sp>
        <p:nvSpPr>
          <p:cNvPr id="17" name="TextBox 16">
            <a:extLst>
              <a:ext uri="{FF2B5EF4-FFF2-40B4-BE49-F238E27FC236}">
                <a16:creationId xmlns:a16="http://schemas.microsoft.com/office/drawing/2014/main" id="{97739AAF-32B4-4013-BDC6-D1C54FAB297A}"/>
              </a:ext>
            </a:extLst>
          </p:cNvPr>
          <p:cNvSpPr txBox="1"/>
          <p:nvPr/>
        </p:nvSpPr>
        <p:spPr>
          <a:xfrm>
            <a:off x="76200" y="1295400"/>
            <a:ext cx="8991600" cy="4493538"/>
          </a:xfrm>
          <a:prstGeom prst="rect">
            <a:avLst/>
          </a:prstGeom>
          <a:noFill/>
        </p:spPr>
        <p:txBody>
          <a:bodyPr wrap="square" rtlCol="0">
            <a:spAutoFit/>
          </a:bodyPr>
          <a:lstStyle/>
          <a:p>
            <a:pPr marL="342900" indent="-342900">
              <a:buFont typeface="Wingdings" panose="05000000000000000000" pitchFamily="2" charset="2"/>
              <a:buChar char="q"/>
            </a:pPr>
            <a:r>
              <a:rPr lang="en-US" sz="2200" u="sng" dirty="0"/>
              <a:t>What support is required from 11bf?</a:t>
            </a:r>
          </a:p>
          <a:p>
            <a:pPr marL="342900" indent="-342900">
              <a:buFont typeface="Wingdings" panose="05000000000000000000" pitchFamily="2" charset="2"/>
              <a:buChar char="§"/>
            </a:pPr>
            <a:endParaRPr lang="en-US" sz="2200" u="sng" dirty="0"/>
          </a:p>
          <a:p>
            <a:pPr marL="342900" indent="-342900">
              <a:buFont typeface="Wingdings" panose="05000000000000000000" pitchFamily="2" charset="2"/>
              <a:buChar char="§"/>
            </a:pPr>
            <a:r>
              <a:rPr lang="en-US" sz="2200" dirty="0"/>
              <a:t>Format of the Request frame is TBD. Few options can be considered:</a:t>
            </a:r>
          </a:p>
          <a:p>
            <a:pPr marL="914400" lvl="1" indent="-457200">
              <a:buFont typeface="+mj-lt"/>
              <a:buAutoNum type="arabicPeriod"/>
            </a:pPr>
            <a:r>
              <a:rPr lang="en-US" sz="2200" dirty="0"/>
              <a:t>Design a new Request frame (e.g., an Action frame) customized for the use of pre-HE STAs.</a:t>
            </a:r>
          </a:p>
          <a:p>
            <a:pPr marL="914400" lvl="1" indent="-457200">
              <a:buFont typeface="+mj-lt"/>
              <a:buAutoNum type="arabicPeriod"/>
            </a:pPr>
            <a:endParaRPr lang="en-US" sz="2200" dirty="0"/>
          </a:p>
          <a:p>
            <a:pPr marL="914400" lvl="1" indent="-457200">
              <a:buFont typeface="+mj-lt"/>
              <a:buAutoNum type="arabicPeriod"/>
            </a:pPr>
            <a:r>
              <a:rPr lang="en-US" sz="2200" dirty="0"/>
              <a:t>Use the same Sensing Trigger frame designed for other 11bf STAs, but with customization for pre-HE STAs, e.g.:</a:t>
            </a:r>
          </a:p>
          <a:p>
            <a:pPr marL="1371600" lvl="2" indent="-457200">
              <a:buFont typeface="Arial" panose="020B0604020202020204" pitchFamily="34" charset="0"/>
              <a:buChar char="•"/>
            </a:pPr>
            <a:r>
              <a:rPr lang="en-US" sz="2200" dirty="0"/>
              <a:t>Triggering a single STA</a:t>
            </a:r>
            <a:r>
              <a:rPr lang="en-US" sz="2200" baseline="30000" dirty="0"/>
              <a:t>1</a:t>
            </a:r>
            <a:r>
              <a:rPr lang="en-US" sz="2200" dirty="0"/>
              <a:t> (i.e., with a single User Info field).</a:t>
            </a:r>
          </a:p>
          <a:p>
            <a:pPr marL="1371600" lvl="2" indent="-457200">
              <a:buFont typeface="Arial" panose="020B0604020202020204" pitchFamily="34" charset="0"/>
              <a:buChar char="•"/>
            </a:pPr>
            <a:r>
              <a:rPr lang="en-US" sz="2200" dirty="0"/>
              <a:t>Indication that delayed response is allowed (i.e., the NDPA/NDP may be transmitted after a delay).</a:t>
            </a:r>
          </a:p>
          <a:p>
            <a:pPr marL="1371600" lvl="2" indent="-457200">
              <a:buFont typeface="Arial" panose="020B0604020202020204" pitchFamily="34" charset="0"/>
              <a:buChar char="•"/>
            </a:pPr>
            <a:endParaRPr lang="en-US" sz="2200" dirty="0"/>
          </a:p>
          <a:p>
            <a:r>
              <a:rPr lang="en-US" sz="1800" dirty="0"/>
              <a:t>NOTE 1 – 11az, 11be already supports such single STA trigger frames.</a:t>
            </a:r>
            <a:r>
              <a:rPr lang="en-US" sz="2200" dirty="0"/>
              <a:t> </a:t>
            </a:r>
          </a:p>
        </p:txBody>
      </p:sp>
      <p:sp>
        <p:nvSpPr>
          <p:cNvPr id="6" name="Slide Number Placeholder 1">
            <a:extLst>
              <a:ext uri="{FF2B5EF4-FFF2-40B4-BE49-F238E27FC236}">
                <a16:creationId xmlns:a16="http://schemas.microsoft.com/office/drawing/2014/main" id="{7AF7CAD8-7400-4419-8179-6DCD5018E3F7}"/>
              </a:ext>
            </a:extLst>
          </p:cNvPr>
          <p:cNvSpPr txBox="1">
            <a:spLocks/>
          </p:cNvSpPr>
          <p:nvPr/>
        </p:nvSpPr>
        <p:spPr bwMode="auto">
          <a:xfrm>
            <a:off x="4393695" y="6475413"/>
            <a:ext cx="43281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r>
              <a:rPr lang="en-US" dirty="0"/>
              <a:t>Slide </a:t>
            </a:r>
            <a:fld id="{EE2556C5-CE8C-6547-B838-EA80C61A4AF7}" type="slidenum">
              <a:rPr lang="en-US" smtClean="0"/>
              <a:pPr/>
              <a:t>11</a:t>
            </a:fld>
            <a:endParaRPr lang="en-US" dirty="0"/>
          </a:p>
        </p:txBody>
      </p:sp>
    </p:spTree>
    <p:extLst>
      <p:ext uri="{BB962C8B-B14F-4D97-AF65-F5344CB8AC3E}">
        <p14:creationId xmlns:p14="http://schemas.microsoft.com/office/powerpoint/2010/main" val="33272798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a:off x="5791200" y="6475413"/>
            <a:ext cx="2752725" cy="184666"/>
          </a:xfrm>
        </p:spPr>
        <p:txBody>
          <a:bodyPr/>
          <a:lstStyle/>
          <a:p>
            <a:pPr>
              <a:defRPr/>
            </a:pPr>
            <a:r>
              <a:rPr lang="en-US" altLang="ko-KR" dirty="0"/>
              <a:t>Rojan Chitrakar (Panasonic)</a:t>
            </a:r>
          </a:p>
        </p:txBody>
      </p:sp>
      <p:sp>
        <p:nvSpPr>
          <p:cNvPr id="3" name="Slide Number Placeholder 2"/>
          <p:cNvSpPr>
            <a:spLocks noGrp="1"/>
          </p:cNvSpPr>
          <p:nvPr>
            <p:ph type="sldNum" sz="quarter" idx="12"/>
          </p:nvPr>
        </p:nvSpPr>
        <p:spPr/>
        <p:txBody>
          <a:bodyPr/>
          <a:lstStyle/>
          <a:p>
            <a:r>
              <a:rPr lang="en-US" altLang="en-US" dirty="0"/>
              <a:t>Slide </a:t>
            </a:r>
            <a:fld id="{CF617D86-5CEF-4A7A-8BBC-1BE5E3A2734F}" type="slidenum">
              <a:rPr lang="en-US" altLang="en-US" smtClean="0"/>
              <a:pPr/>
              <a:t>12</a:t>
            </a:fld>
            <a:endParaRPr lang="en-US" altLang="en-US" dirty="0"/>
          </a:p>
        </p:txBody>
      </p:sp>
      <p:sp>
        <p:nvSpPr>
          <p:cNvPr id="7" name="Title 1"/>
          <p:cNvSpPr txBox="1">
            <a:spLocks/>
          </p:cNvSpPr>
          <p:nvPr/>
        </p:nvSpPr>
        <p:spPr>
          <a:xfrm>
            <a:off x="0" y="678904"/>
            <a:ext cx="9144000" cy="692696"/>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ko-KR" sz="3600" b="1" i="0" u="none" strike="noStrike" kern="0" cap="none" spc="0" normalizeH="0" baseline="0" noProof="0" dirty="0">
                <a:ln>
                  <a:noFill/>
                </a:ln>
                <a:solidFill>
                  <a:srgbClr val="000000"/>
                </a:solidFill>
                <a:effectLst/>
                <a:uLnTx/>
                <a:uFillTx/>
                <a:latin typeface="Times New Roman"/>
                <a:ea typeface="Gulim" pitchFamily="34" charset="-127"/>
                <a:cs typeface="+mn-cs"/>
              </a:rPr>
              <a:t>Straw Poll 1</a:t>
            </a:r>
            <a:endParaRPr kumimoji="0" lang="en-US" sz="3600" b="1" i="0" u="none" strike="noStrike" kern="0" cap="none" spc="0" normalizeH="0" baseline="0" noProof="0" dirty="0">
              <a:ln>
                <a:noFill/>
              </a:ln>
              <a:solidFill>
                <a:srgbClr val="000000"/>
              </a:solidFill>
              <a:effectLst/>
              <a:uLnTx/>
              <a:uFillTx/>
              <a:latin typeface="Times New Roman"/>
              <a:ea typeface="MS PGothic" pitchFamily="34" charset="-128"/>
              <a:cs typeface="+mn-cs"/>
            </a:endParaRPr>
          </a:p>
          <a:p>
            <a:endParaRPr lang="en-US" sz="2400" kern="0" dirty="0"/>
          </a:p>
        </p:txBody>
      </p:sp>
      <p:sp>
        <p:nvSpPr>
          <p:cNvPr id="17" name="TextBox 16">
            <a:extLst>
              <a:ext uri="{FF2B5EF4-FFF2-40B4-BE49-F238E27FC236}">
                <a16:creationId xmlns:a16="http://schemas.microsoft.com/office/drawing/2014/main" id="{97739AAF-32B4-4013-BDC6-D1C54FAB297A}"/>
              </a:ext>
            </a:extLst>
          </p:cNvPr>
          <p:cNvSpPr txBox="1"/>
          <p:nvPr/>
        </p:nvSpPr>
        <p:spPr>
          <a:xfrm>
            <a:off x="76200" y="1443335"/>
            <a:ext cx="8991600" cy="2677656"/>
          </a:xfrm>
          <a:prstGeom prst="rect">
            <a:avLst/>
          </a:prstGeom>
          <a:noFill/>
        </p:spPr>
        <p:txBody>
          <a:bodyPr wrap="square" rtlCol="0">
            <a:spAutoFit/>
          </a:bodyPr>
          <a:lstStyle/>
          <a:p>
            <a:pPr marL="447675" marR="0" lvl="0" indent="-447675" algn="l" defTabSz="914400" rtl="0" eaLnBrk="1" fontAlgn="base" latinLnBrk="0" hangingPunct="1">
              <a:lnSpc>
                <a:spcPct val="100000"/>
              </a:lnSpc>
              <a:spcBef>
                <a:spcPct val="0"/>
              </a:spcBef>
              <a:spcAft>
                <a:spcPct val="0"/>
              </a:spcAft>
              <a:buClrTx/>
              <a:buSzTx/>
              <a:buFont typeface="Wingdings" panose="05000000000000000000" pitchFamily="2" charset="2"/>
              <a:buChar char="q"/>
              <a:tabLst/>
              <a:defRPr/>
            </a:pPr>
            <a:r>
              <a:rPr kumimoji="0" lang="en-US" sz="2800"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mn-cs"/>
              </a:rPr>
              <a:t>Do you agree that 11bf supports pre-HE STAs (11n, 11ac) to participate in sensing measurements by using explicit beamforming feedback?</a:t>
            </a:r>
          </a:p>
          <a:p>
            <a:pPr marL="447675" marR="0" lvl="0" indent="-447675" algn="l" defTabSz="914400" rtl="0" eaLnBrk="1" fontAlgn="base" latinLnBrk="0" hangingPunct="1">
              <a:lnSpc>
                <a:spcPct val="100000"/>
              </a:lnSpc>
              <a:spcBef>
                <a:spcPct val="0"/>
              </a:spcBef>
              <a:spcAft>
                <a:spcPct val="0"/>
              </a:spcAft>
              <a:buClrTx/>
              <a:buSzTx/>
              <a:buFont typeface="Wingdings" panose="05000000000000000000" pitchFamily="2" charset="2"/>
              <a:buChar char="q"/>
              <a:tabLst/>
              <a:defRPr/>
            </a:pPr>
            <a:endParaRPr kumimoji="0" lang="en-US" sz="2800"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mn-cs"/>
            </a:endParaRPr>
          </a:p>
          <a:p>
            <a:pPr marL="457200" marR="0" lvl="1" indent="0" algn="l" defTabSz="914400" rtl="0" eaLnBrk="1" fontAlgn="base" latinLnBrk="0" hangingPunct="1">
              <a:lnSpc>
                <a:spcPct val="100000"/>
              </a:lnSpc>
              <a:spcBef>
                <a:spcPct val="0"/>
              </a:spcBef>
              <a:spcAft>
                <a:spcPct val="0"/>
              </a:spcAft>
              <a:buClrTx/>
              <a:buSzTx/>
              <a:buFontTx/>
              <a:buNone/>
              <a:tabLst/>
              <a:defRPr/>
            </a:pPr>
            <a:r>
              <a:rPr kumimoji="0" lang="en-US" sz="2800" b="0"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mn-cs"/>
              </a:rPr>
              <a:t>Y/N/A</a:t>
            </a:r>
          </a:p>
          <a:p>
            <a:pPr marL="457200" marR="0" lvl="1" indent="0" algn="l" defTabSz="914400" rtl="0" eaLnBrk="1" fontAlgn="base" latinLnBrk="0" hangingPunct="1">
              <a:lnSpc>
                <a:spcPct val="100000"/>
              </a:lnSpc>
              <a:spcBef>
                <a:spcPct val="0"/>
              </a:spcBef>
              <a:spcAft>
                <a:spcPct val="0"/>
              </a:spcAft>
              <a:buClrTx/>
              <a:buSzTx/>
              <a:buFontTx/>
              <a:buNone/>
              <a:tabLst/>
              <a:defRPr/>
            </a:pPr>
            <a:endParaRPr kumimoji="0" lang="en-US" sz="2800" b="0"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mn-cs"/>
            </a:endParaRPr>
          </a:p>
        </p:txBody>
      </p:sp>
      <p:sp>
        <p:nvSpPr>
          <p:cNvPr id="6" name="Slide Number Placeholder 1">
            <a:extLst>
              <a:ext uri="{FF2B5EF4-FFF2-40B4-BE49-F238E27FC236}">
                <a16:creationId xmlns:a16="http://schemas.microsoft.com/office/drawing/2014/main" id="{7AF7CAD8-7400-4419-8179-6DCD5018E3F7}"/>
              </a:ext>
            </a:extLst>
          </p:cNvPr>
          <p:cNvSpPr txBox="1">
            <a:spLocks/>
          </p:cNvSpPr>
          <p:nvPr/>
        </p:nvSpPr>
        <p:spPr bwMode="auto">
          <a:xfrm>
            <a:off x="4393695" y="6475413"/>
            <a:ext cx="43281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r>
              <a:rPr lang="en-US" dirty="0"/>
              <a:t>Slide </a:t>
            </a:r>
            <a:fld id="{EE2556C5-CE8C-6547-B838-EA80C61A4AF7}" type="slidenum">
              <a:rPr lang="en-US" smtClean="0"/>
              <a:pPr/>
              <a:t>12</a:t>
            </a:fld>
            <a:endParaRPr lang="en-US" dirty="0"/>
          </a:p>
        </p:txBody>
      </p:sp>
    </p:spTree>
    <p:extLst>
      <p:ext uri="{BB962C8B-B14F-4D97-AF65-F5344CB8AC3E}">
        <p14:creationId xmlns:p14="http://schemas.microsoft.com/office/powerpoint/2010/main" val="7840017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a:off x="5791200" y="6475413"/>
            <a:ext cx="2752725" cy="184666"/>
          </a:xfrm>
        </p:spPr>
        <p:txBody>
          <a:bodyPr/>
          <a:lstStyle/>
          <a:p>
            <a:pPr>
              <a:defRPr/>
            </a:pPr>
            <a:r>
              <a:rPr lang="en-US" altLang="ko-KR" dirty="0"/>
              <a:t>Rojan Chitrakar (Panasonic)</a:t>
            </a:r>
          </a:p>
        </p:txBody>
      </p:sp>
      <p:sp>
        <p:nvSpPr>
          <p:cNvPr id="3" name="Slide Number Placeholder 2"/>
          <p:cNvSpPr>
            <a:spLocks noGrp="1"/>
          </p:cNvSpPr>
          <p:nvPr>
            <p:ph type="sldNum" sz="quarter" idx="12"/>
          </p:nvPr>
        </p:nvSpPr>
        <p:spPr/>
        <p:txBody>
          <a:bodyPr/>
          <a:lstStyle/>
          <a:p>
            <a:r>
              <a:rPr lang="en-US" altLang="en-US" dirty="0"/>
              <a:t>Slide </a:t>
            </a:r>
            <a:fld id="{CF617D86-5CEF-4A7A-8BBC-1BE5E3A2734F}" type="slidenum">
              <a:rPr lang="en-US" altLang="en-US" smtClean="0"/>
              <a:pPr/>
              <a:t>13</a:t>
            </a:fld>
            <a:endParaRPr lang="en-US" altLang="en-US" dirty="0"/>
          </a:p>
        </p:txBody>
      </p:sp>
      <p:sp>
        <p:nvSpPr>
          <p:cNvPr id="7" name="Title 1"/>
          <p:cNvSpPr txBox="1">
            <a:spLocks/>
          </p:cNvSpPr>
          <p:nvPr/>
        </p:nvSpPr>
        <p:spPr>
          <a:xfrm>
            <a:off x="0" y="678904"/>
            <a:ext cx="9144000" cy="692696"/>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ko-KR" sz="3600" b="1" i="0" u="none" strike="noStrike" kern="0" cap="none" spc="0" normalizeH="0" baseline="0" noProof="0" dirty="0">
                <a:ln>
                  <a:noFill/>
                </a:ln>
                <a:solidFill>
                  <a:srgbClr val="000000"/>
                </a:solidFill>
                <a:effectLst/>
                <a:uLnTx/>
                <a:uFillTx/>
                <a:latin typeface="Times New Roman"/>
                <a:ea typeface="Gulim" pitchFamily="34" charset="-127"/>
                <a:cs typeface="+mn-cs"/>
              </a:rPr>
              <a:t>Straw Poll 2</a:t>
            </a:r>
            <a:endParaRPr kumimoji="0" lang="en-US" sz="3600" b="1" i="0" u="none" strike="noStrike" kern="0" cap="none" spc="0" normalizeH="0" baseline="0" noProof="0" dirty="0">
              <a:ln>
                <a:noFill/>
              </a:ln>
              <a:solidFill>
                <a:srgbClr val="000000"/>
              </a:solidFill>
              <a:effectLst/>
              <a:uLnTx/>
              <a:uFillTx/>
              <a:latin typeface="Times New Roman"/>
              <a:ea typeface="MS PGothic" pitchFamily="34" charset="-128"/>
              <a:cs typeface="+mn-cs"/>
            </a:endParaRPr>
          </a:p>
          <a:p>
            <a:endParaRPr lang="en-US" sz="2400" kern="0" dirty="0"/>
          </a:p>
        </p:txBody>
      </p:sp>
      <p:sp>
        <p:nvSpPr>
          <p:cNvPr id="17" name="TextBox 16">
            <a:extLst>
              <a:ext uri="{FF2B5EF4-FFF2-40B4-BE49-F238E27FC236}">
                <a16:creationId xmlns:a16="http://schemas.microsoft.com/office/drawing/2014/main" id="{97739AAF-32B4-4013-BDC6-D1C54FAB297A}"/>
              </a:ext>
            </a:extLst>
          </p:cNvPr>
          <p:cNvSpPr txBox="1"/>
          <p:nvPr/>
        </p:nvSpPr>
        <p:spPr>
          <a:xfrm>
            <a:off x="76200" y="1443335"/>
            <a:ext cx="8991600" cy="5262979"/>
          </a:xfrm>
          <a:prstGeom prst="rect">
            <a:avLst/>
          </a:prstGeom>
          <a:noFill/>
        </p:spPr>
        <p:txBody>
          <a:bodyPr wrap="square" rtlCol="0">
            <a:spAutoFit/>
          </a:bodyPr>
          <a:lstStyle/>
          <a:p>
            <a:pPr marL="447675" marR="0" lvl="0" indent="-447675" algn="l" defTabSz="914400" rtl="0" eaLnBrk="1" fontAlgn="base" latinLnBrk="0" hangingPunct="1">
              <a:lnSpc>
                <a:spcPct val="100000"/>
              </a:lnSpc>
              <a:spcBef>
                <a:spcPct val="0"/>
              </a:spcBef>
              <a:spcAft>
                <a:spcPct val="0"/>
              </a:spcAft>
              <a:buClrTx/>
              <a:buSzTx/>
              <a:buFont typeface="Wingdings" panose="05000000000000000000" pitchFamily="2" charset="2"/>
              <a:buChar char="q"/>
              <a:tabLst/>
              <a:defRPr/>
            </a:pPr>
            <a:r>
              <a:rPr kumimoji="0" lang="en-US" sz="2800"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mn-cs"/>
              </a:rPr>
              <a:t>Do you agree that 11bf supports soliciting a NDP Sequence (NDPA + NDP) from </a:t>
            </a:r>
            <a:r>
              <a:rPr lang="en-US" sz="2800" dirty="0"/>
              <a:t>pre-HE STAs </a:t>
            </a:r>
            <a:r>
              <a:rPr kumimoji="0" lang="en-US" sz="2800"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mn-cs"/>
              </a:rPr>
              <a:t>(11n, 11ac)?</a:t>
            </a:r>
          </a:p>
          <a:p>
            <a:pPr marL="914400" lvl="1" indent="-457200">
              <a:buFont typeface="Wingdings" panose="05000000000000000000" pitchFamily="2" charset="2"/>
              <a:buChar char="§"/>
              <a:defRPr/>
            </a:pPr>
            <a:r>
              <a:rPr lang="en-US" sz="2400" dirty="0">
                <a:solidFill>
                  <a:srgbClr val="000000"/>
                </a:solidFill>
              </a:rPr>
              <a:t>The NDP sequence</a:t>
            </a:r>
            <a:r>
              <a:rPr kumimoji="0" lang="en-US" sz="2400"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mn-cs"/>
              </a:rPr>
              <a:t> (NDPA + NDP)</a:t>
            </a:r>
            <a:r>
              <a:rPr lang="en-US" sz="2400" dirty="0">
                <a:solidFill>
                  <a:srgbClr val="000000"/>
                </a:solidFill>
              </a:rPr>
              <a:t> need not be transmitted within SIFS of the Request frame that solicits it.</a:t>
            </a:r>
          </a:p>
          <a:p>
            <a:pPr marL="914400" lvl="1" indent="-457200">
              <a:buFont typeface="Wingdings" panose="05000000000000000000" pitchFamily="2" charset="2"/>
              <a:buChar char="§"/>
              <a:defRPr/>
            </a:pPr>
            <a:r>
              <a:rPr lang="en-US" sz="2400" dirty="0">
                <a:solidFill>
                  <a:srgbClr val="000000"/>
                </a:solidFill>
              </a:rPr>
              <a:t>Type/Format of the Request frame that solicits the NDP sequence is TBD.</a:t>
            </a:r>
            <a:endParaRPr kumimoji="0" lang="en-US" sz="2800"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mn-cs"/>
            </a:endParaRPr>
          </a:p>
          <a:p>
            <a:pPr marL="457200" marR="0" lvl="1" indent="0" algn="l" defTabSz="914400" rtl="0" eaLnBrk="1" fontAlgn="auto" latinLnBrk="0" hangingPunct="1">
              <a:lnSpc>
                <a:spcPct val="100000"/>
              </a:lnSpc>
              <a:spcBef>
                <a:spcPts val="0"/>
              </a:spcBef>
              <a:spcAft>
                <a:spcPts val="0"/>
              </a:spcAft>
              <a:buClrTx/>
              <a:buSzTx/>
              <a:buFontTx/>
              <a:buNone/>
              <a:tabLst/>
              <a:defRPr/>
            </a:pPr>
            <a:endParaRPr kumimoji="0" lang="en-US" sz="2800"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mn-cs"/>
            </a:endParaRPr>
          </a:p>
          <a:p>
            <a:pPr marL="457200" marR="0" lvl="1" indent="0" algn="l" defTabSz="914400" rtl="0" eaLnBrk="1" fontAlgn="base" latinLnBrk="0" hangingPunct="1">
              <a:lnSpc>
                <a:spcPct val="100000"/>
              </a:lnSpc>
              <a:spcBef>
                <a:spcPct val="0"/>
              </a:spcBef>
              <a:spcAft>
                <a:spcPct val="0"/>
              </a:spcAft>
              <a:buClrTx/>
              <a:buSzTx/>
              <a:buFontTx/>
              <a:buNone/>
              <a:tabLst/>
              <a:defRPr/>
            </a:pPr>
            <a:r>
              <a:rPr kumimoji="0" lang="en-US" sz="2800" b="0"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mn-cs"/>
              </a:rPr>
              <a:t>Y/N/A</a:t>
            </a:r>
          </a:p>
          <a:p>
            <a:pPr marL="457200" marR="0" lvl="1" indent="0" algn="l" defTabSz="914400" rtl="0" eaLnBrk="1" fontAlgn="base" latinLnBrk="0" hangingPunct="1">
              <a:lnSpc>
                <a:spcPct val="100000"/>
              </a:lnSpc>
              <a:spcBef>
                <a:spcPct val="0"/>
              </a:spcBef>
              <a:spcAft>
                <a:spcPct val="0"/>
              </a:spcAft>
              <a:buClrTx/>
              <a:buSzTx/>
              <a:buFontTx/>
              <a:buNone/>
              <a:tabLst/>
              <a:defRPr/>
            </a:pPr>
            <a:endParaRPr lang="en-US" sz="2800" dirty="0">
              <a:solidFill>
                <a:srgbClr val="000000"/>
              </a:solidFill>
            </a:endParaRPr>
          </a:p>
          <a:p>
            <a:pPr marL="457200" marR="0" lvl="1" indent="0" algn="l" defTabSz="914400" rtl="0" eaLnBrk="1" fontAlgn="base" latinLnBrk="0" hangingPunct="1">
              <a:lnSpc>
                <a:spcPct val="100000"/>
              </a:lnSpc>
              <a:spcBef>
                <a:spcPct val="0"/>
              </a:spcBef>
              <a:spcAft>
                <a:spcPct val="0"/>
              </a:spcAft>
              <a:buClrTx/>
              <a:buSzTx/>
              <a:buFontTx/>
              <a:buNone/>
              <a:tabLst/>
              <a:defRPr/>
            </a:pPr>
            <a:endParaRPr kumimoji="0" lang="en-US" sz="2800" b="0"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mn-cs"/>
            </a:endParaRPr>
          </a:p>
          <a:p>
            <a:pPr marL="457200" marR="0" lvl="1" indent="0" algn="l" defTabSz="914400" rtl="0" eaLnBrk="1" fontAlgn="base" latinLnBrk="0" hangingPunct="1">
              <a:lnSpc>
                <a:spcPct val="100000"/>
              </a:lnSpc>
              <a:spcBef>
                <a:spcPct val="0"/>
              </a:spcBef>
              <a:spcAft>
                <a:spcPct val="0"/>
              </a:spcAft>
              <a:buClrTx/>
              <a:buSzTx/>
              <a:buFontTx/>
              <a:buNone/>
              <a:tabLst/>
              <a:defRPr/>
            </a:pPr>
            <a:endParaRPr kumimoji="0" lang="en-US" sz="2800" b="0"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mn-cs"/>
            </a:endParaRPr>
          </a:p>
          <a:p>
            <a:pPr marL="342900" indent="-342900">
              <a:buFont typeface="Wingdings" panose="05000000000000000000" pitchFamily="2" charset="2"/>
              <a:buChar char="q"/>
            </a:pPr>
            <a:endParaRPr lang="en-US" sz="2200" dirty="0"/>
          </a:p>
          <a:p>
            <a:pPr marL="342900" indent="-342900">
              <a:buFont typeface="Wingdings" panose="05000000000000000000" pitchFamily="2" charset="2"/>
              <a:buChar char="q"/>
            </a:pPr>
            <a:endParaRPr lang="en-US" sz="2200" dirty="0"/>
          </a:p>
        </p:txBody>
      </p:sp>
      <p:sp>
        <p:nvSpPr>
          <p:cNvPr id="6" name="Slide Number Placeholder 1">
            <a:extLst>
              <a:ext uri="{FF2B5EF4-FFF2-40B4-BE49-F238E27FC236}">
                <a16:creationId xmlns:a16="http://schemas.microsoft.com/office/drawing/2014/main" id="{7AF7CAD8-7400-4419-8179-6DCD5018E3F7}"/>
              </a:ext>
            </a:extLst>
          </p:cNvPr>
          <p:cNvSpPr txBox="1">
            <a:spLocks/>
          </p:cNvSpPr>
          <p:nvPr/>
        </p:nvSpPr>
        <p:spPr bwMode="auto">
          <a:xfrm>
            <a:off x="4393695" y="6475413"/>
            <a:ext cx="43281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r>
              <a:rPr lang="en-US" dirty="0"/>
              <a:t>Slide </a:t>
            </a:r>
            <a:fld id="{EE2556C5-CE8C-6547-B838-EA80C61A4AF7}" type="slidenum">
              <a:rPr lang="en-US" smtClean="0"/>
              <a:pPr/>
              <a:t>13</a:t>
            </a:fld>
            <a:endParaRPr lang="en-US" dirty="0"/>
          </a:p>
        </p:txBody>
      </p:sp>
      <p:sp>
        <p:nvSpPr>
          <p:cNvPr id="8" name="TextBox 7">
            <a:extLst>
              <a:ext uri="{FF2B5EF4-FFF2-40B4-BE49-F238E27FC236}">
                <a16:creationId xmlns:a16="http://schemas.microsoft.com/office/drawing/2014/main" id="{520122DD-42FD-455A-9545-39681E210F63}"/>
              </a:ext>
            </a:extLst>
          </p:cNvPr>
          <p:cNvSpPr txBox="1"/>
          <p:nvPr/>
        </p:nvSpPr>
        <p:spPr>
          <a:xfrm>
            <a:off x="16164" y="5950089"/>
            <a:ext cx="9144000" cy="338554"/>
          </a:xfrm>
          <a:prstGeom prst="rect">
            <a:avLst/>
          </a:prstGeom>
          <a:noFill/>
        </p:spPr>
        <p:txBody>
          <a:bodyPr wrap="square">
            <a:spAutoFit/>
          </a:bodyPr>
          <a:lstStyle/>
          <a:p>
            <a:r>
              <a:rPr lang="en-US" sz="1600" dirty="0"/>
              <a:t>NOTE – A NDP sequence here refers to a PPDU carrying a NDPA frame followed within SIFS by a NDP.</a:t>
            </a:r>
          </a:p>
        </p:txBody>
      </p:sp>
    </p:spTree>
    <p:extLst>
      <p:ext uri="{BB962C8B-B14F-4D97-AF65-F5344CB8AC3E}">
        <p14:creationId xmlns:p14="http://schemas.microsoft.com/office/powerpoint/2010/main" val="390542366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a:off x="5791200" y="6475413"/>
            <a:ext cx="2752725" cy="184666"/>
          </a:xfrm>
        </p:spPr>
        <p:txBody>
          <a:bodyPr/>
          <a:lstStyle/>
          <a:p>
            <a:pPr>
              <a:defRPr/>
            </a:pPr>
            <a:r>
              <a:rPr lang="en-US" altLang="ko-KR" dirty="0"/>
              <a:t>Rojan Chitrakar (Panasonic)</a:t>
            </a:r>
          </a:p>
        </p:txBody>
      </p:sp>
      <p:sp>
        <p:nvSpPr>
          <p:cNvPr id="3" name="Slide Number Placeholder 2"/>
          <p:cNvSpPr>
            <a:spLocks noGrp="1"/>
          </p:cNvSpPr>
          <p:nvPr>
            <p:ph type="sldNum" sz="quarter" idx="12"/>
          </p:nvPr>
        </p:nvSpPr>
        <p:spPr/>
        <p:txBody>
          <a:bodyPr/>
          <a:lstStyle/>
          <a:p>
            <a:r>
              <a:rPr lang="en-US" altLang="en-US" dirty="0"/>
              <a:t>Slide </a:t>
            </a:r>
            <a:fld id="{CF617D86-5CEF-4A7A-8BBC-1BE5E3A2734F}" type="slidenum">
              <a:rPr lang="en-US" altLang="en-US" smtClean="0"/>
              <a:pPr/>
              <a:t>14</a:t>
            </a:fld>
            <a:endParaRPr lang="en-US" altLang="en-US" dirty="0"/>
          </a:p>
        </p:txBody>
      </p:sp>
      <p:sp>
        <p:nvSpPr>
          <p:cNvPr id="7" name="Title 1"/>
          <p:cNvSpPr txBox="1">
            <a:spLocks/>
          </p:cNvSpPr>
          <p:nvPr/>
        </p:nvSpPr>
        <p:spPr>
          <a:xfrm>
            <a:off x="0" y="678904"/>
            <a:ext cx="9144000" cy="692696"/>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kumimoji="0" lang="en-US" sz="3200" b="1" i="0" u="none" strike="noStrike" kern="0" cap="none" spc="0" normalizeH="0" baseline="0" noProof="0" dirty="0">
                <a:ln>
                  <a:noFill/>
                </a:ln>
                <a:solidFill>
                  <a:srgbClr val="000000"/>
                </a:solidFill>
                <a:effectLst/>
                <a:uLnTx/>
                <a:uFillTx/>
                <a:latin typeface="Times New Roman"/>
                <a:ea typeface="MS PGothic" pitchFamily="34" charset="-128"/>
              </a:rPr>
              <a:t>References</a:t>
            </a:r>
            <a:endParaRPr lang="en-US" sz="2400" kern="0" dirty="0"/>
          </a:p>
          <a:p>
            <a:endParaRPr lang="en-US" sz="2400" kern="0" dirty="0"/>
          </a:p>
        </p:txBody>
      </p:sp>
      <p:sp>
        <p:nvSpPr>
          <p:cNvPr id="17" name="TextBox 16">
            <a:extLst>
              <a:ext uri="{FF2B5EF4-FFF2-40B4-BE49-F238E27FC236}">
                <a16:creationId xmlns:a16="http://schemas.microsoft.com/office/drawing/2014/main" id="{97739AAF-32B4-4013-BDC6-D1C54FAB297A}"/>
              </a:ext>
            </a:extLst>
          </p:cNvPr>
          <p:cNvSpPr txBox="1"/>
          <p:nvPr/>
        </p:nvSpPr>
        <p:spPr>
          <a:xfrm>
            <a:off x="76200" y="1295400"/>
            <a:ext cx="8991600" cy="1077218"/>
          </a:xfrm>
          <a:prstGeom prst="rect">
            <a:avLst/>
          </a:prstGeom>
          <a:noFill/>
        </p:spPr>
        <p:txBody>
          <a:bodyPr wrap="square" rtlCol="0">
            <a:spAutoFit/>
          </a:bodyPr>
          <a:lstStyle/>
          <a:p>
            <a:pPr marL="457200" indent="-457200">
              <a:buFont typeface="+mj-lt"/>
              <a:buAutoNum type="arabicParenR"/>
            </a:pPr>
            <a:r>
              <a:rPr lang="en-US" sz="2200" dirty="0"/>
              <a:t>21/1047r1, Legacy Support in 11bf, Rojan Chitrakar et. al.</a:t>
            </a:r>
          </a:p>
          <a:p>
            <a:pPr marL="457200" indent="-457200">
              <a:buFont typeface="+mj-lt"/>
              <a:buAutoNum type="arabicParenR"/>
            </a:pPr>
            <a:r>
              <a:rPr lang="en-US" sz="2000" b="0" dirty="0"/>
              <a:t>21/0504r3, Specification Framework for TGbf, Claudio da Silva et. al.</a:t>
            </a:r>
          </a:p>
          <a:p>
            <a:pPr marL="457200" indent="-457200">
              <a:buFont typeface="+mj-lt"/>
              <a:buAutoNum type="arabicParenR"/>
            </a:pPr>
            <a:endParaRPr lang="en-US" sz="2200" dirty="0"/>
          </a:p>
        </p:txBody>
      </p:sp>
      <p:sp>
        <p:nvSpPr>
          <p:cNvPr id="6" name="Slide Number Placeholder 1">
            <a:extLst>
              <a:ext uri="{FF2B5EF4-FFF2-40B4-BE49-F238E27FC236}">
                <a16:creationId xmlns:a16="http://schemas.microsoft.com/office/drawing/2014/main" id="{7AF7CAD8-7400-4419-8179-6DCD5018E3F7}"/>
              </a:ext>
            </a:extLst>
          </p:cNvPr>
          <p:cNvSpPr txBox="1">
            <a:spLocks/>
          </p:cNvSpPr>
          <p:nvPr/>
        </p:nvSpPr>
        <p:spPr bwMode="auto">
          <a:xfrm>
            <a:off x="4393695" y="6475413"/>
            <a:ext cx="43281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r>
              <a:rPr lang="en-US" dirty="0"/>
              <a:t>Slide </a:t>
            </a:r>
            <a:fld id="{EE2556C5-CE8C-6547-B838-EA80C61A4AF7}" type="slidenum">
              <a:rPr lang="en-US" smtClean="0"/>
              <a:pPr/>
              <a:t>14</a:t>
            </a:fld>
            <a:endParaRPr lang="en-US" dirty="0"/>
          </a:p>
        </p:txBody>
      </p:sp>
    </p:spTree>
    <p:extLst>
      <p:ext uri="{BB962C8B-B14F-4D97-AF65-F5344CB8AC3E}">
        <p14:creationId xmlns:p14="http://schemas.microsoft.com/office/powerpoint/2010/main" val="9980971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a:off x="5791200" y="6475413"/>
            <a:ext cx="2752725" cy="184666"/>
          </a:xfrm>
        </p:spPr>
        <p:txBody>
          <a:bodyPr/>
          <a:lstStyle/>
          <a:p>
            <a:pPr>
              <a:defRPr/>
            </a:pPr>
            <a:r>
              <a:rPr lang="en-US" altLang="ko-KR" dirty="0"/>
              <a:t>Rojan Chitrakar (Panasonic)</a:t>
            </a:r>
          </a:p>
        </p:txBody>
      </p:sp>
      <p:sp>
        <p:nvSpPr>
          <p:cNvPr id="3" name="Slide Number Placeholder 2"/>
          <p:cNvSpPr>
            <a:spLocks noGrp="1"/>
          </p:cNvSpPr>
          <p:nvPr>
            <p:ph type="sldNum" sz="quarter" idx="12"/>
          </p:nvPr>
        </p:nvSpPr>
        <p:spPr/>
        <p:txBody>
          <a:bodyPr/>
          <a:lstStyle/>
          <a:p>
            <a:r>
              <a:rPr lang="en-US" altLang="en-US" dirty="0"/>
              <a:t>Slide </a:t>
            </a:r>
            <a:fld id="{CF617D86-5CEF-4A7A-8BBC-1BE5E3A2734F}" type="slidenum">
              <a:rPr lang="en-US" altLang="en-US" smtClean="0"/>
              <a:pPr/>
              <a:t>2</a:t>
            </a:fld>
            <a:endParaRPr lang="en-US" altLang="en-US" dirty="0"/>
          </a:p>
        </p:txBody>
      </p:sp>
      <p:sp>
        <p:nvSpPr>
          <p:cNvPr id="7" name="Title 1"/>
          <p:cNvSpPr txBox="1">
            <a:spLocks/>
          </p:cNvSpPr>
          <p:nvPr/>
        </p:nvSpPr>
        <p:spPr>
          <a:xfrm>
            <a:off x="0" y="678904"/>
            <a:ext cx="9144000" cy="692696"/>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altLang="ko-KR" sz="3600" kern="0" dirty="0">
                <a:ea typeface="Gulim" pitchFamily="34" charset="-127"/>
              </a:rPr>
              <a:t>Overview</a:t>
            </a:r>
            <a:endParaRPr lang="en-US" sz="3600" kern="0" dirty="0"/>
          </a:p>
        </p:txBody>
      </p:sp>
      <p:sp>
        <p:nvSpPr>
          <p:cNvPr id="9" name="TextBox 8">
            <a:extLst>
              <a:ext uri="{FF2B5EF4-FFF2-40B4-BE49-F238E27FC236}">
                <a16:creationId xmlns:a16="http://schemas.microsoft.com/office/drawing/2014/main" id="{193080EF-EF8D-4874-9F1A-9AA692AEEC00}"/>
              </a:ext>
            </a:extLst>
          </p:cNvPr>
          <p:cNvSpPr txBox="1"/>
          <p:nvPr/>
        </p:nvSpPr>
        <p:spPr>
          <a:xfrm>
            <a:off x="76200" y="1295400"/>
            <a:ext cx="8915400" cy="4708981"/>
          </a:xfrm>
          <a:prstGeom prst="rect">
            <a:avLst/>
          </a:prstGeom>
          <a:noFill/>
        </p:spPr>
        <p:txBody>
          <a:bodyPr wrap="square" rtlCol="0">
            <a:spAutoFit/>
          </a:bodyPr>
          <a:lstStyle/>
          <a:p>
            <a:pPr marL="447675" lvl="0" indent="-447675">
              <a:buFont typeface="Wingdings" panose="05000000000000000000" pitchFamily="2" charset="2"/>
              <a:buChar char="q"/>
            </a:pPr>
            <a:r>
              <a:rPr lang="en-US" sz="2400" dirty="0"/>
              <a:t>In 21/1047r1 we proposed that 11bf should be supported on devices with legacy PHYs (11n, 11ac) and that such devices can participate in WLAN Sensing. The corresponding straw polled indicated high level of interest on the topic:</a:t>
            </a:r>
          </a:p>
          <a:p>
            <a:pPr marL="447675" lvl="0" indent="-447675">
              <a:buFont typeface="Wingdings" panose="05000000000000000000" pitchFamily="2" charset="2"/>
              <a:buChar char="q"/>
            </a:pPr>
            <a:endParaRPr lang="en-US" sz="1800" dirty="0"/>
          </a:p>
          <a:p>
            <a:pPr marL="447675" lvl="0" indent="-447675">
              <a:buFont typeface="Wingdings" panose="05000000000000000000" pitchFamily="2" charset="2"/>
              <a:buChar char="q"/>
            </a:pPr>
            <a:r>
              <a:rPr lang="en-US" sz="2400" b="1" dirty="0"/>
              <a:t>Do you agree that 11bf Task group should investigate supporting devices with legacy PHYs (11n, 11ac) and that such devices can participate in WLAN Sensing?</a:t>
            </a:r>
            <a:endParaRPr lang="en-US" sz="2400" dirty="0"/>
          </a:p>
          <a:p>
            <a:pPr lvl="1" fontAlgn="auto">
              <a:spcBef>
                <a:spcPts val="0"/>
              </a:spcBef>
              <a:spcAft>
                <a:spcPts val="0"/>
              </a:spcAft>
            </a:pPr>
            <a:endParaRPr lang="en-US" sz="2400" dirty="0"/>
          </a:p>
          <a:p>
            <a:pPr lvl="1"/>
            <a:r>
              <a:rPr lang="en-US" sz="2400" dirty="0"/>
              <a:t>78Y/14N/18A</a:t>
            </a:r>
          </a:p>
          <a:p>
            <a:pPr marL="447675" lvl="0" indent="-447675">
              <a:buFont typeface="Wingdings" panose="05000000000000000000" pitchFamily="2" charset="2"/>
              <a:buChar char="q"/>
            </a:pPr>
            <a:endParaRPr lang="en-US" sz="1800" dirty="0"/>
          </a:p>
          <a:p>
            <a:pPr marL="447675" lvl="0" indent="-447675">
              <a:buFont typeface="Wingdings" panose="05000000000000000000" pitchFamily="2" charset="2"/>
              <a:buChar char="q"/>
            </a:pPr>
            <a:r>
              <a:rPr lang="en-US" sz="2400" dirty="0">
                <a:solidFill>
                  <a:srgbClr val="000000"/>
                </a:solidFill>
              </a:rPr>
              <a:t>In this contribution we explore various options to achieve support for pre-HE STAs </a:t>
            </a:r>
            <a:r>
              <a:rPr lang="en-US" sz="2400" dirty="0"/>
              <a:t>(11n, 11ac) </a:t>
            </a:r>
            <a:r>
              <a:rPr lang="en-US" sz="2400" dirty="0">
                <a:solidFill>
                  <a:srgbClr val="000000"/>
                </a:solidFill>
              </a:rPr>
              <a:t>in 11bf.</a:t>
            </a:r>
            <a:endParaRPr lang="en-US" sz="1800" dirty="0"/>
          </a:p>
        </p:txBody>
      </p:sp>
    </p:spTree>
    <p:extLst>
      <p:ext uri="{BB962C8B-B14F-4D97-AF65-F5344CB8AC3E}">
        <p14:creationId xmlns:p14="http://schemas.microsoft.com/office/powerpoint/2010/main" val="16248007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a:off x="5791200" y="6475413"/>
            <a:ext cx="2752725" cy="184666"/>
          </a:xfrm>
        </p:spPr>
        <p:txBody>
          <a:bodyPr/>
          <a:lstStyle/>
          <a:p>
            <a:pPr>
              <a:defRPr/>
            </a:pPr>
            <a:r>
              <a:rPr lang="en-US" altLang="ko-KR" dirty="0"/>
              <a:t>Rojan Chitrakar (Panasonic)</a:t>
            </a:r>
          </a:p>
        </p:txBody>
      </p:sp>
      <p:sp>
        <p:nvSpPr>
          <p:cNvPr id="3" name="Slide Number Placeholder 2"/>
          <p:cNvSpPr>
            <a:spLocks noGrp="1"/>
          </p:cNvSpPr>
          <p:nvPr>
            <p:ph type="sldNum" sz="quarter" idx="12"/>
          </p:nvPr>
        </p:nvSpPr>
        <p:spPr/>
        <p:txBody>
          <a:bodyPr/>
          <a:lstStyle/>
          <a:p>
            <a:r>
              <a:rPr lang="en-US" altLang="en-US" dirty="0"/>
              <a:t>Slide </a:t>
            </a:r>
            <a:fld id="{CF617D86-5CEF-4A7A-8BBC-1BE5E3A2734F}" type="slidenum">
              <a:rPr lang="en-US" altLang="en-US" smtClean="0"/>
              <a:pPr/>
              <a:t>3</a:t>
            </a:fld>
            <a:endParaRPr lang="en-US" altLang="en-US" dirty="0"/>
          </a:p>
        </p:txBody>
      </p:sp>
      <p:sp>
        <p:nvSpPr>
          <p:cNvPr id="7" name="Title 1"/>
          <p:cNvSpPr txBox="1">
            <a:spLocks/>
          </p:cNvSpPr>
          <p:nvPr/>
        </p:nvSpPr>
        <p:spPr>
          <a:xfrm>
            <a:off x="0" y="678904"/>
            <a:ext cx="9144000" cy="692696"/>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altLang="ko-KR" sz="2400" kern="0" dirty="0">
                <a:ea typeface="Gulim" pitchFamily="34" charset="-127"/>
              </a:rPr>
              <a:t>1. Using baseline explicit beamforming feedback</a:t>
            </a:r>
            <a:endParaRPr lang="en-US" sz="2400" kern="0" dirty="0"/>
          </a:p>
        </p:txBody>
      </p:sp>
      <p:sp>
        <p:nvSpPr>
          <p:cNvPr id="17" name="TextBox 16">
            <a:extLst>
              <a:ext uri="{FF2B5EF4-FFF2-40B4-BE49-F238E27FC236}">
                <a16:creationId xmlns:a16="http://schemas.microsoft.com/office/drawing/2014/main" id="{97739AAF-32B4-4013-BDC6-D1C54FAB297A}"/>
              </a:ext>
            </a:extLst>
          </p:cNvPr>
          <p:cNvSpPr txBox="1"/>
          <p:nvPr/>
        </p:nvSpPr>
        <p:spPr>
          <a:xfrm>
            <a:off x="76200" y="1443335"/>
            <a:ext cx="8991600" cy="430887"/>
          </a:xfrm>
          <a:prstGeom prst="rect">
            <a:avLst/>
          </a:prstGeom>
          <a:noFill/>
        </p:spPr>
        <p:txBody>
          <a:bodyPr wrap="square" rtlCol="0">
            <a:spAutoFit/>
          </a:bodyPr>
          <a:lstStyle/>
          <a:p>
            <a:pPr marL="342900" indent="-342900">
              <a:buFont typeface="Wingdings" panose="05000000000000000000" pitchFamily="2" charset="2"/>
              <a:buChar char="q"/>
            </a:pPr>
            <a:r>
              <a:rPr lang="en-US" sz="2200" dirty="0"/>
              <a:t>When the Sensing Responder is an 11n device:</a:t>
            </a:r>
          </a:p>
        </p:txBody>
      </p:sp>
      <p:sp>
        <p:nvSpPr>
          <p:cNvPr id="6" name="Slide Number Placeholder 1">
            <a:extLst>
              <a:ext uri="{FF2B5EF4-FFF2-40B4-BE49-F238E27FC236}">
                <a16:creationId xmlns:a16="http://schemas.microsoft.com/office/drawing/2014/main" id="{7AF7CAD8-7400-4419-8179-6DCD5018E3F7}"/>
              </a:ext>
            </a:extLst>
          </p:cNvPr>
          <p:cNvSpPr txBox="1">
            <a:spLocks/>
          </p:cNvSpPr>
          <p:nvPr/>
        </p:nvSpPr>
        <p:spPr bwMode="auto">
          <a:xfrm>
            <a:off x="4393695" y="6475413"/>
            <a:ext cx="43281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r>
              <a:rPr lang="en-US" dirty="0"/>
              <a:t>Slide </a:t>
            </a:r>
            <a:fld id="{EE2556C5-CE8C-6547-B838-EA80C61A4AF7}" type="slidenum">
              <a:rPr lang="en-US" smtClean="0"/>
              <a:pPr/>
              <a:t>3</a:t>
            </a:fld>
            <a:endParaRPr lang="en-US" dirty="0"/>
          </a:p>
        </p:txBody>
      </p:sp>
      <p:sp>
        <p:nvSpPr>
          <p:cNvPr id="19" name="TextBox 18">
            <a:extLst>
              <a:ext uri="{FF2B5EF4-FFF2-40B4-BE49-F238E27FC236}">
                <a16:creationId xmlns:a16="http://schemas.microsoft.com/office/drawing/2014/main" id="{08815B2F-B57A-4F05-BB5E-5FC2858E705E}"/>
              </a:ext>
            </a:extLst>
          </p:cNvPr>
          <p:cNvSpPr txBox="1"/>
          <p:nvPr/>
        </p:nvSpPr>
        <p:spPr>
          <a:xfrm>
            <a:off x="113320" y="4648200"/>
            <a:ext cx="8777152" cy="1323439"/>
          </a:xfrm>
          <a:prstGeom prst="rect">
            <a:avLst/>
          </a:prstGeom>
          <a:noFill/>
        </p:spPr>
        <p:txBody>
          <a:bodyPr wrap="square" rtlCol="0">
            <a:spAutoFit/>
          </a:bodyPr>
          <a:lstStyle/>
          <a:p>
            <a:pPr marL="447675" lvl="0" indent="-447675">
              <a:buFont typeface="Wingdings" panose="05000000000000000000" pitchFamily="2" charset="2"/>
              <a:buChar char="q"/>
            </a:pPr>
            <a:r>
              <a:rPr lang="en-US" sz="2000" dirty="0"/>
              <a:t>The 11n device, </a:t>
            </a:r>
            <a:r>
              <a:rPr lang="en-US" sz="2000" b="1" dirty="0"/>
              <a:t>if capable of explicit CSI feedback</a:t>
            </a:r>
            <a:r>
              <a:rPr lang="en-US" sz="2000" dirty="0"/>
              <a:t>, can be made to provide CSI feedback by transmitting an HT NDPA</a:t>
            </a:r>
            <a:r>
              <a:rPr lang="en-US" sz="2000" baseline="30000" dirty="0"/>
              <a:t>1</a:t>
            </a:r>
            <a:r>
              <a:rPr lang="en-US" sz="2000" dirty="0"/>
              <a:t> and HT NDP to it. </a:t>
            </a:r>
          </a:p>
          <a:p>
            <a:pPr marL="447675" lvl="0" indent="-447675">
              <a:buFont typeface="Wingdings" panose="05000000000000000000" pitchFamily="2" charset="2"/>
              <a:buChar char="q"/>
            </a:pPr>
            <a:endParaRPr lang="en-US" sz="2000" dirty="0"/>
          </a:p>
          <a:p>
            <a:pPr lvl="0"/>
            <a:r>
              <a:rPr lang="en-US" sz="1800" dirty="0"/>
              <a:t>NOTE 1 - HT NDPA is any HT frame that carries an HT variant HT Control field. </a:t>
            </a:r>
          </a:p>
        </p:txBody>
      </p:sp>
      <p:pic>
        <p:nvPicPr>
          <p:cNvPr id="4" name="Picture 3">
            <a:extLst>
              <a:ext uri="{FF2B5EF4-FFF2-40B4-BE49-F238E27FC236}">
                <a16:creationId xmlns:a16="http://schemas.microsoft.com/office/drawing/2014/main" id="{971B9964-EF38-413A-94C5-5866C7774529}"/>
              </a:ext>
            </a:extLst>
          </p:cNvPr>
          <p:cNvPicPr>
            <a:picLocks noChangeAspect="1"/>
          </p:cNvPicPr>
          <p:nvPr/>
        </p:nvPicPr>
        <p:blipFill>
          <a:blip r:embed="rId3"/>
          <a:stretch>
            <a:fillRect/>
          </a:stretch>
        </p:blipFill>
        <p:spPr>
          <a:xfrm>
            <a:off x="840560" y="2414676"/>
            <a:ext cx="5103040" cy="2188400"/>
          </a:xfrm>
          <a:prstGeom prst="rect">
            <a:avLst/>
          </a:prstGeom>
        </p:spPr>
      </p:pic>
      <p:pic>
        <p:nvPicPr>
          <p:cNvPr id="10" name="Picture 2">
            <a:extLst>
              <a:ext uri="{FF2B5EF4-FFF2-40B4-BE49-F238E27FC236}">
                <a16:creationId xmlns:a16="http://schemas.microsoft.com/office/drawing/2014/main" id="{F09FAAE3-2558-4377-BEBE-594265D9C97B}"/>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344988" y="1865567"/>
            <a:ext cx="4799012" cy="8207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1" name="Rectangle 10">
            <a:extLst>
              <a:ext uri="{FF2B5EF4-FFF2-40B4-BE49-F238E27FC236}">
                <a16:creationId xmlns:a16="http://schemas.microsoft.com/office/drawing/2014/main" id="{251D3A67-428F-4A5A-B3F1-5A3ABDB26AE7}"/>
              </a:ext>
            </a:extLst>
          </p:cNvPr>
          <p:cNvSpPr/>
          <p:nvPr/>
        </p:nvSpPr>
        <p:spPr>
          <a:xfrm>
            <a:off x="7494959" y="2026623"/>
            <a:ext cx="624383" cy="430888"/>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2" name="Picture 2">
            <a:extLst>
              <a:ext uri="{FF2B5EF4-FFF2-40B4-BE49-F238E27FC236}">
                <a16:creationId xmlns:a16="http://schemas.microsoft.com/office/drawing/2014/main" id="{ECBF5A3A-8819-41E3-A48D-F15469871E83}"/>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442200" y="3165484"/>
            <a:ext cx="2448272" cy="14109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3" name="Down Arrow 12">
            <a:extLst>
              <a:ext uri="{FF2B5EF4-FFF2-40B4-BE49-F238E27FC236}">
                <a16:creationId xmlns:a16="http://schemas.microsoft.com/office/drawing/2014/main" id="{086B432B-AE95-4DCC-B14C-E4A230E28961}"/>
              </a:ext>
            </a:extLst>
          </p:cNvPr>
          <p:cNvSpPr/>
          <p:nvPr/>
        </p:nvSpPr>
        <p:spPr>
          <a:xfrm rot="20179021">
            <a:off x="7545701" y="2373549"/>
            <a:ext cx="45719" cy="79549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a:extLst>
              <a:ext uri="{FF2B5EF4-FFF2-40B4-BE49-F238E27FC236}">
                <a16:creationId xmlns:a16="http://schemas.microsoft.com/office/drawing/2014/main" id="{F242B445-11C2-4D49-9889-70E885ED370E}"/>
              </a:ext>
            </a:extLst>
          </p:cNvPr>
          <p:cNvSpPr/>
          <p:nvPr/>
        </p:nvSpPr>
        <p:spPr>
          <a:xfrm>
            <a:off x="6432302" y="3730661"/>
            <a:ext cx="2448272" cy="262816"/>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3669685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a:off x="5791200" y="6475413"/>
            <a:ext cx="2752725" cy="184666"/>
          </a:xfrm>
        </p:spPr>
        <p:txBody>
          <a:bodyPr/>
          <a:lstStyle/>
          <a:p>
            <a:pPr>
              <a:defRPr/>
            </a:pPr>
            <a:r>
              <a:rPr lang="en-US" altLang="ko-KR" dirty="0"/>
              <a:t>Rojan Chitrakar (Panasonic)</a:t>
            </a:r>
          </a:p>
        </p:txBody>
      </p:sp>
      <p:sp>
        <p:nvSpPr>
          <p:cNvPr id="3" name="Slide Number Placeholder 2"/>
          <p:cNvSpPr>
            <a:spLocks noGrp="1"/>
          </p:cNvSpPr>
          <p:nvPr>
            <p:ph type="sldNum" sz="quarter" idx="12"/>
          </p:nvPr>
        </p:nvSpPr>
        <p:spPr/>
        <p:txBody>
          <a:bodyPr/>
          <a:lstStyle/>
          <a:p>
            <a:r>
              <a:rPr lang="en-US" altLang="en-US" dirty="0"/>
              <a:t>Slide </a:t>
            </a:r>
            <a:fld id="{CF617D86-5CEF-4A7A-8BBC-1BE5E3A2734F}" type="slidenum">
              <a:rPr lang="en-US" altLang="en-US" smtClean="0"/>
              <a:pPr/>
              <a:t>4</a:t>
            </a:fld>
            <a:endParaRPr lang="en-US" altLang="en-US" dirty="0"/>
          </a:p>
        </p:txBody>
      </p:sp>
      <p:sp>
        <p:nvSpPr>
          <p:cNvPr id="7" name="Title 1"/>
          <p:cNvSpPr txBox="1">
            <a:spLocks/>
          </p:cNvSpPr>
          <p:nvPr/>
        </p:nvSpPr>
        <p:spPr>
          <a:xfrm>
            <a:off x="0" y="678904"/>
            <a:ext cx="9144000" cy="692696"/>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altLang="ko-KR" sz="2400" kern="0" dirty="0">
                <a:ea typeface="Gulim" pitchFamily="34" charset="-127"/>
              </a:rPr>
              <a:t>1. Using baseline explicit beamforming feedback</a:t>
            </a:r>
            <a:endParaRPr lang="en-US" sz="2400" kern="0" dirty="0"/>
          </a:p>
          <a:p>
            <a:endParaRPr lang="en-US" sz="2400" kern="0" dirty="0"/>
          </a:p>
          <a:p>
            <a:endParaRPr lang="en-US" sz="2400" kern="0" dirty="0"/>
          </a:p>
        </p:txBody>
      </p:sp>
      <p:sp>
        <p:nvSpPr>
          <p:cNvPr id="17" name="TextBox 16">
            <a:extLst>
              <a:ext uri="{FF2B5EF4-FFF2-40B4-BE49-F238E27FC236}">
                <a16:creationId xmlns:a16="http://schemas.microsoft.com/office/drawing/2014/main" id="{97739AAF-32B4-4013-BDC6-D1C54FAB297A}"/>
              </a:ext>
            </a:extLst>
          </p:cNvPr>
          <p:cNvSpPr txBox="1"/>
          <p:nvPr/>
        </p:nvSpPr>
        <p:spPr>
          <a:xfrm>
            <a:off x="76200" y="1443335"/>
            <a:ext cx="8991600" cy="430887"/>
          </a:xfrm>
          <a:prstGeom prst="rect">
            <a:avLst/>
          </a:prstGeom>
          <a:noFill/>
        </p:spPr>
        <p:txBody>
          <a:bodyPr wrap="square" rtlCol="0">
            <a:spAutoFit/>
          </a:bodyPr>
          <a:lstStyle/>
          <a:p>
            <a:pPr marL="342900" indent="-342900">
              <a:buFont typeface="Wingdings" panose="05000000000000000000" pitchFamily="2" charset="2"/>
              <a:buChar char="q"/>
            </a:pPr>
            <a:r>
              <a:rPr lang="en-US" sz="2200" dirty="0"/>
              <a:t>When the Sensing Responder(s) is an 11ac device:</a:t>
            </a:r>
          </a:p>
        </p:txBody>
      </p:sp>
      <p:sp>
        <p:nvSpPr>
          <p:cNvPr id="6" name="Slide Number Placeholder 1">
            <a:extLst>
              <a:ext uri="{FF2B5EF4-FFF2-40B4-BE49-F238E27FC236}">
                <a16:creationId xmlns:a16="http://schemas.microsoft.com/office/drawing/2014/main" id="{7AF7CAD8-7400-4419-8179-6DCD5018E3F7}"/>
              </a:ext>
            </a:extLst>
          </p:cNvPr>
          <p:cNvSpPr txBox="1">
            <a:spLocks/>
          </p:cNvSpPr>
          <p:nvPr/>
        </p:nvSpPr>
        <p:spPr bwMode="auto">
          <a:xfrm>
            <a:off x="4393695" y="6475413"/>
            <a:ext cx="43281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r>
              <a:rPr lang="en-US" dirty="0"/>
              <a:t>Slide </a:t>
            </a:r>
            <a:fld id="{EE2556C5-CE8C-6547-B838-EA80C61A4AF7}" type="slidenum">
              <a:rPr lang="en-US" smtClean="0"/>
              <a:pPr/>
              <a:t>4</a:t>
            </a:fld>
            <a:endParaRPr lang="en-US" dirty="0"/>
          </a:p>
        </p:txBody>
      </p:sp>
      <p:sp>
        <p:nvSpPr>
          <p:cNvPr id="19" name="TextBox 18">
            <a:extLst>
              <a:ext uri="{FF2B5EF4-FFF2-40B4-BE49-F238E27FC236}">
                <a16:creationId xmlns:a16="http://schemas.microsoft.com/office/drawing/2014/main" id="{08815B2F-B57A-4F05-BB5E-5FC2858E705E}"/>
              </a:ext>
            </a:extLst>
          </p:cNvPr>
          <p:cNvSpPr txBox="1"/>
          <p:nvPr/>
        </p:nvSpPr>
        <p:spPr>
          <a:xfrm>
            <a:off x="113320" y="4876800"/>
            <a:ext cx="8777152" cy="1631216"/>
          </a:xfrm>
          <a:prstGeom prst="rect">
            <a:avLst/>
          </a:prstGeom>
          <a:noFill/>
        </p:spPr>
        <p:txBody>
          <a:bodyPr wrap="square" rtlCol="0">
            <a:spAutoFit/>
          </a:bodyPr>
          <a:lstStyle/>
          <a:p>
            <a:pPr marL="447675" lvl="0" indent="-447675">
              <a:buFont typeface="Wingdings" panose="05000000000000000000" pitchFamily="2" charset="2"/>
              <a:buChar char="q"/>
            </a:pPr>
            <a:r>
              <a:rPr lang="en-US" sz="2000" dirty="0"/>
              <a:t>One or more 11ac devices can be made to provide compressed beamforming feedback by transmitting a VHT NDPA and VHT NDP. The beamforming feedback matrix (V) can be used as representative of the channel. </a:t>
            </a:r>
            <a:r>
              <a:rPr lang="en-US" sz="2000" b="1" dirty="0"/>
              <a:t>However, beamforming feedback matrix (V)</a:t>
            </a:r>
            <a:r>
              <a:rPr lang="en-US" sz="2000" b="1" dirty="0">
                <a:solidFill>
                  <a:srgbClr val="FF0000"/>
                </a:solidFill>
              </a:rPr>
              <a:t> </a:t>
            </a:r>
            <a:r>
              <a:rPr lang="en-US" sz="2000" b="1" dirty="0"/>
              <a:t>doesn’t represent all dimensions of the channel and may not be suitable for sensing applications.</a:t>
            </a:r>
            <a:endParaRPr lang="en-US" sz="2000" b="1" dirty="0">
              <a:solidFill>
                <a:srgbClr val="FF0000"/>
              </a:solidFill>
            </a:endParaRPr>
          </a:p>
        </p:txBody>
      </p:sp>
      <p:pic>
        <p:nvPicPr>
          <p:cNvPr id="8" name="Picture 7">
            <a:extLst>
              <a:ext uri="{FF2B5EF4-FFF2-40B4-BE49-F238E27FC236}">
                <a16:creationId xmlns:a16="http://schemas.microsoft.com/office/drawing/2014/main" id="{5C8B5039-F978-439D-8377-8F2A6B309AA4}"/>
              </a:ext>
            </a:extLst>
          </p:cNvPr>
          <p:cNvPicPr>
            <a:picLocks noChangeAspect="1"/>
          </p:cNvPicPr>
          <p:nvPr/>
        </p:nvPicPr>
        <p:blipFill>
          <a:blip r:embed="rId2"/>
          <a:stretch>
            <a:fillRect/>
          </a:stretch>
        </p:blipFill>
        <p:spPr>
          <a:xfrm>
            <a:off x="122283" y="1905000"/>
            <a:ext cx="8945518" cy="2990622"/>
          </a:xfrm>
          <a:prstGeom prst="rect">
            <a:avLst/>
          </a:prstGeom>
        </p:spPr>
      </p:pic>
    </p:spTree>
    <p:extLst>
      <p:ext uri="{BB962C8B-B14F-4D97-AF65-F5344CB8AC3E}">
        <p14:creationId xmlns:p14="http://schemas.microsoft.com/office/powerpoint/2010/main" val="2374630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6D94F6F7-F5BC-410B-BF2B-AAB69EFF5083}"/>
              </a:ext>
            </a:extLst>
          </p:cNvPr>
          <p:cNvPicPr>
            <a:picLocks noChangeAspect="1"/>
          </p:cNvPicPr>
          <p:nvPr/>
        </p:nvPicPr>
        <p:blipFill>
          <a:blip r:embed="rId2"/>
          <a:stretch>
            <a:fillRect/>
          </a:stretch>
        </p:blipFill>
        <p:spPr>
          <a:xfrm>
            <a:off x="586740" y="3280410"/>
            <a:ext cx="6880860" cy="2735580"/>
          </a:xfrm>
          <a:prstGeom prst="rect">
            <a:avLst/>
          </a:prstGeom>
        </p:spPr>
      </p:pic>
      <p:sp>
        <p:nvSpPr>
          <p:cNvPr id="2" name="Footer Placeholder 1"/>
          <p:cNvSpPr>
            <a:spLocks noGrp="1"/>
          </p:cNvSpPr>
          <p:nvPr>
            <p:ph type="ftr" sz="quarter" idx="11"/>
          </p:nvPr>
        </p:nvSpPr>
        <p:spPr>
          <a:xfrm>
            <a:off x="5791200" y="6475413"/>
            <a:ext cx="2752725" cy="184666"/>
          </a:xfrm>
        </p:spPr>
        <p:txBody>
          <a:bodyPr/>
          <a:lstStyle/>
          <a:p>
            <a:pPr>
              <a:defRPr/>
            </a:pPr>
            <a:r>
              <a:rPr lang="en-US" altLang="ko-KR" dirty="0"/>
              <a:t>Rojan Chitrakar (Panasonic)</a:t>
            </a:r>
          </a:p>
        </p:txBody>
      </p:sp>
      <p:sp>
        <p:nvSpPr>
          <p:cNvPr id="3" name="Slide Number Placeholder 2"/>
          <p:cNvSpPr>
            <a:spLocks noGrp="1"/>
          </p:cNvSpPr>
          <p:nvPr>
            <p:ph type="sldNum" sz="quarter" idx="12"/>
          </p:nvPr>
        </p:nvSpPr>
        <p:spPr/>
        <p:txBody>
          <a:bodyPr/>
          <a:lstStyle/>
          <a:p>
            <a:r>
              <a:rPr lang="en-US" altLang="en-US" dirty="0"/>
              <a:t>Slide </a:t>
            </a:r>
            <a:fld id="{CF617D86-5CEF-4A7A-8BBC-1BE5E3A2734F}" type="slidenum">
              <a:rPr lang="en-US" altLang="en-US" smtClean="0"/>
              <a:pPr/>
              <a:t>5</a:t>
            </a:fld>
            <a:endParaRPr lang="en-US" altLang="en-US" dirty="0"/>
          </a:p>
        </p:txBody>
      </p:sp>
      <p:sp>
        <p:nvSpPr>
          <p:cNvPr id="7" name="Title 1"/>
          <p:cNvSpPr txBox="1">
            <a:spLocks/>
          </p:cNvSpPr>
          <p:nvPr/>
        </p:nvSpPr>
        <p:spPr>
          <a:xfrm>
            <a:off x="0" y="678904"/>
            <a:ext cx="9144000" cy="692696"/>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altLang="ko-KR" sz="2400" kern="0" dirty="0">
                <a:ea typeface="Gulim" pitchFamily="34" charset="-127"/>
              </a:rPr>
              <a:t>1. Using baseline explicit beamforming feedback</a:t>
            </a:r>
            <a:endParaRPr lang="en-US" sz="2400" kern="0" dirty="0"/>
          </a:p>
          <a:p>
            <a:endParaRPr lang="en-US" sz="2400" kern="0" dirty="0"/>
          </a:p>
          <a:p>
            <a:endParaRPr lang="en-US" sz="2400" kern="0" dirty="0"/>
          </a:p>
        </p:txBody>
      </p:sp>
      <p:sp>
        <p:nvSpPr>
          <p:cNvPr id="17" name="TextBox 16">
            <a:extLst>
              <a:ext uri="{FF2B5EF4-FFF2-40B4-BE49-F238E27FC236}">
                <a16:creationId xmlns:a16="http://schemas.microsoft.com/office/drawing/2014/main" id="{97739AAF-32B4-4013-BDC6-D1C54FAB297A}"/>
              </a:ext>
            </a:extLst>
          </p:cNvPr>
          <p:cNvSpPr txBox="1"/>
          <p:nvPr/>
        </p:nvSpPr>
        <p:spPr>
          <a:xfrm>
            <a:off x="76200" y="1371600"/>
            <a:ext cx="8991600" cy="2400657"/>
          </a:xfrm>
          <a:prstGeom prst="rect">
            <a:avLst/>
          </a:prstGeom>
          <a:noFill/>
        </p:spPr>
        <p:txBody>
          <a:bodyPr wrap="square" rtlCol="0">
            <a:spAutoFit/>
          </a:bodyPr>
          <a:lstStyle/>
          <a:p>
            <a:pPr marL="342900" indent="-342900">
              <a:buFont typeface="Wingdings" panose="05000000000000000000" pitchFamily="2" charset="2"/>
              <a:buChar char="q"/>
            </a:pPr>
            <a:r>
              <a:rPr lang="en-US" sz="2200" dirty="0"/>
              <a:t>What support is required from 11bf to enable feedback-based sensing for </a:t>
            </a:r>
            <a:r>
              <a:rPr lang="en-US" sz="2000" dirty="0">
                <a:solidFill>
                  <a:srgbClr val="000000"/>
                </a:solidFill>
              </a:rPr>
              <a:t>pre-HE STAs</a:t>
            </a:r>
            <a:r>
              <a:rPr lang="en-US" sz="2200" dirty="0"/>
              <a:t>?</a:t>
            </a:r>
          </a:p>
          <a:p>
            <a:pPr marL="800100" lvl="1" indent="-342900">
              <a:spcBef>
                <a:spcPts val="0"/>
              </a:spcBef>
              <a:spcAft>
                <a:spcPts val="0"/>
              </a:spcAft>
              <a:buFont typeface="Symbol" panose="05050102010706020507" pitchFamily="18" charset="2"/>
              <a:buChar char=""/>
            </a:pPr>
            <a:endParaRPr lang="en-GB" sz="1800" i="1" dirty="0"/>
          </a:p>
          <a:p>
            <a:pPr marL="342900" indent="-342900">
              <a:spcBef>
                <a:spcPts val="0"/>
              </a:spcBef>
              <a:spcAft>
                <a:spcPts val="0"/>
              </a:spcAft>
              <a:buFont typeface="Wingdings" panose="05000000000000000000" pitchFamily="2" charset="2"/>
              <a:buChar char="§"/>
            </a:pPr>
            <a:r>
              <a:rPr lang="en-US" sz="2200" dirty="0"/>
              <a:t>For pre-HE Sensing Responders, this will be treated as beamforming feedback, so no changes are required.</a:t>
            </a:r>
          </a:p>
          <a:p>
            <a:pPr marL="342900" indent="-342900">
              <a:spcBef>
                <a:spcPts val="0"/>
              </a:spcBef>
              <a:spcAft>
                <a:spcPts val="0"/>
              </a:spcAft>
              <a:buFont typeface="Symbol" panose="05050102010706020507" pitchFamily="18" charset="2"/>
              <a:buChar char=""/>
            </a:pPr>
            <a:endParaRPr lang="en-US" sz="2200" dirty="0"/>
          </a:p>
          <a:p>
            <a:pPr marL="914400" lvl="1" indent="-457200">
              <a:buFont typeface="+mj-lt"/>
              <a:buAutoNum type="arabicPeriod"/>
            </a:pPr>
            <a:endParaRPr lang="en-US" sz="2200" b="1" dirty="0"/>
          </a:p>
        </p:txBody>
      </p:sp>
      <p:sp>
        <p:nvSpPr>
          <p:cNvPr id="6" name="Slide Number Placeholder 1">
            <a:extLst>
              <a:ext uri="{FF2B5EF4-FFF2-40B4-BE49-F238E27FC236}">
                <a16:creationId xmlns:a16="http://schemas.microsoft.com/office/drawing/2014/main" id="{7AF7CAD8-7400-4419-8179-6DCD5018E3F7}"/>
              </a:ext>
            </a:extLst>
          </p:cNvPr>
          <p:cNvSpPr txBox="1">
            <a:spLocks/>
          </p:cNvSpPr>
          <p:nvPr/>
        </p:nvSpPr>
        <p:spPr bwMode="auto">
          <a:xfrm>
            <a:off x="4393695" y="6475413"/>
            <a:ext cx="43281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r>
              <a:rPr lang="en-US" dirty="0"/>
              <a:t>Slide </a:t>
            </a:r>
            <a:fld id="{EE2556C5-CE8C-6547-B838-EA80C61A4AF7}" type="slidenum">
              <a:rPr lang="en-US" smtClean="0"/>
              <a:pPr/>
              <a:t>5</a:t>
            </a:fld>
            <a:endParaRPr lang="en-US" dirty="0"/>
          </a:p>
        </p:txBody>
      </p:sp>
      <p:sp>
        <p:nvSpPr>
          <p:cNvPr id="8" name="Callout: Line 7">
            <a:extLst>
              <a:ext uri="{FF2B5EF4-FFF2-40B4-BE49-F238E27FC236}">
                <a16:creationId xmlns:a16="http://schemas.microsoft.com/office/drawing/2014/main" id="{9314ECE0-548D-4FF0-B0DA-D2EAE9B350A8}"/>
              </a:ext>
            </a:extLst>
          </p:cNvPr>
          <p:cNvSpPr/>
          <p:nvPr/>
        </p:nvSpPr>
        <p:spPr bwMode="auto">
          <a:xfrm>
            <a:off x="7543800" y="4648200"/>
            <a:ext cx="1219200" cy="609600"/>
          </a:xfrm>
          <a:prstGeom prst="borderCallout1">
            <a:avLst>
              <a:gd name="adj1" fmla="val 6114"/>
              <a:gd name="adj2" fmla="val 190"/>
              <a:gd name="adj3" fmla="val -87575"/>
              <a:gd name="adj4" fmla="val -11913"/>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effectLst/>
                <a:latin typeface="Times New Roman" pitchFamily="18" charset="0"/>
              </a:rPr>
              <a:t>Pre-HE Responder</a:t>
            </a:r>
          </a:p>
        </p:txBody>
      </p:sp>
    </p:spTree>
    <p:extLst>
      <p:ext uri="{BB962C8B-B14F-4D97-AF65-F5344CB8AC3E}">
        <p14:creationId xmlns:p14="http://schemas.microsoft.com/office/powerpoint/2010/main" val="35481793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456C22E0-C078-45E1-93AF-EAFFF8F26AFD}"/>
              </a:ext>
            </a:extLst>
          </p:cNvPr>
          <p:cNvPicPr>
            <a:picLocks noChangeAspect="1"/>
          </p:cNvPicPr>
          <p:nvPr/>
        </p:nvPicPr>
        <p:blipFill>
          <a:blip r:embed="rId2"/>
          <a:stretch>
            <a:fillRect/>
          </a:stretch>
        </p:blipFill>
        <p:spPr>
          <a:xfrm>
            <a:off x="1762125" y="3495258"/>
            <a:ext cx="6880860" cy="2735580"/>
          </a:xfrm>
          <a:prstGeom prst="rect">
            <a:avLst/>
          </a:prstGeom>
        </p:spPr>
      </p:pic>
      <p:sp>
        <p:nvSpPr>
          <p:cNvPr id="2" name="Footer Placeholder 1"/>
          <p:cNvSpPr>
            <a:spLocks noGrp="1"/>
          </p:cNvSpPr>
          <p:nvPr>
            <p:ph type="ftr" sz="quarter" idx="11"/>
          </p:nvPr>
        </p:nvSpPr>
        <p:spPr>
          <a:xfrm>
            <a:off x="5791200" y="6475413"/>
            <a:ext cx="2752725" cy="184666"/>
          </a:xfrm>
        </p:spPr>
        <p:txBody>
          <a:bodyPr/>
          <a:lstStyle/>
          <a:p>
            <a:pPr>
              <a:defRPr/>
            </a:pPr>
            <a:r>
              <a:rPr lang="en-US" altLang="ko-KR" dirty="0"/>
              <a:t>Rojan Chitrakar (Panasonic)</a:t>
            </a:r>
          </a:p>
        </p:txBody>
      </p:sp>
      <p:sp>
        <p:nvSpPr>
          <p:cNvPr id="3" name="Slide Number Placeholder 2"/>
          <p:cNvSpPr>
            <a:spLocks noGrp="1"/>
          </p:cNvSpPr>
          <p:nvPr>
            <p:ph type="sldNum" sz="quarter" idx="12"/>
          </p:nvPr>
        </p:nvSpPr>
        <p:spPr/>
        <p:txBody>
          <a:bodyPr/>
          <a:lstStyle/>
          <a:p>
            <a:r>
              <a:rPr lang="en-US" altLang="en-US" dirty="0"/>
              <a:t>Slide </a:t>
            </a:r>
            <a:fld id="{CF617D86-5CEF-4A7A-8BBC-1BE5E3A2734F}" type="slidenum">
              <a:rPr lang="en-US" altLang="en-US" smtClean="0"/>
              <a:pPr/>
              <a:t>6</a:t>
            </a:fld>
            <a:endParaRPr lang="en-US" altLang="en-US" dirty="0"/>
          </a:p>
        </p:txBody>
      </p:sp>
      <p:sp>
        <p:nvSpPr>
          <p:cNvPr id="7" name="Title 1"/>
          <p:cNvSpPr txBox="1">
            <a:spLocks/>
          </p:cNvSpPr>
          <p:nvPr/>
        </p:nvSpPr>
        <p:spPr>
          <a:xfrm>
            <a:off x="0" y="678904"/>
            <a:ext cx="9144000" cy="692696"/>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altLang="ko-KR" sz="2400" kern="0" dirty="0">
                <a:ea typeface="Gulim" pitchFamily="34" charset="-127"/>
              </a:rPr>
              <a:t>1. Using baseline explicit beamforming feedback</a:t>
            </a:r>
            <a:endParaRPr lang="en-US" sz="2400" kern="0" dirty="0"/>
          </a:p>
          <a:p>
            <a:endParaRPr lang="en-US" sz="2400" kern="0" dirty="0"/>
          </a:p>
          <a:p>
            <a:endParaRPr lang="en-US" sz="2400" kern="0" dirty="0"/>
          </a:p>
        </p:txBody>
      </p:sp>
      <p:sp>
        <p:nvSpPr>
          <p:cNvPr id="17" name="TextBox 16">
            <a:extLst>
              <a:ext uri="{FF2B5EF4-FFF2-40B4-BE49-F238E27FC236}">
                <a16:creationId xmlns:a16="http://schemas.microsoft.com/office/drawing/2014/main" id="{97739AAF-32B4-4013-BDC6-D1C54FAB297A}"/>
              </a:ext>
            </a:extLst>
          </p:cNvPr>
          <p:cNvSpPr txBox="1"/>
          <p:nvPr/>
        </p:nvSpPr>
        <p:spPr>
          <a:xfrm>
            <a:off x="76200" y="1371600"/>
            <a:ext cx="8991600" cy="2123658"/>
          </a:xfrm>
          <a:prstGeom prst="rect">
            <a:avLst/>
          </a:prstGeom>
          <a:noFill/>
        </p:spPr>
        <p:txBody>
          <a:bodyPr wrap="square" rtlCol="0">
            <a:spAutoFit/>
          </a:bodyPr>
          <a:lstStyle/>
          <a:p>
            <a:pPr marL="342900" indent="-342900">
              <a:buFont typeface="Wingdings" panose="05000000000000000000" pitchFamily="2" charset="2"/>
              <a:buChar char="§"/>
            </a:pPr>
            <a:r>
              <a:rPr lang="en-US" sz="2200" dirty="0"/>
              <a:t>For pre-HE Sensing Initiators, since the sounding sequence is meant for sensing and not for transmit beamforming, </a:t>
            </a:r>
            <a:r>
              <a:rPr lang="en-US" sz="2200" b="1" dirty="0"/>
              <a:t>new MLME primitives are needed to:</a:t>
            </a:r>
          </a:p>
          <a:p>
            <a:pPr marL="914400" lvl="1" indent="-457200">
              <a:buFont typeface="+mj-lt"/>
              <a:buAutoNum type="arabicPeriod"/>
            </a:pPr>
            <a:r>
              <a:rPr lang="en-US" sz="2200" b="1" dirty="0"/>
              <a:t> allow upper layer to trigger transmission of NDPA, NDP.</a:t>
            </a:r>
          </a:p>
          <a:p>
            <a:pPr marL="914400" lvl="1" indent="-457200">
              <a:buFont typeface="+mj-lt"/>
              <a:buAutoNum type="arabicPeriod"/>
            </a:pPr>
            <a:r>
              <a:rPr lang="en-US" sz="2200" b="1" dirty="0"/>
              <a:t>To pass the channel measurement feedback to upper layer.</a:t>
            </a:r>
          </a:p>
          <a:p>
            <a:pPr marL="914400" lvl="1" indent="-457200">
              <a:buFont typeface="+mj-lt"/>
              <a:buAutoNum type="arabicPeriod"/>
            </a:pPr>
            <a:endParaRPr lang="en-US" sz="2200" b="1" dirty="0"/>
          </a:p>
        </p:txBody>
      </p:sp>
      <p:sp>
        <p:nvSpPr>
          <p:cNvPr id="6" name="Slide Number Placeholder 1">
            <a:extLst>
              <a:ext uri="{FF2B5EF4-FFF2-40B4-BE49-F238E27FC236}">
                <a16:creationId xmlns:a16="http://schemas.microsoft.com/office/drawing/2014/main" id="{7AF7CAD8-7400-4419-8179-6DCD5018E3F7}"/>
              </a:ext>
            </a:extLst>
          </p:cNvPr>
          <p:cNvSpPr txBox="1">
            <a:spLocks/>
          </p:cNvSpPr>
          <p:nvPr/>
        </p:nvSpPr>
        <p:spPr bwMode="auto">
          <a:xfrm>
            <a:off x="4393695" y="6475413"/>
            <a:ext cx="43281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r>
              <a:rPr lang="en-US" dirty="0"/>
              <a:t>Slide </a:t>
            </a:r>
            <a:fld id="{EE2556C5-CE8C-6547-B838-EA80C61A4AF7}" type="slidenum">
              <a:rPr lang="en-US" smtClean="0"/>
              <a:pPr/>
              <a:t>6</a:t>
            </a:fld>
            <a:endParaRPr lang="en-US" dirty="0"/>
          </a:p>
        </p:txBody>
      </p:sp>
      <p:sp>
        <p:nvSpPr>
          <p:cNvPr id="9" name="Callout: Line 8">
            <a:extLst>
              <a:ext uri="{FF2B5EF4-FFF2-40B4-BE49-F238E27FC236}">
                <a16:creationId xmlns:a16="http://schemas.microsoft.com/office/drawing/2014/main" id="{FE6D71E4-74E0-4490-AE27-A05990CCB43B}"/>
              </a:ext>
            </a:extLst>
          </p:cNvPr>
          <p:cNvSpPr/>
          <p:nvPr/>
        </p:nvSpPr>
        <p:spPr bwMode="auto">
          <a:xfrm>
            <a:off x="533400" y="4174098"/>
            <a:ext cx="914400" cy="550301"/>
          </a:xfrm>
          <a:prstGeom prst="borderCallout1">
            <a:avLst>
              <a:gd name="adj1" fmla="val 8220"/>
              <a:gd name="adj2" fmla="val 99054"/>
              <a:gd name="adj3" fmla="val -94329"/>
              <a:gd name="adj4" fmla="val 148599"/>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effectLst/>
                <a:latin typeface="Times New Roman" pitchFamily="18" charset="0"/>
              </a:rPr>
              <a:t>Pre-HE Initiator</a:t>
            </a:r>
          </a:p>
        </p:txBody>
      </p:sp>
    </p:spTree>
    <p:extLst>
      <p:ext uri="{BB962C8B-B14F-4D97-AF65-F5344CB8AC3E}">
        <p14:creationId xmlns:p14="http://schemas.microsoft.com/office/powerpoint/2010/main" val="33342557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a:off x="5791200" y="6475413"/>
            <a:ext cx="2752725" cy="184666"/>
          </a:xfrm>
        </p:spPr>
        <p:txBody>
          <a:bodyPr/>
          <a:lstStyle/>
          <a:p>
            <a:pPr>
              <a:defRPr/>
            </a:pPr>
            <a:r>
              <a:rPr lang="en-US" altLang="ko-KR" dirty="0"/>
              <a:t>Rojan Chitrakar (Panasonic)</a:t>
            </a:r>
          </a:p>
        </p:txBody>
      </p:sp>
      <p:sp>
        <p:nvSpPr>
          <p:cNvPr id="3" name="Slide Number Placeholder 2"/>
          <p:cNvSpPr>
            <a:spLocks noGrp="1"/>
          </p:cNvSpPr>
          <p:nvPr>
            <p:ph type="sldNum" sz="quarter" idx="12"/>
          </p:nvPr>
        </p:nvSpPr>
        <p:spPr/>
        <p:txBody>
          <a:bodyPr/>
          <a:lstStyle/>
          <a:p>
            <a:r>
              <a:rPr lang="en-US" altLang="en-US" dirty="0"/>
              <a:t>Slide </a:t>
            </a:r>
            <a:fld id="{CF617D86-5CEF-4A7A-8BBC-1BE5E3A2734F}" type="slidenum">
              <a:rPr lang="en-US" altLang="en-US" smtClean="0"/>
              <a:pPr/>
              <a:t>7</a:t>
            </a:fld>
            <a:endParaRPr lang="en-US" altLang="en-US" dirty="0"/>
          </a:p>
        </p:txBody>
      </p:sp>
      <p:sp>
        <p:nvSpPr>
          <p:cNvPr id="7" name="Title 1"/>
          <p:cNvSpPr txBox="1">
            <a:spLocks/>
          </p:cNvSpPr>
          <p:nvPr/>
        </p:nvSpPr>
        <p:spPr>
          <a:xfrm>
            <a:off x="0" y="678904"/>
            <a:ext cx="9144000" cy="692696"/>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altLang="ko-KR" sz="2400" kern="0" dirty="0">
                <a:ea typeface="Gulim" pitchFamily="34" charset="-127"/>
              </a:rPr>
              <a:t>1. Using baseline explicit beamforming feedback</a:t>
            </a:r>
            <a:endParaRPr lang="en-US" sz="2400" kern="0" dirty="0"/>
          </a:p>
          <a:p>
            <a:endParaRPr lang="en-US" sz="2400" kern="0" dirty="0"/>
          </a:p>
          <a:p>
            <a:endParaRPr lang="en-US" sz="2400" kern="0" dirty="0"/>
          </a:p>
        </p:txBody>
      </p:sp>
      <p:sp>
        <p:nvSpPr>
          <p:cNvPr id="17" name="TextBox 16">
            <a:extLst>
              <a:ext uri="{FF2B5EF4-FFF2-40B4-BE49-F238E27FC236}">
                <a16:creationId xmlns:a16="http://schemas.microsoft.com/office/drawing/2014/main" id="{97739AAF-32B4-4013-BDC6-D1C54FAB297A}"/>
              </a:ext>
            </a:extLst>
          </p:cNvPr>
          <p:cNvSpPr txBox="1"/>
          <p:nvPr/>
        </p:nvSpPr>
        <p:spPr>
          <a:xfrm>
            <a:off x="76200" y="1371600"/>
            <a:ext cx="8991600" cy="1446550"/>
          </a:xfrm>
          <a:prstGeom prst="rect">
            <a:avLst/>
          </a:prstGeom>
          <a:noFill/>
        </p:spPr>
        <p:txBody>
          <a:bodyPr wrap="square" rtlCol="0">
            <a:spAutoFit/>
          </a:bodyPr>
          <a:lstStyle/>
          <a:p>
            <a:pPr marL="342900" indent="-342900">
              <a:buFont typeface="Wingdings" panose="05000000000000000000" pitchFamily="2" charset="2"/>
              <a:buChar char="§"/>
            </a:pPr>
            <a:r>
              <a:rPr lang="en-US" sz="2200" dirty="0"/>
              <a:t>This may be considered a simple extension of the NDPA sounding (with beamforming feedback reporting) to support pre-HE STAs:</a:t>
            </a:r>
          </a:p>
          <a:p>
            <a:pPr marL="342900" indent="-342900">
              <a:buFont typeface="Wingdings" panose="05000000000000000000" pitchFamily="2" charset="2"/>
              <a:buChar char="§"/>
            </a:pPr>
            <a:r>
              <a:rPr lang="en-US" sz="2200" dirty="0"/>
              <a:t>SFD already allows the NDPA Sounding for pre-HE STAs, however it is currently under the TB sensing measurement Instance:</a:t>
            </a:r>
          </a:p>
        </p:txBody>
      </p:sp>
      <p:sp>
        <p:nvSpPr>
          <p:cNvPr id="6" name="Slide Number Placeholder 1">
            <a:extLst>
              <a:ext uri="{FF2B5EF4-FFF2-40B4-BE49-F238E27FC236}">
                <a16:creationId xmlns:a16="http://schemas.microsoft.com/office/drawing/2014/main" id="{7AF7CAD8-7400-4419-8179-6DCD5018E3F7}"/>
              </a:ext>
            </a:extLst>
          </p:cNvPr>
          <p:cNvSpPr txBox="1">
            <a:spLocks/>
          </p:cNvSpPr>
          <p:nvPr/>
        </p:nvSpPr>
        <p:spPr bwMode="auto">
          <a:xfrm>
            <a:off x="4393695" y="6475413"/>
            <a:ext cx="43281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r>
              <a:rPr lang="en-US" dirty="0"/>
              <a:t>Slide </a:t>
            </a:r>
            <a:fld id="{EE2556C5-CE8C-6547-B838-EA80C61A4AF7}" type="slidenum">
              <a:rPr lang="en-US" smtClean="0"/>
              <a:pPr/>
              <a:t>7</a:t>
            </a:fld>
            <a:endParaRPr lang="en-US" dirty="0"/>
          </a:p>
        </p:txBody>
      </p:sp>
      <p:sp>
        <p:nvSpPr>
          <p:cNvPr id="8" name="TextBox 7">
            <a:extLst>
              <a:ext uri="{FF2B5EF4-FFF2-40B4-BE49-F238E27FC236}">
                <a16:creationId xmlns:a16="http://schemas.microsoft.com/office/drawing/2014/main" id="{49B8B3D9-2BA5-4FA8-BC9F-0525CE1C4544}"/>
              </a:ext>
            </a:extLst>
          </p:cNvPr>
          <p:cNvSpPr txBox="1"/>
          <p:nvPr/>
        </p:nvSpPr>
        <p:spPr>
          <a:xfrm>
            <a:off x="76200" y="2826365"/>
            <a:ext cx="8991600" cy="2431435"/>
          </a:xfrm>
          <a:prstGeom prst="rect">
            <a:avLst/>
          </a:prstGeom>
          <a:noFill/>
          <a:ln>
            <a:solidFill>
              <a:schemeClr val="tx1"/>
            </a:solidFill>
          </a:ln>
        </p:spPr>
        <p:txBody>
          <a:bodyPr wrap="square" rtlCol="0">
            <a:spAutoFit/>
          </a:bodyPr>
          <a:lstStyle/>
          <a:p>
            <a:pPr marL="342900" indent="-342900">
              <a:buFont typeface="Wingdings" panose="05000000000000000000" pitchFamily="2" charset="2"/>
              <a:buChar char="§"/>
            </a:pPr>
            <a:endParaRPr lang="en-US" sz="2200" dirty="0"/>
          </a:p>
          <a:p>
            <a:r>
              <a:rPr lang="en-GB" sz="1800" b="1" dirty="0">
                <a:effectLst/>
                <a:latin typeface="Arial" panose="020B0604020202020204" pitchFamily="34" charset="0"/>
                <a:ea typeface="Times New Roman" panose="02020603050405020304" pitchFamily="18" charset="0"/>
              </a:rPr>
              <a:t>7.1.4.2 TB sensing measurement instance</a:t>
            </a:r>
            <a:endParaRPr lang="en-US" sz="1800" dirty="0">
              <a:effectLst/>
              <a:latin typeface="Times New Roman" panose="02020603050405020304" pitchFamily="18" charset="0"/>
              <a:ea typeface="Times New Roman" panose="02020603050405020304" pitchFamily="18" charset="0"/>
            </a:endParaRPr>
          </a:p>
          <a:p>
            <a:pPr marL="342900" indent="-342900">
              <a:buFont typeface="Wingdings" panose="05000000000000000000" pitchFamily="2" charset="2"/>
              <a:buChar char="§"/>
            </a:pPr>
            <a:endParaRPr lang="en-US" sz="2200" dirty="0"/>
          </a:p>
          <a:p>
            <a:pPr lvl="1">
              <a:spcBef>
                <a:spcPts val="0"/>
              </a:spcBef>
              <a:spcAft>
                <a:spcPts val="0"/>
              </a:spcAft>
            </a:pPr>
            <a:r>
              <a:rPr lang="en-GB" sz="1800" i="1" dirty="0">
                <a:solidFill>
                  <a:srgbClr val="4472C4"/>
                </a:solidFill>
                <a:effectLst/>
                <a:latin typeface="Times New Roman" panose="02020603050405020304" pitchFamily="18" charset="0"/>
                <a:ea typeface="Times New Roman" panose="02020603050405020304" pitchFamily="18" charset="0"/>
              </a:rPr>
              <a:t>(Motion 25c, 21/0990r2; Motion 26c, 21/1015r2) </a:t>
            </a:r>
            <a:r>
              <a:rPr lang="en-GB" sz="1800" i="1" dirty="0">
                <a:effectLst/>
                <a:latin typeface="Times New Roman" panose="02020603050405020304" pitchFamily="18" charset="0"/>
                <a:ea typeface="Times New Roman" panose="02020603050405020304" pitchFamily="18" charset="0"/>
              </a:rPr>
              <a:t>The NDPA sounding phase consists of</a:t>
            </a:r>
            <a:endParaRPr lang="en-US" sz="1800" i="1" dirty="0">
              <a:effectLst/>
              <a:latin typeface="Times New Roman" panose="02020603050405020304" pitchFamily="18" charset="0"/>
              <a:ea typeface="Times New Roman" panose="02020603050405020304" pitchFamily="18" charset="0"/>
            </a:endParaRPr>
          </a:p>
          <a:p>
            <a:pPr marL="800100" lvl="1" indent="-342900">
              <a:spcBef>
                <a:spcPts val="0"/>
              </a:spcBef>
              <a:spcAft>
                <a:spcPts val="0"/>
              </a:spcAft>
              <a:buFont typeface="Symbol" panose="05050102010706020507" pitchFamily="18" charset="2"/>
              <a:buChar char=""/>
            </a:pPr>
            <a:r>
              <a:rPr lang="en-GB" sz="1800" i="1" dirty="0">
                <a:effectLst/>
                <a:latin typeface="Times New Roman" panose="02020603050405020304" pitchFamily="18" charset="0"/>
                <a:ea typeface="Times New Roman" panose="02020603050405020304" pitchFamily="18" charset="0"/>
              </a:rPr>
              <a:t>The transmission of an NDP Announcement (NDPA) frame by an AP; and</a:t>
            </a:r>
            <a:endParaRPr lang="en-US" sz="1800" i="1" dirty="0">
              <a:effectLst/>
              <a:latin typeface="Times New Roman" panose="02020603050405020304" pitchFamily="18" charset="0"/>
              <a:ea typeface="Times New Roman" panose="02020603050405020304" pitchFamily="18" charset="0"/>
            </a:endParaRPr>
          </a:p>
          <a:p>
            <a:pPr marL="800100" lvl="1" indent="-342900">
              <a:spcBef>
                <a:spcPts val="0"/>
              </a:spcBef>
              <a:spcAft>
                <a:spcPts val="0"/>
              </a:spcAft>
              <a:buFont typeface="Symbol" panose="05050102010706020507" pitchFamily="18" charset="2"/>
              <a:buChar char=""/>
            </a:pPr>
            <a:r>
              <a:rPr lang="en-GB" sz="1800" i="1" dirty="0">
                <a:effectLst/>
                <a:latin typeface="Times New Roman" panose="02020603050405020304" pitchFamily="18" charset="0"/>
                <a:ea typeface="Times New Roman" panose="02020603050405020304" pitchFamily="18" charset="0"/>
              </a:rPr>
              <a:t>The transmission of an NDP by an AP SIFS after the transmission of the NDPA frame.</a:t>
            </a:r>
            <a:endParaRPr lang="en-US" sz="1800" i="1" dirty="0">
              <a:effectLst/>
              <a:latin typeface="Times New Roman" panose="02020603050405020304" pitchFamily="18" charset="0"/>
              <a:ea typeface="Times New Roman" panose="02020603050405020304" pitchFamily="18" charset="0"/>
            </a:endParaRPr>
          </a:p>
          <a:p>
            <a:pPr marL="800100" lvl="1" indent="-342900">
              <a:spcBef>
                <a:spcPts val="0"/>
              </a:spcBef>
              <a:spcAft>
                <a:spcPts val="0"/>
              </a:spcAft>
              <a:buFont typeface="Symbol" panose="05050102010706020507" pitchFamily="18" charset="2"/>
              <a:buChar char=""/>
            </a:pPr>
            <a:r>
              <a:rPr lang="en-GB" sz="1800" i="1" dirty="0">
                <a:effectLst/>
                <a:latin typeface="Times New Roman" panose="02020603050405020304" pitchFamily="18" charset="0"/>
                <a:ea typeface="Times New Roman" panose="02020603050405020304" pitchFamily="18" charset="0"/>
              </a:rPr>
              <a:t>Note: </a:t>
            </a:r>
            <a:r>
              <a:rPr lang="en-GB" sz="1800" b="1" i="1" dirty="0">
                <a:effectLst/>
                <a:latin typeface="Times New Roman" panose="02020603050405020304" pitchFamily="18" charset="0"/>
                <a:ea typeface="Times New Roman" panose="02020603050405020304" pitchFamily="18" charset="0"/>
              </a:rPr>
              <a:t>NDPA sounding may be used by pre-HE STAs </a:t>
            </a:r>
            <a:r>
              <a:rPr lang="en-GB" sz="1800" i="1" dirty="0">
                <a:effectLst/>
                <a:latin typeface="Times New Roman" panose="02020603050405020304" pitchFamily="18" charset="0"/>
                <a:ea typeface="Times New Roman" panose="02020603050405020304" pitchFamily="18" charset="0"/>
              </a:rPr>
              <a:t>(i.e., its use is not limited to HE and/or EHT STAs).</a:t>
            </a:r>
            <a:endParaRPr lang="en-US" sz="2200" b="1" dirty="0"/>
          </a:p>
        </p:txBody>
      </p:sp>
      <p:sp>
        <p:nvSpPr>
          <p:cNvPr id="9" name="TextBox 8">
            <a:extLst>
              <a:ext uri="{FF2B5EF4-FFF2-40B4-BE49-F238E27FC236}">
                <a16:creationId xmlns:a16="http://schemas.microsoft.com/office/drawing/2014/main" id="{D191D7C2-3F1B-4527-AEBB-614F71DC9ACA}"/>
              </a:ext>
            </a:extLst>
          </p:cNvPr>
          <p:cNvSpPr txBox="1"/>
          <p:nvPr/>
        </p:nvSpPr>
        <p:spPr>
          <a:xfrm>
            <a:off x="152400" y="5411450"/>
            <a:ext cx="8991600" cy="769441"/>
          </a:xfrm>
          <a:prstGeom prst="rect">
            <a:avLst/>
          </a:prstGeom>
          <a:noFill/>
        </p:spPr>
        <p:txBody>
          <a:bodyPr wrap="square" rtlCol="0">
            <a:spAutoFit/>
          </a:bodyPr>
          <a:lstStyle/>
          <a:p>
            <a:pPr marL="342900" indent="-342900">
              <a:buFont typeface="Wingdings" panose="05000000000000000000" pitchFamily="2" charset="2"/>
              <a:buChar char="§"/>
            </a:pPr>
            <a:r>
              <a:rPr lang="en-US" sz="2200" dirty="0"/>
              <a:t>For pre-HE STAs, the NDPA Sounding will be followed immediately (i.e., within SIFS) by the corresponding beamforming feedback report.</a:t>
            </a:r>
          </a:p>
        </p:txBody>
      </p:sp>
    </p:spTree>
    <p:extLst>
      <p:ext uri="{BB962C8B-B14F-4D97-AF65-F5344CB8AC3E}">
        <p14:creationId xmlns:p14="http://schemas.microsoft.com/office/powerpoint/2010/main" val="17242786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a:off x="5791200" y="6475413"/>
            <a:ext cx="2752725" cy="184666"/>
          </a:xfrm>
        </p:spPr>
        <p:txBody>
          <a:bodyPr/>
          <a:lstStyle/>
          <a:p>
            <a:pPr>
              <a:defRPr/>
            </a:pPr>
            <a:r>
              <a:rPr lang="en-US" altLang="ko-KR" dirty="0"/>
              <a:t>Rojan Chitrakar (Panasonic)</a:t>
            </a:r>
          </a:p>
        </p:txBody>
      </p:sp>
      <p:sp>
        <p:nvSpPr>
          <p:cNvPr id="3" name="Slide Number Placeholder 2"/>
          <p:cNvSpPr>
            <a:spLocks noGrp="1"/>
          </p:cNvSpPr>
          <p:nvPr>
            <p:ph type="sldNum" sz="quarter" idx="12"/>
          </p:nvPr>
        </p:nvSpPr>
        <p:spPr/>
        <p:txBody>
          <a:bodyPr/>
          <a:lstStyle/>
          <a:p>
            <a:r>
              <a:rPr lang="en-US" altLang="en-US" dirty="0"/>
              <a:t>Slide </a:t>
            </a:r>
            <a:fld id="{CF617D86-5CEF-4A7A-8BBC-1BE5E3A2734F}" type="slidenum">
              <a:rPr lang="en-US" altLang="en-US" smtClean="0"/>
              <a:pPr/>
              <a:t>8</a:t>
            </a:fld>
            <a:endParaRPr lang="en-US" altLang="en-US" dirty="0"/>
          </a:p>
        </p:txBody>
      </p:sp>
      <p:sp>
        <p:nvSpPr>
          <p:cNvPr id="7" name="Title 1"/>
          <p:cNvSpPr txBox="1">
            <a:spLocks/>
          </p:cNvSpPr>
          <p:nvPr/>
        </p:nvSpPr>
        <p:spPr>
          <a:xfrm>
            <a:off x="0" y="678904"/>
            <a:ext cx="9144000" cy="692696"/>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altLang="ko-KR" sz="2400" kern="0" dirty="0">
                <a:ea typeface="Gulim" pitchFamily="34" charset="-127"/>
              </a:rPr>
              <a:t>2. Using solicited NDP</a:t>
            </a:r>
            <a:endParaRPr lang="en-US" sz="2400" kern="0" dirty="0"/>
          </a:p>
          <a:p>
            <a:endParaRPr lang="en-US" sz="2400" kern="0" dirty="0"/>
          </a:p>
        </p:txBody>
      </p:sp>
      <p:sp>
        <p:nvSpPr>
          <p:cNvPr id="17" name="TextBox 16">
            <a:extLst>
              <a:ext uri="{FF2B5EF4-FFF2-40B4-BE49-F238E27FC236}">
                <a16:creationId xmlns:a16="http://schemas.microsoft.com/office/drawing/2014/main" id="{97739AAF-32B4-4013-BDC6-D1C54FAB297A}"/>
              </a:ext>
            </a:extLst>
          </p:cNvPr>
          <p:cNvSpPr txBox="1"/>
          <p:nvPr/>
        </p:nvSpPr>
        <p:spPr>
          <a:xfrm>
            <a:off x="76200" y="1219200"/>
            <a:ext cx="8991600" cy="1107996"/>
          </a:xfrm>
          <a:prstGeom prst="rect">
            <a:avLst/>
          </a:prstGeom>
          <a:noFill/>
        </p:spPr>
        <p:txBody>
          <a:bodyPr wrap="square" rtlCol="0">
            <a:spAutoFit/>
          </a:bodyPr>
          <a:lstStyle/>
          <a:p>
            <a:pPr marL="342900" indent="-342900">
              <a:buFont typeface="Wingdings" panose="05000000000000000000" pitchFamily="2" charset="2"/>
              <a:buChar char="§"/>
            </a:pPr>
            <a:r>
              <a:rPr lang="en-US" sz="2200" dirty="0"/>
              <a:t>In Sensing using solicited NDP, the NDP is solicited by the Sensing Initiator. </a:t>
            </a:r>
            <a:r>
              <a:rPr lang="en-US" sz="2200" b="1" dirty="0"/>
              <a:t>This mode is highly desirable due to the significant reduction in feedback overhead</a:t>
            </a:r>
            <a:r>
              <a:rPr lang="en-US" sz="2200" dirty="0"/>
              <a:t>.</a:t>
            </a:r>
          </a:p>
        </p:txBody>
      </p:sp>
      <p:sp>
        <p:nvSpPr>
          <p:cNvPr id="6" name="Slide Number Placeholder 1">
            <a:extLst>
              <a:ext uri="{FF2B5EF4-FFF2-40B4-BE49-F238E27FC236}">
                <a16:creationId xmlns:a16="http://schemas.microsoft.com/office/drawing/2014/main" id="{7AF7CAD8-7400-4419-8179-6DCD5018E3F7}"/>
              </a:ext>
            </a:extLst>
          </p:cNvPr>
          <p:cNvSpPr txBox="1">
            <a:spLocks/>
          </p:cNvSpPr>
          <p:nvPr/>
        </p:nvSpPr>
        <p:spPr bwMode="auto">
          <a:xfrm>
            <a:off x="4393695" y="6475413"/>
            <a:ext cx="43281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r>
              <a:rPr lang="en-US" dirty="0"/>
              <a:t>Slide </a:t>
            </a:r>
            <a:fld id="{EE2556C5-CE8C-6547-B838-EA80C61A4AF7}" type="slidenum">
              <a:rPr lang="en-US" smtClean="0"/>
              <a:pPr/>
              <a:t>8</a:t>
            </a:fld>
            <a:endParaRPr lang="en-US" dirty="0"/>
          </a:p>
        </p:txBody>
      </p:sp>
      <p:sp>
        <p:nvSpPr>
          <p:cNvPr id="19" name="TextBox 18">
            <a:extLst>
              <a:ext uri="{FF2B5EF4-FFF2-40B4-BE49-F238E27FC236}">
                <a16:creationId xmlns:a16="http://schemas.microsoft.com/office/drawing/2014/main" id="{08815B2F-B57A-4F05-BB5E-5FC2858E705E}"/>
              </a:ext>
            </a:extLst>
          </p:cNvPr>
          <p:cNvSpPr txBox="1"/>
          <p:nvPr/>
        </p:nvSpPr>
        <p:spPr>
          <a:xfrm>
            <a:off x="76200" y="5235714"/>
            <a:ext cx="8777152" cy="707886"/>
          </a:xfrm>
          <a:prstGeom prst="rect">
            <a:avLst/>
          </a:prstGeom>
          <a:noFill/>
        </p:spPr>
        <p:txBody>
          <a:bodyPr wrap="square" rtlCol="0">
            <a:spAutoFit/>
          </a:bodyPr>
          <a:lstStyle/>
          <a:p>
            <a:pPr marL="447675" lvl="0" indent="-447675">
              <a:buFont typeface="Wingdings" panose="05000000000000000000" pitchFamily="2" charset="2"/>
              <a:buChar char="q"/>
            </a:pPr>
            <a:r>
              <a:rPr lang="en-US" sz="2000" b="1" dirty="0"/>
              <a:t>However, for pre-HE STAs the requirement to transmit the NDP within SIFS of reception of the Request frame may be a concern.</a:t>
            </a:r>
            <a:endParaRPr lang="en-US" sz="2000" dirty="0"/>
          </a:p>
        </p:txBody>
      </p:sp>
      <p:pic>
        <p:nvPicPr>
          <p:cNvPr id="5" name="Picture 4">
            <a:extLst>
              <a:ext uri="{FF2B5EF4-FFF2-40B4-BE49-F238E27FC236}">
                <a16:creationId xmlns:a16="http://schemas.microsoft.com/office/drawing/2014/main" id="{F0FC6954-B408-41A2-A261-4E906BFFBB1F}"/>
              </a:ext>
            </a:extLst>
          </p:cNvPr>
          <p:cNvPicPr>
            <a:picLocks noChangeAspect="1"/>
          </p:cNvPicPr>
          <p:nvPr/>
        </p:nvPicPr>
        <p:blipFill>
          <a:blip r:embed="rId3"/>
          <a:stretch>
            <a:fillRect/>
          </a:stretch>
        </p:blipFill>
        <p:spPr>
          <a:xfrm>
            <a:off x="839397" y="2511334"/>
            <a:ext cx="7541406" cy="2517866"/>
          </a:xfrm>
          <a:prstGeom prst="rect">
            <a:avLst/>
          </a:prstGeom>
        </p:spPr>
      </p:pic>
    </p:spTree>
    <p:extLst>
      <p:ext uri="{BB962C8B-B14F-4D97-AF65-F5344CB8AC3E}">
        <p14:creationId xmlns:p14="http://schemas.microsoft.com/office/powerpoint/2010/main" val="38077347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a:off x="5791200" y="6475413"/>
            <a:ext cx="2752725" cy="184666"/>
          </a:xfrm>
        </p:spPr>
        <p:txBody>
          <a:bodyPr/>
          <a:lstStyle/>
          <a:p>
            <a:pPr>
              <a:defRPr/>
            </a:pPr>
            <a:r>
              <a:rPr lang="en-US" altLang="ko-KR" dirty="0"/>
              <a:t>Rojan Chitrakar (Panasonic)</a:t>
            </a:r>
          </a:p>
        </p:txBody>
      </p:sp>
      <p:sp>
        <p:nvSpPr>
          <p:cNvPr id="3" name="Slide Number Placeholder 2"/>
          <p:cNvSpPr>
            <a:spLocks noGrp="1"/>
          </p:cNvSpPr>
          <p:nvPr>
            <p:ph type="sldNum" sz="quarter" idx="12"/>
          </p:nvPr>
        </p:nvSpPr>
        <p:spPr/>
        <p:txBody>
          <a:bodyPr/>
          <a:lstStyle/>
          <a:p>
            <a:r>
              <a:rPr lang="en-US" altLang="en-US" dirty="0"/>
              <a:t>Slide </a:t>
            </a:r>
            <a:fld id="{CF617D86-5CEF-4A7A-8BBC-1BE5E3A2734F}" type="slidenum">
              <a:rPr lang="en-US" altLang="en-US" smtClean="0"/>
              <a:pPr/>
              <a:t>9</a:t>
            </a:fld>
            <a:endParaRPr lang="en-US" altLang="en-US" dirty="0"/>
          </a:p>
        </p:txBody>
      </p:sp>
      <p:sp>
        <p:nvSpPr>
          <p:cNvPr id="7" name="Title 1"/>
          <p:cNvSpPr txBox="1">
            <a:spLocks/>
          </p:cNvSpPr>
          <p:nvPr/>
        </p:nvSpPr>
        <p:spPr>
          <a:xfrm>
            <a:off x="0" y="678904"/>
            <a:ext cx="9144000" cy="692696"/>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sz="3600" b="1" dirty="0"/>
              <a:t>Proposal</a:t>
            </a:r>
            <a:endParaRPr lang="en-US" sz="2400" kern="0" dirty="0"/>
          </a:p>
        </p:txBody>
      </p:sp>
      <p:sp>
        <p:nvSpPr>
          <p:cNvPr id="6" name="Slide Number Placeholder 1">
            <a:extLst>
              <a:ext uri="{FF2B5EF4-FFF2-40B4-BE49-F238E27FC236}">
                <a16:creationId xmlns:a16="http://schemas.microsoft.com/office/drawing/2014/main" id="{7AF7CAD8-7400-4419-8179-6DCD5018E3F7}"/>
              </a:ext>
            </a:extLst>
          </p:cNvPr>
          <p:cNvSpPr txBox="1">
            <a:spLocks/>
          </p:cNvSpPr>
          <p:nvPr/>
        </p:nvSpPr>
        <p:spPr bwMode="auto">
          <a:xfrm>
            <a:off x="4393695" y="6475413"/>
            <a:ext cx="43281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r>
              <a:rPr lang="en-US" dirty="0"/>
              <a:t>Slide </a:t>
            </a:r>
            <a:fld id="{EE2556C5-CE8C-6547-B838-EA80C61A4AF7}" type="slidenum">
              <a:rPr lang="en-US" smtClean="0"/>
              <a:pPr/>
              <a:t>9</a:t>
            </a:fld>
            <a:endParaRPr lang="en-US" dirty="0"/>
          </a:p>
        </p:txBody>
      </p:sp>
      <p:sp>
        <p:nvSpPr>
          <p:cNvPr id="19" name="TextBox 18">
            <a:extLst>
              <a:ext uri="{FF2B5EF4-FFF2-40B4-BE49-F238E27FC236}">
                <a16:creationId xmlns:a16="http://schemas.microsoft.com/office/drawing/2014/main" id="{08815B2F-B57A-4F05-BB5E-5FC2858E705E}"/>
              </a:ext>
            </a:extLst>
          </p:cNvPr>
          <p:cNvSpPr txBox="1"/>
          <p:nvPr/>
        </p:nvSpPr>
        <p:spPr>
          <a:xfrm>
            <a:off x="76200" y="1301374"/>
            <a:ext cx="8991600" cy="2369880"/>
          </a:xfrm>
          <a:prstGeom prst="rect">
            <a:avLst/>
          </a:prstGeom>
          <a:noFill/>
        </p:spPr>
        <p:txBody>
          <a:bodyPr wrap="square" rtlCol="0">
            <a:spAutoFit/>
          </a:bodyPr>
          <a:lstStyle/>
          <a:p>
            <a:pPr marL="447675" lvl="0" indent="-447675">
              <a:buFont typeface="Wingdings" panose="05000000000000000000" pitchFamily="2" charset="2"/>
              <a:buChar char="q"/>
            </a:pPr>
            <a:r>
              <a:rPr lang="en-US" sz="2400" b="1" dirty="0"/>
              <a:t>Enable Sensing using Solicited NDP sequence</a:t>
            </a:r>
            <a:r>
              <a:rPr lang="en-US" sz="2400" b="1" baseline="30000" dirty="0"/>
              <a:t>1,2</a:t>
            </a:r>
            <a:r>
              <a:rPr lang="en-US" sz="2400" b="1" dirty="0"/>
              <a:t> for a Sensing Responder STA that is a pre-HE STA. </a:t>
            </a:r>
          </a:p>
          <a:p>
            <a:pPr marL="904875" lvl="1" indent="-447675">
              <a:buFont typeface="Wingdings" panose="05000000000000000000" pitchFamily="2" charset="2"/>
              <a:buChar char="§"/>
            </a:pPr>
            <a:r>
              <a:rPr lang="en-US" sz="2000" b="1" dirty="0"/>
              <a:t>The STA is allowed to transmit the solicited NDP Sequence (NDPA + NDP) in a delayed manner</a:t>
            </a:r>
            <a:r>
              <a:rPr lang="en-US" sz="2000" dirty="0"/>
              <a:t>, i.e., it need not respond within SIFS of receiving the Request frame. </a:t>
            </a:r>
          </a:p>
          <a:p>
            <a:pPr marL="904875" lvl="1" indent="-447675">
              <a:buFont typeface="Wingdings" panose="05000000000000000000" pitchFamily="2" charset="2"/>
              <a:buChar char="§"/>
            </a:pPr>
            <a:r>
              <a:rPr lang="en-US" sz="2000" dirty="0"/>
              <a:t>E.g., the NDPA, NDP may be transmitted in their own TXOP (instead of the Initiator’s TXOP).</a:t>
            </a:r>
            <a:endParaRPr lang="en-US" sz="2400" dirty="0"/>
          </a:p>
        </p:txBody>
      </p:sp>
      <p:sp>
        <p:nvSpPr>
          <p:cNvPr id="10" name="TextBox 9">
            <a:extLst>
              <a:ext uri="{FF2B5EF4-FFF2-40B4-BE49-F238E27FC236}">
                <a16:creationId xmlns:a16="http://schemas.microsoft.com/office/drawing/2014/main" id="{18498081-21EE-4209-AEA3-2D88D3BC9B68}"/>
              </a:ext>
            </a:extLst>
          </p:cNvPr>
          <p:cNvSpPr txBox="1"/>
          <p:nvPr/>
        </p:nvSpPr>
        <p:spPr>
          <a:xfrm>
            <a:off x="16164" y="5950089"/>
            <a:ext cx="9144000" cy="523220"/>
          </a:xfrm>
          <a:prstGeom prst="rect">
            <a:avLst/>
          </a:prstGeom>
          <a:noFill/>
        </p:spPr>
        <p:txBody>
          <a:bodyPr wrap="square">
            <a:spAutoFit/>
          </a:bodyPr>
          <a:lstStyle/>
          <a:p>
            <a:r>
              <a:rPr lang="en-US" sz="1400" dirty="0"/>
              <a:t>NOTE 1 – A NDP sequence is defined in baseline as a PPDU carrying a NDPA frame followed within SIFS by a NDP.</a:t>
            </a:r>
          </a:p>
          <a:p>
            <a:r>
              <a:rPr lang="en-US" sz="1400" dirty="0"/>
              <a:t>NOTE 2 – If the Request frame is a Trigger frame, this could be seen as a delayed version of the TF Sounding in SFD.</a:t>
            </a:r>
          </a:p>
        </p:txBody>
      </p:sp>
      <p:pic>
        <p:nvPicPr>
          <p:cNvPr id="8" name="Picture 7">
            <a:extLst>
              <a:ext uri="{FF2B5EF4-FFF2-40B4-BE49-F238E27FC236}">
                <a16:creationId xmlns:a16="http://schemas.microsoft.com/office/drawing/2014/main" id="{324EC867-76B1-49D2-94AA-9BD818AAE0F4}"/>
              </a:ext>
            </a:extLst>
          </p:cNvPr>
          <p:cNvPicPr>
            <a:picLocks noChangeAspect="1"/>
          </p:cNvPicPr>
          <p:nvPr/>
        </p:nvPicPr>
        <p:blipFill>
          <a:blip r:embed="rId3"/>
          <a:stretch>
            <a:fillRect/>
          </a:stretch>
        </p:blipFill>
        <p:spPr>
          <a:xfrm>
            <a:off x="1247646" y="3581400"/>
            <a:ext cx="6753353" cy="2381240"/>
          </a:xfrm>
          <a:prstGeom prst="rect">
            <a:avLst/>
          </a:prstGeom>
        </p:spPr>
      </p:pic>
    </p:spTree>
    <p:extLst>
      <p:ext uri="{BB962C8B-B14F-4D97-AF65-F5344CB8AC3E}">
        <p14:creationId xmlns:p14="http://schemas.microsoft.com/office/powerpoint/2010/main" val="2225437039"/>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9E8296836C39494297FB4CD847280E05" ma:contentTypeVersion="10" ma:contentTypeDescription="新しいドキュメントを作成します。" ma:contentTypeScope="" ma:versionID="aa6a9813a18063a90b33ec9c2b4328df">
  <xsd:schema xmlns:xsd="http://www.w3.org/2001/XMLSchema" xmlns:xs="http://www.w3.org/2001/XMLSchema" xmlns:p="http://schemas.microsoft.com/office/2006/metadata/properties" xmlns:ns2="5a0e02d0-dbbe-454c-bf16-36e0337fafec" xmlns:ns3="f2d91d1f-eabb-41c4-8bb7-ac90c0463bd8" targetNamespace="http://schemas.microsoft.com/office/2006/metadata/properties" ma:root="true" ma:fieldsID="73a17917ff69c6ef9059887d6e67dfcc" ns2:_="" ns3:_="">
    <xsd:import namespace="5a0e02d0-dbbe-454c-bf16-36e0337fafec"/>
    <xsd:import namespace="f2d91d1f-eabb-41c4-8bb7-ac90c0463bd8"/>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a0e02d0-dbbe-454c-bf16-36e0337fafe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f2d91d1f-eabb-41c4-8bb7-ac90c0463bd8" elementFormDefault="qualified">
    <xsd:import namespace="http://schemas.microsoft.com/office/2006/documentManagement/types"/>
    <xsd:import namespace="http://schemas.microsoft.com/office/infopath/2007/PartnerControls"/>
    <xsd:element name="SharedWithUsers" ma:index="16"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共有相手の詳細情報"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9978978F-F6D7-4129-B442-0E18779A64D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a0e02d0-dbbe-454c-bf16-36e0337fafec"/>
    <ds:schemaRef ds:uri="f2d91d1f-eabb-41c4-8bb7-ac90c0463bd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48165581-A783-43E1-8506-5F12B1AFCD2C}">
  <ds:schemaRefs>
    <ds:schemaRef ds:uri="f2d91d1f-eabb-41c4-8bb7-ac90c0463bd8"/>
    <ds:schemaRef ds:uri="http://purl.org/dc/dcmitype/"/>
    <ds:schemaRef ds:uri="http://schemas.microsoft.com/office/infopath/2007/PartnerControls"/>
    <ds:schemaRef ds:uri="http://schemas.microsoft.com/office/2006/documentManagement/types"/>
    <ds:schemaRef ds:uri="http://purl.org/dc/elements/1.1/"/>
    <ds:schemaRef ds:uri="http://schemas.microsoft.com/office/2006/metadata/properties"/>
    <ds:schemaRef ds:uri="http://purl.org/dc/terms/"/>
    <ds:schemaRef ds:uri="http://schemas.openxmlformats.org/package/2006/metadata/core-properties"/>
    <ds:schemaRef ds:uri="5a0e02d0-dbbe-454c-bf16-36e0337fafec"/>
    <ds:schemaRef ds:uri="http://www.w3.org/XML/1998/namespace"/>
  </ds:schemaRefs>
</ds:datastoreItem>
</file>

<file path=customXml/itemProps3.xml><?xml version="1.0" encoding="utf-8"?>
<ds:datastoreItem xmlns:ds="http://schemas.openxmlformats.org/officeDocument/2006/customXml" ds:itemID="{4192D7AE-C8F1-43F8-B6BC-639C15D7E053}">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802-11-Submission</Template>
  <TotalTime>43789</TotalTime>
  <Words>1244</Words>
  <Application>Microsoft Office PowerPoint</Application>
  <PresentationFormat>On-screen Show (4:3)</PresentationFormat>
  <Paragraphs>156</Paragraphs>
  <Slides>14</Slides>
  <Notes>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Symbol</vt:lpstr>
      <vt:lpstr>Times New Roman</vt:lpstr>
      <vt:lpstr>Wingdings</vt:lpstr>
      <vt:lpstr>802-11-Submission</vt:lpstr>
      <vt:lpstr>Legacy Support in 11bf – Next Steps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Panasonic Corporation</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some title</dc:title>
  <dc:creator>Rojan Chitrakar</dc:creator>
  <cp:lastModifiedBy>Rojan Chitrakar</cp:lastModifiedBy>
  <cp:revision>316</cp:revision>
  <cp:lastPrinted>2014-11-04T15:04:57Z</cp:lastPrinted>
  <dcterms:created xsi:type="dcterms:W3CDTF">2007-04-17T18:10:23Z</dcterms:created>
  <dcterms:modified xsi:type="dcterms:W3CDTF">2021-11-11T05:35:04Z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y fmtid="{D5CDD505-2E9C-101B-9397-08002B2CF9AE}" pid="27" name="_NewReviewCycle">
    <vt:lpwstr/>
  </property>
  <property fmtid="{D5CDD505-2E9C-101B-9397-08002B2CF9AE}" pid="28" name="ContentTypeId">
    <vt:lpwstr>0x0101009E8296836C39494297FB4CD847280E05</vt:lpwstr>
  </property>
</Properties>
</file>