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47" r:id="rId2"/>
  </p:sldMasterIdLst>
  <p:notesMasterIdLst>
    <p:notesMasterId r:id="rId29"/>
  </p:notesMasterIdLst>
  <p:handoutMasterIdLst>
    <p:handoutMasterId r:id="rId30"/>
  </p:handoutMasterIdLst>
  <p:sldIdLst>
    <p:sldId id="283" r:id="rId3"/>
    <p:sldId id="355" r:id="rId4"/>
    <p:sldId id="356" r:id="rId5"/>
    <p:sldId id="357" r:id="rId6"/>
    <p:sldId id="366" r:id="rId7"/>
    <p:sldId id="377" r:id="rId8"/>
    <p:sldId id="378" r:id="rId9"/>
    <p:sldId id="379" r:id="rId10"/>
    <p:sldId id="358" r:id="rId11"/>
    <p:sldId id="359" r:id="rId12"/>
    <p:sldId id="367" r:id="rId13"/>
    <p:sldId id="360" r:id="rId14"/>
    <p:sldId id="368" r:id="rId15"/>
    <p:sldId id="361" r:id="rId16"/>
    <p:sldId id="369" r:id="rId17"/>
    <p:sldId id="371" r:id="rId18"/>
    <p:sldId id="362" r:id="rId19"/>
    <p:sldId id="363" r:id="rId20"/>
    <p:sldId id="364" r:id="rId21"/>
    <p:sldId id="372" r:id="rId22"/>
    <p:sldId id="375" r:id="rId23"/>
    <p:sldId id="382" r:id="rId24"/>
    <p:sldId id="386" r:id="rId25"/>
    <p:sldId id="374" r:id="rId26"/>
    <p:sldId id="383" r:id="rId27"/>
    <p:sldId id="365" r:id="rId2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  <p:cmAuthor id="2" name="Dongguk Lim" initials="LDG" lastIdx="1" clrIdx="1">
    <p:extLst>
      <p:ext uri="{19B8F6BF-5375-455C-9EA6-DF929625EA0E}">
        <p15:presenceInfo xmlns:p15="http://schemas.microsoft.com/office/powerpoint/2012/main" userId="Dongguk L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4" autoAdjust="0"/>
    <p:restoredTop sz="94305" autoAdjust="0"/>
  </p:normalViewPr>
  <p:slideViewPr>
    <p:cSldViewPr>
      <p:cViewPr varScale="1">
        <p:scale>
          <a:sx n="107" d="100"/>
          <a:sy n="107" d="100"/>
        </p:scale>
        <p:origin x="135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2040" y="102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3975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Sounding dialog token </a:t>
            </a:r>
            <a:r>
              <a:rPr lang="ko-KR" altLang="en-US" smtClean="0"/>
              <a:t>재구성 가능 함 </a:t>
            </a:r>
            <a:endParaRPr lang="en-US" altLang="ko-KR" dirty="0" smtClean="0"/>
          </a:p>
          <a:p>
            <a:r>
              <a:rPr lang="en-US" altLang="ko-KR" dirty="0" smtClean="0"/>
              <a:t>Bit</a:t>
            </a:r>
            <a:r>
              <a:rPr lang="en-US" altLang="ko-KR" baseline="0" dirty="0" smtClean="0"/>
              <a:t> </a:t>
            </a:r>
            <a:r>
              <a:rPr lang="ko-KR" altLang="en-US" baseline="0" smtClean="0"/>
              <a:t>구성은 좀더 크게 고려 </a:t>
            </a:r>
            <a:r>
              <a:rPr lang="en-US" altLang="ko-KR" baseline="0" dirty="0" smtClean="0"/>
              <a:t>– </a:t>
            </a:r>
            <a:r>
              <a:rPr lang="ko-KR" altLang="en-US" baseline="0" smtClean="0"/>
              <a:t>자유롭게 구성 가능함 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7771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5303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06385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79333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Dec. 2021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1940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1782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772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54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55602"/>
            <a:ext cx="94897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Dec.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980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1791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6631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073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67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59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165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89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Dec.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802.11-21/1751r2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52084-8DDC-44C3-B84B-FBE233D5F79B}" type="datetimeFigureOut">
              <a:rPr lang="ko-KR" altLang="en-US" smtClean="0"/>
              <a:t>2022-02-07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DE539-608E-40F3-8FFF-E48910BCCBA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203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8" r:id="rId1"/>
    <p:sldLayoutId id="2147484049" r:id="rId2"/>
    <p:sldLayoutId id="2147484050" r:id="rId3"/>
    <p:sldLayoutId id="2147484051" r:id="rId4"/>
    <p:sldLayoutId id="2147484052" r:id="rId5"/>
    <p:sldLayoutId id="2147484053" r:id="rId6"/>
    <p:sldLayoutId id="2147484054" r:id="rId7"/>
    <p:sldLayoutId id="2147484055" r:id="rId8"/>
    <p:sldLayoutId id="2147484056" r:id="rId9"/>
    <p:sldLayoutId id="2147484057" r:id="rId10"/>
    <p:sldLayoutId id="2147484058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sanggook.kim@lge.com" TargetMode="External"/><Relationship Id="rId4" Type="http://schemas.openxmlformats.org/officeDocument/2006/relationships/hyperlink" Target="mailto:insun.jang@lge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Consideration for NDPA in 11BF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2021-11-15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33084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insun.jang@lge.com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sanggook.kim@lge.com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9618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 smtClean="0"/>
              <a:t>Nov. 2021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NDPA indication - Opt.1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One bit in the sounding dialog token number field can be allocated additionally </a:t>
            </a:r>
            <a:r>
              <a:rPr lang="en-US" altLang="ko-KR" dirty="0"/>
              <a:t>for </a:t>
            </a:r>
            <a:r>
              <a:rPr lang="en-US" altLang="ko-KR" dirty="0" smtClean="0"/>
              <a:t>indication of the sensing NDPA. </a:t>
            </a:r>
          </a:p>
          <a:p>
            <a:pPr lvl="1"/>
            <a:r>
              <a:rPr lang="en-US" altLang="ko-KR" dirty="0"/>
              <a:t>It is simple and </a:t>
            </a:r>
            <a:r>
              <a:rPr lang="en-US" altLang="ko-KR" dirty="0" smtClean="0"/>
              <a:t>similar </a:t>
            </a:r>
            <a:r>
              <a:rPr lang="en-US" altLang="ko-KR" dirty="0"/>
              <a:t>to the conventional </a:t>
            </a:r>
            <a:r>
              <a:rPr lang="en-US" altLang="ko-KR" dirty="0" smtClean="0"/>
              <a:t>indication of </a:t>
            </a:r>
            <a:r>
              <a:rPr lang="en-US" altLang="ko-KR" dirty="0"/>
              <a:t>signaling of NDPA </a:t>
            </a:r>
            <a:r>
              <a:rPr lang="en-US" altLang="ko-KR" dirty="0" smtClean="0"/>
              <a:t>variants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One of bit in the sounding dialog token field can be used, e.g. B7</a:t>
            </a:r>
          </a:p>
          <a:p>
            <a:pPr lvl="2"/>
            <a:r>
              <a:rPr lang="en-US" altLang="ko-KR" dirty="0" smtClean="0"/>
              <a:t>In the sensing NDPA, the setting of B7 is always 1. and otherwise, it is used to indicate the sounding dialog token number. </a:t>
            </a:r>
          </a:p>
          <a:p>
            <a:r>
              <a:rPr lang="en-US" altLang="ko-KR" dirty="0" smtClean="0"/>
              <a:t>The configuration of the sounding dialog token field for indication of the sensing NDPA  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30469"/>
              </p:ext>
            </p:extLst>
          </p:nvPr>
        </p:nvGraphicFramePr>
        <p:xfrm>
          <a:off x="1538288" y="5257800"/>
          <a:ext cx="3679006" cy="1143000"/>
        </p:xfrm>
        <a:graphic>
          <a:graphicData uri="http://schemas.openxmlformats.org/drawingml/2006/table">
            <a:tbl>
              <a:tblPr/>
              <a:tblGrid>
                <a:gridCol w="576230"/>
                <a:gridCol w="975158"/>
                <a:gridCol w="1063809"/>
                <a:gridCol w="1063809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B0               B1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B2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                 </a:t>
                      </a: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B7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NDP Announcement variant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 Number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Sensing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9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Bits: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5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sz="800" kern="10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47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As the sensing NDPA is indicated with one bit(e.g., B7) of sounding dialog token field, we can consider the following setting of NDP Announcement variant field. </a:t>
            </a:r>
          </a:p>
          <a:p>
            <a:pPr lvl="1"/>
            <a:r>
              <a:rPr lang="en-US" altLang="ko-KR" dirty="0" smtClean="0"/>
              <a:t>Case 1: fixed setting as a specific value. </a:t>
            </a:r>
          </a:p>
          <a:p>
            <a:pPr lvl="2"/>
            <a:r>
              <a:rPr lang="en-US" altLang="ko-KR" dirty="0" smtClean="0"/>
              <a:t>For example, </a:t>
            </a:r>
          </a:p>
          <a:p>
            <a:pPr lvl="3"/>
            <a:r>
              <a:rPr lang="en-US" altLang="ko-KR" dirty="0" smtClean="0"/>
              <a:t>The NDP Announcement variant field is set to 01 (i.e. Ranging NDPA variant) </a:t>
            </a:r>
          </a:p>
          <a:p>
            <a:pPr lvl="3"/>
            <a:r>
              <a:rPr lang="en-US" altLang="ko-KR" dirty="0" smtClean="0"/>
              <a:t>The </a:t>
            </a:r>
            <a:r>
              <a:rPr lang="en-US" altLang="ko-KR" dirty="0"/>
              <a:t>sensing field </a:t>
            </a:r>
            <a:r>
              <a:rPr lang="en-US" altLang="ko-KR" dirty="0" smtClean="0"/>
              <a:t>(i.e</a:t>
            </a:r>
            <a:r>
              <a:rPr lang="en-US" altLang="ko-KR" dirty="0"/>
              <a:t>., B7) </a:t>
            </a:r>
            <a:r>
              <a:rPr lang="en-US" altLang="ko-KR" dirty="0" smtClean="0"/>
              <a:t>is set to 1. </a:t>
            </a:r>
          </a:p>
          <a:p>
            <a:pPr lvl="8"/>
            <a:endParaRPr lang="en-US" altLang="ko-KR" dirty="0" smtClean="0"/>
          </a:p>
          <a:p>
            <a:pPr lvl="1"/>
            <a:r>
              <a:rPr lang="en-US" altLang="ko-KR" dirty="0" smtClean="0"/>
              <a:t>Case 2 : set as with the existing way. </a:t>
            </a:r>
          </a:p>
          <a:p>
            <a:pPr lvl="2"/>
            <a:r>
              <a:rPr lang="en-US" altLang="ko-KR" dirty="0"/>
              <a:t>NDP Announcement variant </a:t>
            </a:r>
            <a:r>
              <a:rPr lang="en-US" altLang="ko-KR" dirty="0" smtClean="0"/>
              <a:t>field is set to a value according to the NDPA frame format.(i.e., VHT/HE/Ranging/EHT) </a:t>
            </a:r>
          </a:p>
          <a:p>
            <a:pPr lvl="2"/>
            <a:r>
              <a:rPr lang="en-US" altLang="ko-KR" dirty="0" smtClean="0"/>
              <a:t>It is possible to reuse the defined NDPA frame according to 802.11 protocol.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51169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Opt.2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There are some reserved values for subtype field in frame control subfield. And, by using one of these reserved values, we can simply indicate the sensing NDP Announcement frame. </a:t>
            </a:r>
          </a:p>
          <a:p>
            <a:pPr lvl="1"/>
            <a:r>
              <a:rPr lang="en-US" altLang="ko-KR" dirty="0"/>
              <a:t>This indication is a straightforward method that does not need additional signaling.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Three subtype values, for example, 0000, 0001, and 1111 can be considered.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2"/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1059" y="4038599"/>
            <a:ext cx="4229151" cy="1716897"/>
          </a:xfrm>
          <a:prstGeom prst="rect">
            <a:avLst/>
          </a:prstGeom>
        </p:spPr>
      </p:pic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4878" y="6004511"/>
            <a:ext cx="4271122" cy="39628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3538311" y="5726982"/>
            <a:ext cx="3962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 smtClean="0">
                <a:sym typeface="Wingdings" panose="05000000000000000000" pitchFamily="2" charset="2"/>
              </a:rPr>
              <a:t></a:t>
            </a:r>
            <a:endParaRPr lang="ko-KR" altLang="en-US" dirty="0"/>
          </a:p>
        </p:txBody>
      </p:sp>
      <p:pic>
        <p:nvPicPr>
          <p:cNvPr id="14" name="그림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9853" y="3886200"/>
            <a:ext cx="4550357" cy="1847296"/>
          </a:xfrm>
          <a:prstGeom prst="rect">
            <a:avLst/>
          </a:prstGeom>
        </p:spPr>
      </p:pic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0487" y="5952412"/>
            <a:ext cx="4595513" cy="426386"/>
          </a:xfrm>
          <a:prstGeom prst="rect">
            <a:avLst/>
          </a:prstGeom>
        </p:spPr>
      </p:pic>
      <p:sp>
        <p:nvSpPr>
          <p:cNvPr id="16" name="직사각형 15"/>
          <p:cNvSpPr/>
          <p:nvPr/>
        </p:nvSpPr>
        <p:spPr bwMode="auto">
          <a:xfrm>
            <a:off x="1430958" y="4667846"/>
            <a:ext cx="4579316" cy="2251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430958" y="6129816"/>
            <a:ext cx="4579316" cy="22515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93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</a:t>
            </a:r>
            <a:r>
              <a:rPr lang="en-US" altLang="ko-KR" dirty="0"/>
              <a:t>NDPA indication - Opt.2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/>
              <a:t>Since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frame is indicated by using the subtype field in the frame control field, the </a:t>
            </a:r>
            <a:r>
              <a:rPr lang="en-US" altLang="ko-KR" dirty="0" smtClean="0"/>
              <a:t>Sounding Dialog Token field of the sensing NDPA variant can be </a:t>
            </a:r>
            <a:r>
              <a:rPr lang="en-US" altLang="ko-KR" dirty="0"/>
              <a:t>newly designed. </a:t>
            </a:r>
          </a:p>
          <a:p>
            <a:pPr lvl="1"/>
            <a:r>
              <a:rPr lang="en-US" altLang="ko-KR" dirty="0" smtClean="0"/>
              <a:t>We can consider the various bit configurations for Sounding Dialog token field, for example, </a:t>
            </a:r>
          </a:p>
          <a:p>
            <a:pPr lvl="2"/>
            <a:r>
              <a:rPr lang="en-US" altLang="ko-KR" dirty="0" smtClean="0"/>
              <a:t>A part of bits(i.e., B0-Bx) in this field can be used to identify the specific measurement in the sensing session. </a:t>
            </a:r>
          </a:p>
          <a:p>
            <a:pPr lvl="3"/>
            <a:r>
              <a:rPr lang="en-US" altLang="ko-KR" dirty="0" smtClean="0"/>
              <a:t>It can be used as a measurement setup ID</a:t>
            </a:r>
          </a:p>
          <a:p>
            <a:pPr lvl="2"/>
            <a:r>
              <a:rPr lang="en-US" altLang="ko-KR" dirty="0" smtClean="0"/>
              <a:t>Other remain bits(i.e., By-B7) can be used to indicate the sounding dialog token number.	</a:t>
            </a:r>
          </a:p>
          <a:p>
            <a:pPr lvl="3"/>
            <a:r>
              <a:rPr lang="en-US" altLang="ko-KR" dirty="0" smtClean="0"/>
              <a:t>It can be used to identify the each measurement instance. </a:t>
            </a:r>
          </a:p>
          <a:p>
            <a:pPr lvl="2"/>
            <a:r>
              <a:rPr lang="en-US" altLang="ko-KR" dirty="0" smtClean="0"/>
              <a:t>The configuration of sounding dialog token field in sensing NDPA variant </a:t>
            </a:r>
          </a:p>
          <a:p>
            <a:pPr lvl="2"/>
            <a:endParaRPr lang="en-US" altLang="ko-KR" dirty="0"/>
          </a:p>
          <a:p>
            <a:pPr marL="857250" lvl="2" indent="0">
              <a:buNone/>
            </a:pPr>
            <a:r>
              <a:rPr lang="en-US" altLang="ko-KR" dirty="0" smtClean="0"/>
              <a:t>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912638"/>
              </p:ext>
            </p:extLst>
          </p:nvPr>
        </p:nvGraphicFramePr>
        <p:xfrm>
          <a:off x="1828800" y="5334000"/>
          <a:ext cx="3467207" cy="1143000"/>
        </p:xfrm>
        <a:graphic>
          <a:graphicData uri="http://schemas.openxmlformats.org/drawingml/2006/table">
            <a:tbl>
              <a:tblPr/>
              <a:tblGrid>
                <a:gridCol w="763961"/>
                <a:gridCol w="1292857"/>
                <a:gridCol w="1410389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B0               </a:t>
                      </a:r>
                      <a:r>
                        <a:rPr lang="en-US" sz="800" kern="1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Bx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By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                 B7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103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Measurement</a:t>
                      </a:r>
                      <a:r>
                        <a:rPr lang="en-US" altLang="ko-KR" sz="800" kern="100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 setup ID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 Number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897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Bits: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66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</a:t>
            </a:r>
            <a:r>
              <a:rPr lang="en-US" altLang="ko-KR" dirty="0" smtClean="0"/>
              <a:t>indication </a:t>
            </a:r>
            <a:r>
              <a:rPr lang="en-US" altLang="ko-KR" dirty="0"/>
              <a:t>- </a:t>
            </a:r>
            <a:r>
              <a:rPr lang="en-US" altLang="ko-KR" dirty="0" smtClean="0"/>
              <a:t>Opt.3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There are many reserved AIDs that are not used in STA info field of four NDPA variants. </a:t>
            </a:r>
          </a:p>
          <a:p>
            <a:pPr lvl="1"/>
            <a:r>
              <a:rPr lang="en-US" altLang="ko-KR" dirty="0" smtClean="0"/>
              <a:t> For example, the following AIDs are reserved in 11be. </a:t>
            </a:r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Thus, to </a:t>
            </a:r>
            <a:r>
              <a:rPr lang="en-US" altLang="ko-KR" dirty="0"/>
              <a:t>indicate the sensing NDPA, we can consider the use of </a:t>
            </a:r>
            <a:r>
              <a:rPr lang="en-US" altLang="ko-KR" dirty="0" smtClean="0"/>
              <a:t>a specific AID reserved in current NDPA variants. </a:t>
            </a:r>
          </a:p>
          <a:p>
            <a:r>
              <a:rPr lang="en-US" altLang="ko-KR" dirty="0" smtClean="0"/>
              <a:t>In addition, we can consider defining a Special </a:t>
            </a:r>
            <a:r>
              <a:rPr lang="en-US" altLang="ko-KR" dirty="0"/>
              <a:t>STA info field </a:t>
            </a:r>
            <a:r>
              <a:rPr lang="en-US" altLang="ko-KR" dirty="0" smtClean="0"/>
              <a:t>that </a:t>
            </a:r>
            <a:r>
              <a:rPr lang="en-US" altLang="ko-KR" dirty="0"/>
              <a:t>includes a specific </a:t>
            </a:r>
            <a:r>
              <a:rPr lang="en-US" altLang="ko-KR" dirty="0" smtClean="0"/>
              <a:t>AID. </a:t>
            </a:r>
          </a:p>
          <a:p>
            <a:pPr lvl="1"/>
            <a:r>
              <a:rPr lang="en-US" altLang="ko-KR" dirty="0" smtClean="0"/>
              <a:t>A Special STA info field </a:t>
            </a:r>
            <a:r>
              <a:rPr lang="en-US" altLang="ko-KR" dirty="0"/>
              <a:t>is located at the first in STA info fields </a:t>
            </a:r>
            <a:r>
              <a:rPr lang="en-US" altLang="ko-KR" dirty="0" smtClean="0"/>
              <a:t>and has an equal size with other STA info fields.</a:t>
            </a:r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887936"/>
            <a:ext cx="5410200" cy="3124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1811" y="3247877"/>
            <a:ext cx="5410200" cy="25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13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indication - Opt.3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Sensing NDPA frame considering the Special STA info field can be configured as follows, for example.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The frame format of Sensing NDPA frame can be the same as an HE NDPA frame.</a:t>
            </a:r>
          </a:p>
          <a:p>
            <a:pPr lvl="1"/>
            <a:r>
              <a:rPr lang="en-US" altLang="ko-KR" dirty="0"/>
              <a:t>The content of STA info field can be redesigned.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As the Special STA info field is located at first than other STA info fields, it is possible to check early whether the received NDPA is a sensing variant or not. </a:t>
            </a:r>
          </a:p>
          <a:p>
            <a:r>
              <a:rPr lang="en-US" altLang="ko-KR" dirty="0" smtClean="0"/>
              <a:t>The Special STA info field can contain the parameters related to </a:t>
            </a:r>
            <a:r>
              <a:rPr lang="en-US" altLang="ko-KR" dirty="0"/>
              <a:t>sensing measurement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Details for Special STA info field is TBD. 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73787"/>
              </p:ext>
            </p:extLst>
          </p:nvPr>
        </p:nvGraphicFramePr>
        <p:xfrm>
          <a:off x="1143000" y="2133600"/>
          <a:ext cx="5673090" cy="1168400"/>
        </p:xfrm>
        <a:graphic>
          <a:graphicData uri="http://schemas.openxmlformats.org/drawingml/2006/table">
            <a:tbl>
              <a:tblPr/>
              <a:tblGrid>
                <a:gridCol w="495300"/>
                <a:gridCol w="596900"/>
                <a:gridCol w="571500"/>
                <a:gridCol w="381000"/>
                <a:gridCol w="381000"/>
                <a:gridCol w="685800"/>
                <a:gridCol w="582295"/>
                <a:gridCol w="645795"/>
                <a:gridCol w="254635"/>
                <a:gridCol w="634365"/>
                <a:gridCol w="444500"/>
              </a:tblGrid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MAC header 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Frame Control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Duration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RA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TA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Sounding Dialog Token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Special </a:t>
                      </a: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…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STA Info </a:t>
                      </a:r>
                      <a:r>
                        <a:rPr lang="en-US" sz="800" i="1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n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FCS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Octets: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2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6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1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76200" marB="381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TBD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맑은 고딕" panose="020B0503020000020004" pitchFamily="50" charset="-127"/>
                        </a:rPr>
                        <a:t>4</a:t>
                      </a:r>
                      <a:endParaRPr lang="ko-KR" sz="800" kern="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76200" marR="76200" marT="101600" marB="6350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345" y="2425700"/>
            <a:ext cx="1952625" cy="16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101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sensing NDPA </a:t>
            </a:r>
            <a:r>
              <a:rPr lang="en-US" altLang="ko-KR" dirty="0" smtClean="0"/>
              <a:t>indication – comparison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We consider the following three options for the indication of the sensing NDPA. </a:t>
            </a:r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All options are possible to redesign the content of the sensing NDPA.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880021"/>
              </p:ext>
            </p:extLst>
          </p:nvPr>
        </p:nvGraphicFramePr>
        <p:xfrm>
          <a:off x="1295400" y="2569328"/>
          <a:ext cx="6932613" cy="305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895600"/>
                <a:gridCol w="2817813"/>
              </a:tblGrid>
              <a:tr h="4572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Pros.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Cons. or</a:t>
                      </a:r>
                      <a:r>
                        <a:rPr lang="en-US" altLang="ko-KR" sz="1600" baseline="0" dirty="0" smtClean="0"/>
                        <a:t> Consideration</a:t>
                      </a:r>
                      <a:endParaRPr lang="ko-KR" altLang="en-US" sz="1600"/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Opt.1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is possible to incorporate the sensing NDPA with all defined NDPA variants.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False detection possibility</a:t>
                      </a:r>
                      <a:r>
                        <a:rPr lang="en-US" altLang="ko-KR" sz="1600" baseline="0" dirty="0" smtClean="0"/>
                        <a:t> for </a:t>
                      </a:r>
                      <a:r>
                        <a:rPr lang="en-US" altLang="ko-KR" sz="1600" dirty="0" smtClean="0"/>
                        <a:t>Sounding Dialog Token Number</a:t>
                      </a:r>
                      <a:r>
                        <a:rPr lang="en-US" altLang="ko-KR" sz="1600" baseline="0" dirty="0" smtClean="0"/>
                        <a:t> when B7 set to 1. </a:t>
                      </a:r>
                      <a:endParaRPr lang="en-US" altLang="ko-KR" sz="1600" dirty="0" smtClean="0"/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Opt.2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has no restriction for the design</a:t>
                      </a:r>
                      <a:r>
                        <a:rPr lang="en-US" altLang="ko-KR" sz="1600" baseline="0" dirty="0" smtClean="0"/>
                        <a:t> of the sensing NDPA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chemeClr val="tx1"/>
                          </a:solidFill>
                        </a:rPr>
                        <a:t>Use of </a:t>
                      </a:r>
                      <a:r>
                        <a:rPr lang="en-US" altLang="ko-KR" sz="1600" baseline="0" dirty="0" smtClean="0">
                          <a:solidFill>
                            <a:schemeClr val="tx1"/>
                          </a:solidFill>
                        </a:rPr>
                        <a:t>subtype field for specific operation</a:t>
                      </a:r>
                      <a:endParaRPr lang="ko-KR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07272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Opt.3</a:t>
                      </a:r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It is possible to incorporate the sensing NDPA with all defined NDPA variants. 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aseline="0" dirty="0" smtClean="0"/>
                        <a:t> Detection error of special info field for VHT,</a:t>
                      </a:r>
                    </a:p>
                    <a:p>
                      <a:pPr algn="ctr" latinLnBrk="1"/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Default</a:t>
                      </a:r>
                      <a:r>
                        <a:rPr lang="en-US" altLang="ko-KR" sz="1600" baseline="0" dirty="0" smtClean="0"/>
                        <a:t> overhead for Special STA info field, 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71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STA info field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As shown in slide 5, according to the NDPA variant, the STA info field has a different size. </a:t>
            </a:r>
          </a:p>
          <a:p>
            <a:pPr lvl="1"/>
            <a:r>
              <a:rPr lang="en-US" altLang="ko-KR" dirty="0" smtClean="0"/>
              <a:t>In the VHT NDPA variant, it consists of 2 bytes</a:t>
            </a:r>
          </a:p>
          <a:p>
            <a:pPr lvl="1"/>
            <a:r>
              <a:rPr lang="en-US" altLang="ko-KR" dirty="0" smtClean="0"/>
              <a:t>In other</a:t>
            </a:r>
            <a:r>
              <a:rPr lang="ko-KR" altLang="en-US" smtClean="0"/>
              <a:t> </a:t>
            </a:r>
            <a:r>
              <a:rPr lang="en-US" altLang="ko-KR" dirty="0" smtClean="0"/>
              <a:t>NDPA variants (HE/Ranging/EHT), it consists of 4 bytes. </a:t>
            </a:r>
          </a:p>
          <a:p>
            <a:r>
              <a:rPr lang="en-US" altLang="ko-KR" dirty="0"/>
              <a:t>Considering the signaling for new sensing features, it seems to be reasonable to use the STA info field configured with 4 bytes</a:t>
            </a:r>
            <a:r>
              <a:rPr lang="en-US" altLang="ko-KR" dirty="0" smtClean="0"/>
              <a:t>. </a:t>
            </a:r>
          </a:p>
          <a:p>
            <a:pPr lvl="1"/>
            <a:r>
              <a:rPr lang="en-US" altLang="ko-KR" dirty="0" smtClean="0"/>
              <a:t>As </a:t>
            </a:r>
            <a:r>
              <a:rPr lang="en-US" altLang="ko-KR" dirty="0"/>
              <a:t>using the existing size of the STA info field, we can </a:t>
            </a:r>
            <a:r>
              <a:rPr lang="en-US" altLang="ko-KR" dirty="0" smtClean="0"/>
              <a:t>prevent the issues such as the </a:t>
            </a:r>
            <a:r>
              <a:rPr lang="en-US" altLang="ko-KR" dirty="0"/>
              <a:t>complexity of the new </a:t>
            </a:r>
            <a:r>
              <a:rPr lang="en-US" altLang="ko-KR" dirty="0" smtClean="0"/>
              <a:t>design. </a:t>
            </a:r>
          </a:p>
          <a:p>
            <a:pPr lvl="2"/>
            <a:r>
              <a:rPr lang="en-US" altLang="ko-KR" dirty="0" smtClean="0"/>
              <a:t>As </a:t>
            </a:r>
            <a:r>
              <a:rPr lang="en-US" altLang="ko-KR" dirty="0"/>
              <a:t>long as the existing size of the STA info field is maintained, we can also prevent the </a:t>
            </a:r>
            <a:r>
              <a:rPr lang="en-US" altLang="ko-KR" dirty="0" smtClean="0"/>
              <a:t>ambiguity with </a:t>
            </a:r>
            <a:r>
              <a:rPr lang="en-US" altLang="ko-KR" dirty="0"/>
              <a:t>the STA info field of other variants.</a:t>
            </a:r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97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STA info </a:t>
            </a:r>
            <a:r>
              <a:rPr lang="en-US" altLang="ko-KR" dirty="0" smtClean="0"/>
              <a:t>field(2/2)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 dirty="0" smtClean="0"/>
              <a:t>The STA info field in the sensing NDPA may contain the following information. </a:t>
            </a:r>
          </a:p>
          <a:p>
            <a:pPr lvl="1"/>
            <a:r>
              <a:rPr lang="en-US" altLang="ko-KR" sz="1400" dirty="0" smtClean="0"/>
              <a:t>AID</a:t>
            </a:r>
          </a:p>
          <a:p>
            <a:pPr lvl="1"/>
            <a:r>
              <a:rPr lang="en-US" altLang="ko-KR" sz="1400" dirty="0" smtClean="0"/>
              <a:t>Feedback </a:t>
            </a:r>
            <a:r>
              <a:rPr lang="en-US" altLang="ko-KR" sz="1400" dirty="0"/>
              <a:t>type </a:t>
            </a:r>
            <a:r>
              <a:rPr lang="en-US" altLang="ko-KR" sz="1400" dirty="0" smtClean="0"/>
              <a:t>and Ng</a:t>
            </a:r>
            <a:endParaRPr lang="en-US" altLang="ko-KR" sz="1400" dirty="0"/>
          </a:p>
          <a:p>
            <a:pPr lvl="2"/>
            <a:r>
              <a:rPr lang="en-US" altLang="ko-KR" sz="1200" dirty="0" smtClean="0"/>
              <a:t>Indicate the feedback type such as CSI, </a:t>
            </a:r>
            <a:r>
              <a:rPr lang="en-US" altLang="ko-KR" sz="1200" dirty="0"/>
              <a:t>threshold based, and so </a:t>
            </a:r>
            <a:r>
              <a:rPr lang="en-US" altLang="ko-KR" sz="1200" dirty="0" smtClean="0"/>
              <a:t>on and the granularity of channel measurement.</a:t>
            </a:r>
            <a:r>
              <a:rPr lang="ko-KR" altLang="en-US" sz="1200" smtClean="0"/>
              <a:t>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Codebook size</a:t>
            </a:r>
          </a:p>
          <a:p>
            <a:pPr lvl="2"/>
            <a:r>
              <a:rPr lang="en-US" altLang="ko-KR" sz="1200" dirty="0" smtClean="0"/>
              <a:t>Configuration of feedback information, for example, bit size for amplitude or angle of carriers.</a:t>
            </a:r>
          </a:p>
          <a:p>
            <a:pPr lvl="1"/>
            <a:r>
              <a:rPr lang="en-US" altLang="ko-KR" sz="1400" dirty="0" smtClean="0"/>
              <a:t>Disambiguation</a:t>
            </a:r>
          </a:p>
          <a:p>
            <a:pPr lvl="2"/>
            <a:r>
              <a:rPr lang="en-US" altLang="ko-KR" sz="1200" dirty="0" smtClean="0"/>
              <a:t>To prevent the wrong detection of AID by VHT STA, it should be included. </a:t>
            </a:r>
          </a:p>
          <a:p>
            <a:pPr lvl="2"/>
            <a:r>
              <a:rPr lang="en-US" altLang="ko-KR" sz="1200" dirty="0" smtClean="0"/>
              <a:t>For this field, one bit is allocated.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Partial </a:t>
            </a:r>
            <a:r>
              <a:rPr lang="en-US" altLang="ko-KR" sz="1400" dirty="0"/>
              <a:t>BW info</a:t>
            </a:r>
          </a:p>
          <a:p>
            <a:pPr lvl="2"/>
            <a:r>
              <a:rPr lang="en-US" altLang="ko-KR" sz="1200" dirty="0" smtClean="0"/>
              <a:t>Indicate the disallow sub channel in PPDU BW</a:t>
            </a:r>
          </a:p>
          <a:p>
            <a:pPr lvl="2"/>
            <a:r>
              <a:rPr lang="en-US" altLang="ko-KR" sz="1200" dirty="0" smtClean="0"/>
              <a:t>We can reuse the </a:t>
            </a:r>
            <a:r>
              <a:rPr lang="en-US" altLang="ko-KR" sz="1200" dirty="0"/>
              <a:t>Partial BW </a:t>
            </a:r>
            <a:r>
              <a:rPr lang="en-US" altLang="ko-KR" sz="1200" dirty="0" smtClean="0"/>
              <a:t>info defined in 11be</a:t>
            </a:r>
            <a:endParaRPr lang="en-US" altLang="ko-KR" sz="1200" dirty="0"/>
          </a:p>
          <a:p>
            <a:pPr lvl="1"/>
            <a:r>
              <a:rPr lang="en-US" altLang="ko-KR" sz="1400" dirty="0" err="1" smtClean="0"/>
              <a:t>Nss</a:t>
            </a:r>
            <a:endParaRPr lang="en-US" altLang="ko-KR" sz="1400" dirty="0" smtClean="0"/>
          </a:p>
          <a:p>
            <a:pPr lvl="2"/>
            <a:r>
              <a:rPr lang="en-US" altLang="ko-KR" sz="1200" dirty="0" smtClean="0"/>
              <a:t>The number of spatial stream for NDP transmission.</a:t>
            </a:r>
          </a:p>
          <a:p>
            <a:pPr lvl="1"/>
            <a:r>
              <a:rPr lang="en-US" altLang="ko-KR" sz="1400" dirty="0" smtClean="0"/>
              <a:t>LTF information </a:t>
            </a:r>
          </a:p>
          <a:p>
            <a:pPr lvl="2"/>
            <a:r>
              <a:rPr lang="en-US" altLang="ko-KR" sz="1200" dirty="0" smtClean="0"/>
              <a:t>Type/GI, repetition</a:t>
            </a:r>
          </a:p>
          <a:p>
            <a:pPr lvl="2"/>
            <a:endParaRPr lang="en-US" altLang="ko-KR" sz="1200" dirty="0" smtClean="0"/>
          </a:p>
          <a:p>
            <a:r>
              <a:rPr lang="en-US" altLang="ko-KR" sz="1600" dirty="0"/>
              <a:t>In addition to </a:t>
            </a:r>
            <a:r>
              <a:rPr lang="en-US" altLang="ko-KR" sz="1600" dirty="0" smtClean="0"/>
              <a:t>the above </a:t>
            </a:r>
            <a:r>
              <a:rPr lang="en-US" altLang="ko-KR" sz="1600" dirty="0"/>
              <a:t>information, various information may be considered.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4934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this contribution</a:t>
            </a:r>
            <a:r>
              <a:rPr lang="en-US" altLang="ko-KR" dirty="0"/>
              <a:t>, we took </a:t>
            </a:r>
            <a:r>
              <a:rPr lang="en-US" altLang="ko-KR" dirty="0" smtClean="0"/>
              <a:t>into account the </a:t>
            </a:r>
            <a:r>
              <a:rPr lang="en-US" altLang="ko-KR" dirty="0"/>
              <a:t>various points for the design of </a:t>
            </a:r>
            <a:r>
              <a:rPr lang="en-US" altLang="ko-KR" dirty="0" smtClean="0"/>
              <a:t>the sensing NDPA.</a:t>
            </a:r>
          </a:p>
          <a:p>
            <a:pPr lvl="1"/>
            <a:r>
              <a:rPr lang="en-US" altLang="ko-KR" dirty="0" smtClean="0"/>
              <a:t>First,</a:t>
            </a:r>
          </a:p>
          <a:p>
            <a:pPr lvl="2"/>
            <a:r>
              <a:rPr lang="en-US" altLang="ko-KR" dirty="0" smtClean="0"/>
              <a:t>As an aspect of the design of the sensing NDPA frame, we considered two approaches as follows. </a:t>
            </a:r>
          </a:p>
          <a:p>
            <a:pPr lvl="3"/>
            <a:r>
              <a:rPr lang="en-US" altLang="ko-KR" dirty="0" smtClean="0"/>
              <a:t>Approach 1: reusing the existing NDPA frame variant</a:t>
            </a:r>
          </a:p>
          <a:p>
            <a:pPr lvl="3"/>
            <a:r>
              <a:rPr lang="en-US" altLang="ko-KR" dirty="0" smtClean="0"/>
              <a:t>Approach 2: define the new sensing NDPA frame variant </a:t>
            </a:r>
          </a:p>
          <a:p>
            <a:pPr lvl="1"/>
            <a:r>
              <a:rPr lang="en-US" altLang="ko-KR" dirty="0"/>
              <a:t>Second, </a:t>
            </a:r>
            <a:endParaRPr lang="en-US" altLang="ko-KR" dirty="0" smtClean="0"/>
          </a:p>
          <a:p>
            <a:pPr lvl="2"/>
            <a:r>
              <a:rPr lang="en-US" altLang="ko-KR" dirty="0"/>
              <a:t>F</a:t>
            </a:r>
            <a:r>
              <a:rPr lang="en-US" altLang="ko-KR" dirty="0" smtClean="0"/>
              <a:t>or the indication of the sensing NDPA, we introduced the following three options. </a:t>
            </a:r>
          </a:p>
          <a:p>
            <a:pPr lvl="3"/>
            <a:r>
              <a:rPr lang="en-US" altLang="ko-KR" dirty="0"/>
              <a:t>Option 1: use of the one </a:t>
            </a:r>
            <a:r>
              <a:rPr lang="en-US" altLang="ko-KR" dirty="0" smtClean="0"/>
              <a:t>bit(e.g. B7) </a:t>
            </a:r>
            <a:r>
              <a:rPr lang="en-US" altLang="ko-KR" dirty="0"/>
              <a:t>of sounding dialog token number field </a:t>
            </a:r>
          </a:p>
          <a:p>
            <a:pPr lvl="3"/>
            <a:r>
              <a:rPr lang="en-US" altLang="ko-KR" dirty="0"/>
              <a:t>Option 2: use of </a:t>
            </a:r>
            <a:r>
              <a:rPr lang="en-US" altLang="ko-KR" dirty="0" smtClean="0"/>
              <a:t>the reserved value of the Subtype </a:t>
            </a:r>
            <a:r>
              <a:rPr lang="en-US" altLang="ko-KR" dirty="0"/>
              <a:t>subfield in </a:t>
            </a:r>
            <a:r>
              <a:rPr lang="en-US" altLang="ko-KR" dirty="0" smtClean="0"/>
              <a:t>the frame </a:t>
            </a:r>
            <a:r>
              <a:rPr lang="en-US" altLang="ko-KR" dirty="0"/>
              <a:t>control field.</a:t>
            </a:r>
          </a:p>
          <a:p>
            <a:pPr lvl="3"/>
            <a:r>
              <a:rPr lang="en-US" altLang="ko-KR" dirty="0"/>
              <a:t>Option 3: use of </a:t>
            </a:r>
            <a:r>
              <a:rPr lang="en-US" altLang="ko-KR" dirty="0" smtClean="0"/>
              <a:t>Special STA info field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9585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As in following motion 26c, we have agreed that NDPA sounding is used for sensing measurement. </a:t>
            </a:r>
          </a:p>
          <a:p>
            <a:pPr lvl="1"/>
            <a:r>
              <a:rPr lang="en-US" altLang="ko-KR" dirty="0"/>
              <a:t>The NDPA sounding procedure defined in 11bf consists of: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transmission of an NDP Announcement frame </a:t>
            </a:r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transmission of an NDP SIFS after transmitting the NDP Announcement frame</a:t>
            </a:r>
          </a:p>
          <a:p>
            <a:pPr lvl="2"/>
            <a:r>
              <a:rPr lang="en-US" altLang="ko-KR" dirty="0" smtClean="0"/>
              <a:t>Note</a:t>
            </a:r>
            <a:r>
              <a:rPr lang="en-US" altLang="ko-KR" dirty="0"/>
              <a:t>: The detailed definition of the NDP Announcement frame is TBD.</a:t>
            </a:r>
          </a:p>
          <a:p>
            <a:pPr lvl="2"/>
            <a:r>
              <a:rPr lang="en-US" altLang="ko-KR" dirty="0" smtClean="0"/>
              <a:t>Note </a:t>
            </a:r>
            <a:r>
              <a:rPr lang="en-US" altLang="ko-KR" dirty="0"/>
              <a:t>: This may be applied to pre-HE STAs (i.e. not limited to HE and/or EHT STAs)</a:t>
            </a:r>
          </a:p>
          <a:p>
            <a:r>
              <a:rPr lang="en-US" altLang="ko-KR" dirty="0" smtClean="0"/>
              <a:t>However, regarding the NDPA frame, there has been no decision on how to design this frame for WLAN sensing. </a:t>
            </a:r>
          </a:p>
          <a:p>
            <a:r>
              <a:rPr lang="en-US" altLang="ko-KR" dirty="0" smtClean="0"/>
              <a:t>In this contribution, we consider the design of the NDPA frame for WLAN sensing. </a:t>
            </a:r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270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altLang="ko-KR" dirty="0" smtClean="0"/>
              <a:t>Third, </a:t>
            </a:r>
            <a:endParaRPr lang="en-US" altLang="ko-KR" dirty="0"/>
          </a:p>
          <a:p>
            <a:pPr lvl="2"/>
            <a:r>
              <a:rPr lang="en-US" altLang="ko-KR" dirty="0"/>
              <a:t>It seems to be reasonable to use the STA info field configured with 4 bytes to secure the sufficient bit for newly defined information for sensing.  </a:t>
            </a:r>
          </a:p>
          <a:p>
            <a:pPr lvl="2"/>
            <a:r>
              <a:rPr lang="en-US" altLang="ko-KR" dirty="0"/>
              <a:t>The sensing NDPA frame format is same as HE NDPA frame format.  </a:t>
            </a:r>
          </a:p>
          <a:p>
            <a:pPr lvl="3"/>
            <a:r>
              <a:rPr lang="en-US" altLang="ko-KR" dirty="0" smtClean="0"/>
              <a:t>Example of the sensing NDPA frame format</a:t>
            </a:r>
          </a:p>
          <a:p>
            <a:pPr lvl="2"/>
            <a:endParaRPr lang="en-US" altLang="ko-KR" b="1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1"/>
            <a:r>
              <a:rPr lang="en-US" altLang="ko-KR" dirty="0" smtClean="0"/>
              <a:t>Fourth, </a:t>
            </a:r>
            <a:endParaRPr lang="en-US" altLang="ko-KR" dirty="0"/>
          </a:p>
          <a:p>
            <a:pPr lvl="2"/>
            <a:r>
              <a:rPr lang="en-US" altLang="ko-KR" dirty="0"/>
              <a:t>The STA info field in </a:t>
            </a:r>
            <a:r>
              <a:rPr lang="en-US" altLang="ko-KR" dirty="0" smtClean="0"/>
              <a:t>the sensing </a:t>
            </a:r>
            <a:r>
              <a:rPr lang="en-US" altLang="ko-KR" dirty="0"/>
              <a:t>NDPA contains the information related to sensing measurement. 	</a:t>
            </a:r>
          </a:p>
          <a:p>
            <a:pPr lvl="2"/>
            <a:r>
              <a:rPr lang="en-US" altLang="ko-KR" dirty="0"/>
              <a:t>For example, the contents illustrated in slide 15 may be included. 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20</a:t>
            </a:fld>
            <a:endParaRPr lang="en-US" altLang="ko-KR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3249869"/>
            <a:ext cx="5275137" cy="2010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43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/>
              <a:t>Do you agree that the sensing NDPA frame needs to be identified as a NDPA frame for WLAN sensing?</a:t>
            </a:r>
            <a:endParaRPr lang="ko-KR" altLang="ko-KR"/>
          </a:p>
          <a:p>
            <a:pPr lvl="1" latinLnBrk="1"/>
            <a:r>
              <a:rPr lang="en-US" altLang="ko-KR" dirty="0"/>
              <a:t>The method for identification of sensing NDPA frame is TBD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3437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/>
            <a:r>
              <a:rPr lang="en-US" altLang="ko-KR" dirty="0"/>
              <a:t>Which option do you prefer to identify the sensing NDPA frame in 11bf? </a:t>
            </a:r>
            <a:endParaRPr lang="ko-KR" altLang="ko-KR"/>
          </a:p>
          <a:p>
            <a:pPr lvl="1" latinLnBrk="1"/>
            <a:r>
              <a:rPr lang="en-US" altLang="ko-KR" dirty="0"/>
              <a:t>Option 1 : by using the </a:t>
            </a:r>
            <a:r>
              <a:rPr lang="en-US" altLang="ko-KR" dirty="0" smtClean="0"/>
              <a:t>Frame Control field</a:t>
            </a:r>
            <a:endParaRPr lang="ko-KR" altLang="ko-KR"/>
          </a:p>
          <a:p>
            <a:pPr lvl="1" latinLnBrk="1"/>
            <a:r>
              <a:rPr lang="en-US" altLang="ko-KR" dirty="0"/>
              <a:t>Option 2 : by using the </a:t>
            </a:r>
            <a:r>
              <a:rPr lang="en-US" altLang="ko-KR" dirty="0" smtClean="0"/>
              <a:t>Special </a:t>
            </a:r>
            <a:r>
              <a:rPr lang="en-US" altLang="ko-KR" dirty="0"/>
              <a:t>STA </a:t>
            </a:r>
            <a:r>
              <a:rPr lang="en-US" altLang="ko-KR" dirty="0" smtClean="0"/>
              <a:t>Info </a:t>
            </a:r>
            <a:r>
              <a:rPr lang="en-US" altLang="ko-KR" dirty="0"/>
              <a:t>field </a:t>
            </a:r>
            <a:endParaRPr lang="ko-KR" altLang="ko-KR"/>
          </a:p>
          <a:p>
            <a:pPr lvl="1" latinLnBrk="1"/>
            <a:r>
              <a:rPr lang="en-US" altLang="ko-KR" dirty="0"/>
              <a:t>Option 3: Abs  </a:t>
            </a:r>
            <a:endParaRPr lang="ko-KR" alt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en-US" altLang="ko-KR" smtClean="0"/>
              <a:t>Nov.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797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#2-a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If majority is option2</a:t>
            </a:r>
          </a:p>
          <a:p>
            <a:r>
              <a:rPr lang="en-US" altLang="ko-KR" dirty="0" smtClean="0"/>
              <a:t>Do you agree to add the following to 11bf SFD? 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S</a:t>
            </a:r>
            <a:r>
              <a:rPr lang="en-US" altLang="ko-KR" dirty="0" smtClean="0"/>
              <a:t>pecial </a:t>
            </a:r>
            <a:r>
              <a:rPr lang="en-US" altLang="ko-KR" dirty="0"/>
              <a:t>STA </a:t>
            </a:r>
            <a:r>
              <a:rPr lang="en-US" altLang="ko-KR" dirty="0" smtClean="0"/>
              <a:t>Info </a:t>
            </a:r>
            <a:r>
              <a:rPr lang="en-US" altLang="ko-KR" dirty="0"/>
              <a:t>field of sensing NDPA frame has the same size as the STA </a:t>
            </a:r>
            <a:r>
              <a:rPr lang="en-US" altLang="ko-KR" dirty="0" smtClean="0"/>
              <a:t>Info field </a:t>
            </a:r>
            <a:endParaRPr lang="en-US" altLang="ko-KR" dirty="0"/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Special </a:t>
            </a:r>
            <a:r>
              <a:rPr lang="en-US" altLang="ko-KR" dirty="0"/>
              <a:t>STA </a:t>
            </a:r>
            <a:r>
              <a:rPr lang="en-US" altLang="ko-KR" dirty="0" smtClean="0"/>
              <a:t>Info </a:t>
            </a:r>
            <a:r>
              <a:rPr lang="en-US" altLang="ko-KR" dirty="0"/>
              <a:t>field is placed in front of other STA </a:t>
            </a:r>
            <a:r>
              <a:rPr lang="en-US" altLang="ko-KR" dirty="0" smtClean="0"/>
              <a:t>Info </a:t>
            </a:r>
            <a:r>
              <a:rPr lang="en-US" altLang="ko-KR" dirty="0"/>
              <a:t>fields. </a:t>
            </a:r>
          </a:p>
          <a:p>
            <a:pPr lvl="1"/>
            <a:r>
              <a:rPr lang="en-US" altLang="ko-KR" dirty="0"/>
              <a:t>The </a:t>
            </a:r>
            <a:r>
              <a:rPr lang="en-US" altLang="ko-KR" dirty="0" smtClean="0"/>
              <a:t>Special </a:t>
            </a:r>
            <a:r>
              <a:rPr lang="en-US" altLang="ko-KR" dirty="0"/>
              <a:t>STA </a:t>
            </a:r>
            <a:r>
              <a:rPr lang="en-US" altLang="ko-KR" dirty="0" smtClean="0"/>
              <a:t>Info </a:t>
            </a:r>
            <a:r>
              <a:rPr lang="en-US" altLang="ko-KR" dirty="0"/>
              <a:t>field includes </a:t>
            </a:r>
            <a:r>
              <a:rPr lang="en-US" altLang="ko-KR" dirty="0" smtClean="0"/>
              <a:t>a specific </a:t>
            </a:r>
            <a:r>
              <a:rPr lang="en-US" altLang="ko-KR" dirty="0"/>
              <a:t>AID to identify the sensing NDPA frame.  </a:t>
            </a:r>
          </a:p>
          <a:p>
            <a:pPr lvl="2"/>
            <a:r>
              <a:rPr lang="en-US" altLang="ko-KR" dirty="0"/>
              <a:t>The value </a:t>
            </a:r>
            <a:r>
              <a:rPr lang="en-US" altLang="ko-KR" dirty="0" smtClean="0"/>
              <a:t>of the </a:t>
            </a:r>
            <a:r>
              <a:rPr lang="en-US" altLang="ko-KR" dirty="0"/>
              <a:t>specific AID is TBD. </a:t>
            </a:r>
          </a:p>
          <a:p>
            <a:pPr lvl="1"/>
            <a:r>
              <a:rPr lang="en-US" altLang="ko-KR" dirty="0"/>
              <a:t>The special STA </a:t>
            </a:r>
            <a:r>
              <a:rPr lang="en-US" altLang="ko-KR" dirty="0" smtClean="0"/>
              <a:t>Info </a:t>
            </a:r>
            <a:r>
              <a:rPr lang="en-US" altLang="ko-KR" dirty="0"/>
              <a:t>field includes the information related to sensing measurement. </a:t>
            </a:r>
          </a:p>
          <a:p>
            <a:pPr lvl="2"/>
            <a:r>
              <a:rPr lang="en-US" altLang="ko-KR" dirty="0"/>
              <a:t>The </a:t>
            </a:r>
            <a:r>
              <a:rPr lang="en-US" altLang="ko-KR" dirty="0" smtClean="0"/>
              <a:t>details on the parameter are </a:t>
            </a:r>
            <a:r>
              <a:rPr lang="en-US" altLang="ko-KR" dirty="0"/>
              <a:t>TBD.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6118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add the following to 11bf SFD? </a:t>
            </a:r>
          </a:p>
          <a:p>
            <a:pPr lvl="1"/>
            <a:r>
              <a:rPr lang="en-US" altLang="ko-KR" dirty="0" smtClean="0"/>
              <a:t>The sensing NDPA frame for 11bf includes the following information.</a:t>
            </a:r>
          </a:p>
          <a:p>
            <a:pPr lvl="2"/>
            <a:r>
              <a:rPr lang="en-US" altLang="ko-KR" dirty="0" smtClean="0"/>
              <a:t>Measurement setup ID </a:t>
            </a:r>
          </a:p>
          <a:p>
            <a:pPr lvl="2"/>
            <a:r>
              <a:rPr lang="en-US" altLang="ko-KR" dirty="0" smtClean="0"/>
              <a:t>Measurement instance ID </a:t>
            </a:r>
          </a:p>
          <a:p>
            <a:pPr lvl="2"/>
            <a:r>
              <a:rPr lang="en-US" altLang="ko-KR" dirty="0" smtClean="0"/>
              <a:t>The details for measurement setup ID and measurement instance ID are TBD  </a:t>
            </a:r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56566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 dirty="0" smtClean="0"/>
              <a:t>Poll#4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</a:t>
            </a:r>
            <a:r>
              <a:rPr lang="en-US" altLang="ko-KR" dirty="0" smtClean="0"/>
              <a:t>to add the following to 11bf SFD?</a:t>
            </a:r>
          </a:p>
          <a:p>
            <a:pPr lvl="1"/>
            <a:r>
              <a:rPr lang="en-US" altLang="ko-KR" dirty="0" smtClean="0"/>
              <a:t>The STA info field shall include the following information. </a:t>
            </a:r>
          </a:p>
          <a:p>
            <a:pPr lvl="2"/>
            <a:r>
              <a:rPr lang="en-US" altLang="ko-KR" dirty="0" smtClean="0"/>
              <a:t>AID (11bits) </a:t>
            </a:r>
          </a:p>
          <a:p>
            <a:pPr lvl="2"/>
            <a:r>
              <a:rPr lang="en-US" altLang="ko-KR" dirty="0" smtClean="0"/>
              <a:t>N_STS 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Other information is TBD. 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smtClean="0"/>
          </a:p>
          <a:p>
            <a:pPr>
              <a:defRPr/>
            </a:pPr>
            <a:r>
              <a:rPr lang="en-US" altLang="ko-KR" smtClean="0"/>
              <a:t>Nov. 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225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0" dirty="0"/>
              <a:t>[1] IEEE </a:t>
            </a:r>
            <a:r>
              <a:rPr lang="en-US" altLang="ko-KR" b="0" dirty="0" smtClean="0"/>
              <a:t>P802.11-REVme D0.3</a:t>
            </a:r>
            <a:endParaRPr lang="en-US" altLang="ko-KR" b="0" dirty="0"/>
          </a:p>
          <a:p>
            <a:r>
              <a:rPr lang="en-US" altLang="ko-KR" b="0" dirty="0"/>
              <a:t>[2] IEEE </a:t>
            </a:r>
            <a:r>
              <a:rPr lang="en-US" altLang="ko-KR" b="0" dirty="0" smtClean="0"/>
              <a:t>P802.11ax-2021</a:t>
            </a:r>
            <a:endParaRPr lang="en-US" altLang="ko-KR" b="0" dirty="0"/>
          </a:p>
          <a:p>
            <a:r>
              <a:rPr lang="en-US" altLang="ko-KR" b="0" dirty="0"/>
              <a:t>[3] IEEE </a:t>
            </a:r>
            <a:r>
              <a:rPr lang="en-US" altLang="ko-KR" b="0" dirty="0" smtClean="0"/>
              <a:t>P802.11az D3.2</a:t>
            </a:r>
            <a:endParaRPr lang="en-US" altLang="ko-KR" b="0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680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NDPA frame variants(1/3)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/>
              <a:t>In 802.11, </a:t>
            </a:r>
            <a:r>
              <a:rPr lang="en-US" altLang="zh-CN" dirty="0" smtClean="0"/>
              <a:t>four NDPA </a:t>
            </a:r>
            <a:r>
              <a:rPr lang="en-US" altLang="zh-CN" dirty="0"/>
              <a:t>frame variants have been defined</a:t>
            </a:r>
            <a:r>
              <a:rPr lang="en-US" altLang="zh-CN" dirty="0" smtClean="0"/>
              <a:t>:</a:t>
            </a:r>
          </a:p>
          <a:p>
            <a:pPr lvl="1"/>
            <a:r>
              <a:rPr lang="en-US" altLang="zh-CN" dirty="0" smtClean="0"/>
              <a:t>VHT NDPA</a:t>
            </a:r>
          </a:p>
          <a:p>
            <a:pPr lvl="1"/>
            <a:r>
              <a:rPr lang="en-US" altLang="zh-CN" dirty="0" smtClean="0"/>
              <a:t>HE NDPA</a:t>
            </a:r>
          </a:p>
          <a:p>
            <a:pPr lvl="1"/>
            <a:r>
              <a:rPr lang="en-US" altLang="zh-CN" dirty="0" smtClean="0"/>
              <a:t>Ranging NDPA</a:t>
            </a:r>
          </a:p>
          <a:p>
            <a:pPr lvl="1"/>
            <a:r>
              <a:rPr lang="en-US" altLang="zh-CN" dirty="0" smtClean="0"/>
              <a:t>EHT NDPA</a:t>
            </a:r>
          </a:p>
          <a:p>
            <a:pPr lvl="1"/>
            <a:endParaRPr lang="en-US" altLang="zh-CN" dirty="0"/>
          </a:p>
          <a:p>
            <a:endParaRPr lang="en-US" altLang="ko-KR" dirty="0" smtClean="0"/>
          </a:p>
          <a:p>
            <a:r>
              <a:rPr lang="en-US" altLang="ko-KR" dirty="0" smtClean="0"/>
              <a:t>The frame format of Ranging NDPA and EHT NDPA is same as a HE NDPA frame .  </a:t>
            </a:r>
          </a:p>
          <a:p>
            <a:pPr lvl="1"/>
            <a:r>
              <a:rPr lang="en-US" altLang="ko-KR" dirty="0" smtClean="0"/>
              <a:t>The STA info field included in those NDPA variant consists of 4 Byte bits.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4225" y="2209800"/>
            <a:ext cx="4101975" cy="1032400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1400" y="3261600"/>
            <a:ext cx="5121676" cy="12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26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NDPA frame </a:t>
            </a:r>
            <a:r>
              <a:rPr lang="en-US" altLang="ko-KR" dirty="0" smtClean="0"/>
              <a:t>variants(2/3)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These four variants </a:t>
            </a:r>
            <a:r>
              <a:rPr lang="en-US" altLang="zh-CN" dirty="0"/>
              <a:t>are distinguished by setting of the </a:t>
            </a:r>
            <a:r>
              <a:rPr lang="en-US" altLang="zh-CN" dirty="0" smtClean="0"/>
              <a:t>NDP Announcement Variant in </a:t>
            </a:r>
            <a:r>
              <a:rPr lang="en-US" altLang="zh-CN" dirty="0"/>
              <a:t>the Sounding Dialog Token field</a:t>
            </a:r>
            <a:r>
              <a:rPr lang="en-US" altLang="zh-CN" dirty="0" smtClean="0"/>
              <a:t>.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All </a:t>
            </a:r>
            <a:r>
              <a:rPr lang="en-US" altLang="zh-CN" dirty="0"/>
              <a:t>values for indicating the NDPA variants are already exhausted</a:t>
            </a:r>
            <a:r>
              <a:rPr lang="en-US" altLang="zh-CN" dirty="0" smtClean="0"/>
              <a:t>. </a:t>
            </a:r>
            <a:endParaRPr lang="en-US" altLang="zh-CN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252" y="3352800"/>
            <a:ext cx="3402736" cy="114300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6173" y="2996785"/>
            <a:ext cx="3798597" cy="185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NDPA frame </a:t>
            </a:r>
            <a:r>
              <a:rPr lang="en-US" altLang="ko-KR" dirty="0" smtClean="0"/>
              <a:t>variants(3/3)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In each NDPA variants, STA info subfield is configured as following.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To avoid the wrong detection of AID by VHT STA, the Disambiguation field is included in HE/Ranging/EHT NDPA commonly.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0571" y="3679746"/>
            <a:ext cx="3933269" cy="979964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43853"/>
            <a:ext cx="4300424" cy="1004172"/>
          </a:xfrm>
          <a:prstGeom prst="rect">
            <a:avLst/>
          </a:prstGeom>
        </p:spPr>
      </p:pic>
      <p:pic>
        <p:nvPicPr>
          <p:cNvPr id="9" name="그림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5017" y="3487696"/>
            <a:ext cx="3512026" cy="906564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8373" y="2392878"/>
            <a:ext cx="2649226" cy="79151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1534" y="2321412"/>
            <a:ext cx="4419602" cy="127950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9327" y="2412804"/>
            <a:ext cx="5180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VHT</a:t>
            </a:r>
            <a:endParaRPr lang="ko-KR" altLang="en-US" b="1"/>
          </a:p>
        </p:txBody>
      </p:sp>
      <p:sp>
        <p:nvSpPr>
          <p:cNvPr id="14" name="TextBox 13"/>
          <p:cNvSpPr txBox="1"/>
          <p:nvPr/>
        </p:nvSpPr>
        <p:spPr>
          <a:xfrm>
            <a:off x="3593799" y="2390001"/>
            <a:ext cx="7393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Ranging</a:t>
            </a:r>
            <a:endParaRPr lang="ko-KR" altLang="en-US" b="1"/>
          </a:p>
        </p:txBody>
      </p:sp>
      <p:sp>
        <p:nvSpPr>
          <p:cNvPr id="15" name="TextBox 14"/>
          <p:cNvSpPr txBox="1"/>
          <p:nvPr/>
        </p:nvSpPr>
        <p:spPr>
          <a:xfrm>
            <a:off x="805017" y="3353908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HE</a:t>
            </a:r>
            <a:endParaRPr lang="ko-KR" altLang="en-US" b="1"/>
          </a:p>
        </p:txBody>
      </p:sp>
      <p:sp>
        <p:nvSpPr>
          <p:cNvPr id="16" name="TextBox 15"/>
          <p:cNvSpPr txBox="1"/>
          <p:nvPr/>
        </p:nvSpPr>
        <p:spPr>
          <a:xfrm>
            <a:off x="4716779" y="3751192"/>
            <a:ext cx="5100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/>
              <a:t>EHT</a:t>
            </a:r>
            <a:endParaRPr lang="ko-KR" altLang="en-US" b="1"/>
          </a:p>
        </p:txBody>
      </p:sp>
    </p:spTree>
    <p:extLst>
      <p:ext uri="{BB962C8B-B14F-4D97-AF65-F5344CB8AC3E}">
        <p14:creationId xmlns:p14="http://schemas.microsoft.com/office/powerpoint/2010/main" val="23188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ko-KR" dirty="0" smtClean="0"/>
              <a:t>As shown in the previous slides, the independent NDPA frame was defined according to the 802.11 protocols. </a:t>
            </a:r>
          </a:p>
          <a:p>
            <a:pPr lvl="1"/>
            <a:r>
              <a:rPr lang="en-US" altLang="ko-KR" dirty="0" smtClean="0"/>
              <a:t>Currently, four NDPA frame variant were defined in 11spec.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Since the use of the NDPA frame is </a:t>
            </a:r>
            <a:r>
              <a:rPr lang="en-US" altLang="ko-KR" dirty="0"/>
              <a:t>very </a:t>
            </a:r>
            <a:r>
              <a:rPr lang="en-US" altLang="ko-KR" dirty="0" smtClean="0"/>
              <a:t>self-explanatory, it is necessary to consider how to define the NDPA frame used only for sensing </a:t>
            </a:r>
            <a:r>
              <a:rPr lang="en-US" altLang="ko-KR" dirty="0"/>
              <a:t>for the efficient sensing </a:t>
            </a:r>
            <a:r>
              <a:rPr lang="en-US" altLang="ko-KR" dirty="0" smtClean="0"/>
              <a:t>measurement.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 With respect to NDPA for sensing, we can consider the following two approaches for NDPA frame design. </a:t>
            </a:r>
          </a:p>
          <a:p>
            <a:pPr lvl="1"/>
            <a:r>
              <a:rPr lang="en-US" altLang="ko-KR" dirty="0" smtClean="0"/>
              <a:t>Approach 1: Reuse the defined NDPA frame variant</a:t>
            </a:r>
          </a:p>
          <a:p>
            <a:pPr lvl="1"/>
            <a:r>
              <a:rPr lang="en-US" altLang="ko-KR" dirty="0" smtClean="0"/>
              <a:t>Approach 2: Define the sensing NDPA frame variant</a:t>
            </a:r>
          </a:p>
          <a:p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6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 smtClean="0"/>
              <a:t>Approach 1</a:t>
            </a:r>
            <a:r>
              <a:rPr lang="en-US" altLang="ko-KR" dirty="0"/>
              <a:t>: Reuse the defined NDPA frame </a:t>
            </a:r>
            <a:r>
              <a:rPr lang="en-US" altLang="ko-KR" dirty="0" smtClean="0"/>
              <a:t>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It is a straightforward method and all defined NDPA frames can </a:t>
            </a:r>
            <a:r>
              <a:rPr lang="en-US" altLang="ko-KR" dirty="0"/>
              <a:t>be used in </a:t>
            </a:r>
            <a:r>
              <a:rPr lang="en-US" altLang="ko-KR" dirty="0" smtClean="0"/>
              <a:t>sensing.</a:t>
            </a:r>
          </a:p>
          <a:p>
            <a:pPr lvl="1"/>
            <a:r>
              <a:rPr lang="en-US" altLang="ko-KR" dirty="0" smtClean="0"/>
              <a:t>The </a:t>
            </a:r>
            <a:r>
              <a:rPr lang="en-US" altLang="ko-KR" dirty="0"/>
              <a:t>use of which variant for </a:t>
            </a:r>
            <a:r>
              <a:rPr lang="en-US" altLang="ko-KR" dirty="0" smtClean="0"/>
              <a:t>NDPA frame can </a:t>
            </a:r>
            <a:r>
              <a:rPr lang="en-US" altLang="ko-KR" dirty="0"/>
              <a:t>be determined according to the capability of STA which participates in sensing. </a:t>
            </a:r>
          </a:p>
          <a:p>
            <a:pPr lvl="2"/>
            <a:r>
              <a:rPr lang="en-US" altLang="ko-KR" dirty="0" smtClean="0"/>
              <a:t>The </a:t>
            </a:r>
            <a:r>
              <a:rPr lang="en-US" altLang="ko-KR" dirty="0"/>
              <a:t>variant of the NDPA frame </a:t>
            </a:r>
            <a:r>
              <a:rPr lang="en-US" altLang="ko-KR" dirty="0" smtClean="0"/>
              <a:t>can </a:t>
            </a:r>
            <a:r>
              <a:rPr lang="en-US" altLang="ko-KR" dirty="0"/>
              <a:t>be limited by </a:t>
            </a:r>
            <a:r>
              <a:rPr lang="en-US" altLang="ko-KR" dirty="0" smtClean="0"/>
              <a:t>participating STA’s capability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lvl="2"/>
            <a:r>
              <a:rPr lang="en-US" altLang="ko-KR" dirty="0"/>
              <a:t>For example, </a:t>
            </a:r>
            <a:endParaRPr lang="en-US" altLang="ko-KR" dirty="0" smtClean="0"/>
          </a:p>
          <a:p>
            <a:pPr lvl="3"/>
            <a:r>
              <a:rPr lang="en-US" altLang="ko-KR" dirty="0" smtClean="0"/>
              <a:t>If </a:t>
            </a:r>
            <a:r>
              <a:rPr lang="en-US" altLang="ko-KR" dirty="0"/>
              <a:t>the STAs that </a:t>
            </a:r>
            <a:r>
              <a:rPr lang="en-US" altLang="ko-KR" dirty="0" smtClean="0"/>
              <a:t>participate in </a:t>
            </a:r>
            <a:r>
              <a:rPr lang="en-US" altLang="ko-KR" dirty="0"/>
              <a:t>the sensing are HE STAs, </a:t>
            </a:r>
            <a:r>
              <a:rPr lang="en-US" altLang="ko-KR" dirty="0" smtClean="0"/>
              <a:t>the HE </a:t>
            </a:r>
            <a:r>
              <a:rPr lang="en-US" altLang="ko-KR" dirty="0"/>
              <a:t>NDPA frame </a:t>
            </a:r>
            <a:r>
              <a:rPr lang="en-US" altLang="ko-KR" dirty="0" smtClean="0"/>
              <a:t>is </a:t>
            </a:r>
            <a:r>
              <a:rPr lang="en-US" altLang="ko-KR" dirty="0"/>
              <a:t>used for </a:t>
            </a:r>
            <a:r>
              <a:rPr lang="en-US" altLang="ko-KR" dirty="0" smtClean="0"/>
              <a:t>sensing.</a:t>
            </a:r>
          </a:p>
          <a:p>
            <a:pPr lvl="1"/>
            <a:r>
              <a:rPr lang="en-US" altLang="ko-KR" dirty="0" smtClean="0"/>
              <a:t>To support the sensing protocol defined newly, a part of the content in the NDPA frame can be newly configured. </a:t>
            </a:r>
          </a:p>
          <a:p>
            <a:pPr lvl="2"/>
            <a:r>
              <a:rPr lang="en-US" altLang="ko-KR" dirty="0" smtClean="0"/>
              <a:t>So, even though the existing NDPA variant is used for sensing, it is needed to be an indication that this NDPA is used for sensing.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101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Approach 2</a:t>
            </a:r>
            <a:r>
              <a:rPr lang="en-US" altLang="ko-KR" dirty="0"/>
              <a:t>: Define the sensing </a:t>
            </a:r>
            <a:r>
              <a:rPr lang="en-US" altLang="ko-KR" dirty="0" smtClean="0"/>
              <a:t>NDPA frame variant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For supporting the sounding efficiently </a:t>
            </a:r>
            <a:r>
              <a:rPr lang="en-US" altLang="ko-KR" dirty="0"/>
              <a:t>according to 802.11 protocols, </a:t>
            </a:r>
            <a:r>
              <a:rPr lang="en-US" altLang="ko-KR" dirty="0" smtClean="0"/>
              <a:t>an independent NDPA frame variant was defined separately. </a:t>
            </a:r>
          </a:p>
          <a:p>
            <a:r>
              <a:rPr lang="en-US" altLang="ko-KR" dirty="0" smtClean="0"/>
              <a:t>So, we can consider the defining of the sensing NDPA frame variant for specific sensing measurement. </a:t>
            </a:r>
          </a:p>
          <a:p>
            <a:pPr lvl="1"/>
            <a:r>
              <a:rPr lang="en-US" altLang="ko-KR" dirty="0" smtClean="0"/>
              <a:t>We can freely configure the NDPA frame for sensing to support the new features or apply the new parameters. </a:t>
            </a:r>
          </a:p>
          <a:p>
            <a:r>
              <a:rPr lang="en-US" altLang="ko-KR" dirty="0" smtClean="0"/>
              <a:t>The sensing NDPA frame variant can be designed with a new format or reusing of existing frame formats. </a:t>
            </a:r>
          </a:p>
          <a:p>
            <a:pPr lvl="1"/>
            <a:r>
              <a:rPr lang="en-US" altLang="ko-KR" dirty="0"/>
              <a:t>The identification of the sensing NDPA </a:t>
            </a:r>
            <a:r>
              <a:rPr lang="en-US" altLang="ko-KR" dirty="0" smtClean="0"/>
              <a:t>frame variant should </a:t>
            </a:r>
            <a:r>
              <a:rPr lang="en-US" altLang="ko-KR" dirty="0"/>
              <a:t>be considered to distinguish </a:t>
            </a:r>
            <a:r>
              <a:rPr lang="en-US" altLang="ko-KR" dirty="0" smtClean="0"/>
              <a:t>it from the </a:t>
            </a:r>
            <a:r>
              <a:rPr lang="en-US" altLang="ko-KR" dirty="0"/>
              <a:t>existing variant of the NDPA frame.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582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sensing NDPA indication 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In both approaches, we </a:t>
            </a:r>
            <a:r>
              <a:rPr lang="en-US" altLang="ko-KR" dirty="0"/>
              <a:t>can </a:t>
            </a:r>
            <a:r>
              <a:rPr lang="en-US" altLang="ko-KR" dirty="0" smtClean="0"/>
              <a:t>recognize that the indication of the NDPA for sensing is needed to </a:t>
            </a:r>
            <a:r>
              <a:rPr lang="en-US" altLang="ko-KR" dirty="0"/>
              <a:t>support the new features and/or the specific measurement in 11bf.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As shown in slide 4, there is no room anymore to indicate additional variants in the NDP Announcement variant subfield.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So, for the indication of the NDPA for sensing, we can consider the following options. </a:t>
            </a:r>
          </a:p>
          <a:p>
            <a:pPr lvl="1"/>
            <a:r>
              <a:rPr lang="en-US" altLang="ko-KR" dirty="0" smtClean="0"/>
              <a:t>Option 1: use of the one bit of sounding dialog token number field </a:t>
            </a:r>
          </a:p>
          <a:p>
            <a:pPr lvl="1"/>
            <a:r>
              <a:rPr lang="en-US" altLang="ko-KR" dirty="0" smtClean="0"/>
              <a:t>Option 2: use of the Subtype subfield in the frame control field.</a:t>
            </a:r>
          </a:p>
          <a:p>
            <a:pPr lvl="1"/>
            <a:r>
              <a:rPr lang="en-US" altLang="ko-KR" dirty="0" smtClean="0"/>
              <a:t>Option 3: use of Special STA info 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55602"/>
            <a:ext cx="961866" cy="553998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/>
              <a:t>Nov. </a:t>
            </a:r>
            <a:r>
              <a:rPr lang="en-US" altLang="ko-KR" dirty="0" smtClean="0"/>
              <a:t>2021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186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328751</TotalTime>
  <Words>2533</Words>
  <Application>Microsoft Office PowerPoint</Application>
  <PresentationFormat>화면 슬라이드 쇼(4:3)</PresentationFormat>
  <Paragraphs>425</Paragraphs>
  <Slides>26</Slides>
  <Notes>6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26</vt:i4>
      </vt:variant>
    </vt:vector>
  </HeadingPairs>
  <TitlesOfParts>
    <vt:vector size="33" baseType="lpstr">
      <vt:lpstr>굴림</vt:lpstr>
      <vt:lpstr>맑은 고딕</vt:lpstr>
      <vt:lpstr>Arial</vt:lpstr>
      <vt:lpstr>Times New Roman</vt:lpstr>
      <vt:lpstr>Wingdings</vt:lpstr>
      <vt:lpstr>802-11-Submission</vt:lpstr>
      <vt:lpstr>디자인 사용자 지정</vt:lpstr>
      <vt:lpstr>Consideration for NDPA in 11BF</vt:lpstr>
      <vt:lpstr>Introduction </vt:lpstr>
      <vt:lpstr>NDPA frame variants(1/3)</vt:lpstr>
      <vt:lpstr>NDPA frame variants(2/3)</vt:lpstr>
      <vt:lpstr>NDPA frame variants(3/3)</vt:lpstr>
      <vt:lpstr>Considerations </vt:lpstr>
      <vt:lpstr>Approach 1: Reuse the defined NDPA frame variant</vt:lpstr>
      <vt:lpstr>Approach 2: Define the sensing NDPA frame variant</vt:lpstr>
      <vt:lpstr>The sensing NDPA indication  </vt:lpstr>
      <vt:lpstr>The sensing NDPA indication - Opt.1 </vt:lpstr>
      <vt:lpstr>The sensing NDPA indication - Opt.1 </vt:lpstr>
      <vt:lpstr>The sensing NDPA indication - Opt.2  </vt:lpstr>
      <vt:lpstr>The sensing NDPA indication - Opt.2 </vt:lpstr>
      <vt:lpstr>The sensing NDPA indication - Opt.3 </vt:lpstr>
      <vt:lpstr>The sensing NDPA indication - Opt.3 </vt:lpstr>
      <vt:lpstr>The sensing NDPA indication – comparison </vt:lpstr>
      <vt:lpstr>STA info field (1/2)</vt:lpstr>
      <vt:lpstr>STA info field(2/2)</vt:lpstr>
      <vt:lpstr>Summary (1/2)</vt:lpstr>
      <vt:lpstr>Summary (2/2)</vt:lpstr>
      <vt:lpstr>Straw Poll #1</vt:lpstr>
      <vt:lpstr>Straw Poll #2</vt:lpstr>
      <vt:lpstr>Straw Poll #2-a</vt:lpstr>
      <vt:lpstr>Straw Poll#3</vt:lpstr>
      <vt:lpstr>Straw Poll#4</vt:lpstr>
      <vt:lpstr>Reference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</cp:lastModifiedBy>
  <cp:revision>5519</cp:revision>
  <cp:lastPrinted>2017-07-07T02:11:09Z</cp:lastPrinted>
  <dcterms:created xsi:type="dcterms:W3CDTF">2007-05-21T21:00:37Z</dcterms:created>
  <dcterms:modified xsi:type="dcterms:W3CDTF">2022-02-07T08:07:17Z</dcterms:modified>
</cp:coreProperties>
</file>