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04" r:id="rId3"/>
    <p:sldId id="1205" r:id="rId4"/>
    <p:sldId id="1220" r:id="rId5"/>
    <p:sldId id="1221" r:id="rId6"/>
    <p:sldId id="1226" r:id="rId7"/>
    <p:sldId id="1227" r:id="rId8"/>
    <p:sldId id="1222" r:id="rId9"/>
    <p:sldId id="1223" r:id="rId10"/>
    <p:sldId id="1230" r:id="rId11"/>
    <p:sldId id="1184" r:id="rId12"/>
    <p:sldId id="1190" r:id="rId13"/>
    <p:sldId id="1231" r:id="rId14"/>
    <p:sldId id="1185" r:id="rId15"/>
    <p:sldId id="1228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6054" autoAdjust="0"/>
  </p:normalViewPr>
  <p:slideViewPr>
    <p:cSldViewPr>
      <p:cViewPr varScale="1">
        <p:scale>
          <a:sx n="101" d="100"/>
          <a:sy n="101" d="100"/>
        </p:scale>
        <p:origin x="212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61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390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9238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447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36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47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2156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024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314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77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99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8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802.11-21/1735r2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Procedure of Sensing Measurement Setup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Multiple elements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allow to setup multiple measurement setups simultaneously for a pair of STAs (with different IDs)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</a:t>
            </a:r>
            <a:r>
              <a:rPr lang="en-US" altLang="ko-KR" sz="1600" dirty="0" smtClean="0"/>
              <a:t>may need </a:t>
            </a:r>
            <a:r>
              <a:rPr lang="en-US" altLang="ko-KR" sz="1600" dirty="0"/>
              <a:t>to include more than one sensing measurement </a:t>
            </a:r>
            <a:r>
              <a:rPr lang="en-US" altLang="ko-KR" sz="1600" dirty="0" smtClean="0"/>
              <a:t>elements</a:t>
            </a:r>
          </a:p>
          <a:p>
            <a:pPr lvl="1"/>
            <a:r>
              <a:rPr lang="en-US" altLang="ko-KR" sz="1600" dirty="0"/>
              <a:t>It can reduce measurement setup </a:t>
            </a:r>
            <a:r>
              <a:rPr lang="en-US" altLang="ko-KR" sz="1600" dirty="0" smtClean="0"/>
              <a:t>time/overhead, but we have to check the use case/issues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581400"/>
            <a:ext cx="33147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2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addressed a sensing measurement setup procedure and provided the concept of frame exchange and a container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Sensing Measurement Request/Response frame as Action</a:t>
            </a:r>
          </a:p>
          <a:p>
            <a:pPr lvl="1"/>
            <a:r>
              <a:rPr lang="en-US" altLang="ko-KR" sz="1600" dirty="0" smtClean="0"/>
              <a:t>Sensing Measurement Element included in the frames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Overall, based on some discussion points, we prefer</a:t>
            </a:r>
          </a:p>
          <a:p>
            <a:pPr lvl="1"/>
            <a:r>
              <a:rPr lang="en-US" altLang="ko-KR" sz="1600" dirty="0" smtClean="0"/>
              <a:t>Not to MU (Trigger)-based measurement setup approach</a:t>
            </a:r>
          </a:p>
          <a:p>
            <a:pPr lvl="1"/>
            <a:r>
              <a:rPr lang="en-US" altLang="ko-KR" sz="1600" dirty="0" smtClean="0"/>
              <a:t>Response </a:t>
            </a:r>
            <a:r>
              <a:rPr lang="en-US" altLang="ko-KR" sz="1600" dirty="0"/>
              <a:t>frame includes Status Code to deliver </a:t>
            </a:r>
            <a:r>
              <a:rPr lang="en-US" altLang="ko-KR" sz="1600" dirty="0" smtClean="0"/>
              <a:t>an intention of a responding STA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</a:t>
            </a:r>
            <a:r>
              <a:rPr lang="en-US" altLang="ko-KR" sz="2000" dirty="0" smtClean="0"/>
              <a:t>11bf </a:t>
            </a:r>
            <a:r>
              <a:rPr lang="en-US" altLang="ko-KR" sz="2000" dirty="0"/>
              <a:t>SFD </a:t>
            </a:r>
            <a:r>
              <a:rPr lang="en-US" altLang="ko-KR" sz="2000" dirty="0" smtClean="0"/>
              <a:t>that</a:t>
            </a:r>
            <a:r>
              <a:rPr lang="en-GB" altLang="ko-KR" sz="2000" dirty="0" smtClean="0"/>
              <a:t> sensing measurement setup request and response frames, which allow to perform a sensing measurement setup, are defined, and the following mechanism is enabled?</a:t>
            </a:r>
          </a:p>
          <a:p>
            <a:pPr lvl="1"/>
            <a:r>
              <a:rPr lang="en-US" altLang="ko-KR" sz="1600" dirty="0"/>
              <a:t>A sensing initiator transmits a 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frame to a sensing responder with which it intends to perform a sensing measurement setup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smtClean="0"/>
              <a:t>sensing</a:t>
            </a:r>
            <a:r>
              <a:rPr lang="ko-KR" altLang="en-US" sz="1600"/>
              <a:t> </a:t>
            </a:r>
            <a:r>
              <a:rPr lang="en-US" altLang="ko-KR" sz="1600" dirty="0" smtClean="0"/>
              <a:t>responder, </a:t>
            </a:r>
            <a:r>
              <a:rPr lang="en-US" altLang="ko-KR" sz="1600" dirty="0"/>
              <a:t>which receives the </a:t>
            </a:r>
            <a:r>
              <a:rPr lang="en-US" altLang="ko-KR" sz="1600" dirty="0" smtClean="0"/>
              <a:t>sensing measurement setup request frame, </a:t>
            </a:r>
            <a:r>
              <a:rPr lang="en-US" altLang="ko-KR" sz="1600" dirty="0"/>
              <a:t>shall transmit a sensing measurement </a:t>
            </a:r>
            <a:r>
              <a:rPr lang="en-US" altLang="ko-KR" sz="1600" dirty="0" smtClean="0"/>
              <a:t>setup response </a:t>
            </a:r>
            <a:r>
              <a:rPr lang="en-US" altLang="ko-KR" sz="1600" dirty="0"/>
              <a:t>frame to the sensing initiator which transmitted </a:t>
            </a:r>
            <a:r>
              <a:rPr lang="en-US" altLang="ko-KR" sz="1600" dirty="0" smtClean="0"/>
              <a:t>the sensing measurement setup </a:t>
            </a:r>
            <a:r>
              <a:rPr lang="en-US" altLang="ko-KR" sz="1600" dirty="0"/>
              <a:t>request frame to accept or reject the sensing measurement setup</a:t>
            </a:r>
          </a:p>
          <a:p>
            <a:pPr lvl="1"/>
            <a:r>
              <a:rPr lang="en-US" altLang="ko-KR" sz="1600" dirty="0"/>
              <a:t>The type of sensing </a:t>
            </a:r>
            <a:r>
              <a:rPr lang="en-US" altLang="ko-KR" sz="1600" dirty="0" smtClean="0"/>
              <a:t>measurement setup request and </a:t>
            </a:r>
            <a:r>
              <a:rPr lang="en-US" altLang="ko-KR" sz="1600" dirty="0"/>
              <a:t>response frames are </a:t>
            </a:r>
            <a:r>
              <a:rPr lang="en-US" altLang="ko-KR" sz="1600" dirty="0" smtClean="0"/>
              <a:t>Action </a:t>
            </a:r>
            <a:r>
              <a:rPr lang="en-US" altLang="ko-KR" sz="1600" dirty="0"/>
              <a:t>and those are individually addressed</a:t>
            </a:r>
          </a:p>
          <a:p>
            <a:pPr lvl="1"/>
            <a:r>
              <a:rPr lang="en-US" altLang="ko-KR" sz="1600" dirty="0" smtClean="0"/>
              <a:t>Formats </a:t>
            </a:r>
            <a:r>
              <a:rPr lang="en-US" altLang="ko-KR" sz="1600" dirty="0" smtClean="0"/>
              <a:t>of the </a:t>
            </a:r>
            <a:r>
              <a:rPr lang="en-US" altLang="ko-KR" sz="1600" dirty="0"/>
              <a:t>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and response frames are TBD</a:t>
            </a:r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11bf SFD</a:t>
            </a:r>
            <a:r>
              <a:rPr lang="en-GB" altLang="ko-KR" sz="2000" dirty="0" smtClean="0"/>
              <a:t> that a sensing measurement element to include and exchange operational attributes during a sensing measurement setup is defined?</a:t>
            </a:r>
          </a:p>
          <a:p>
            <a:pPr lvl="1"/>
            <a:r>
              <a:rPr lang="en-US" altLang="ko-KR" sz="1600" dirty="0"/>
              <a:t>The name and detailed design of the </a:t>
            </a:r>
            <a:r>
              <a:rPr lang="en-US" altLang="ko-KR" sz="1600" dirty="0" smtClean="0"/>
              <a:t>sensing measurement element </a:t>
            </a:r>
            <a:r>
              <a:rPr lang="en-US" altLang="ko-KR" sz="1600" dirty="0"/>
              <a:t>is TBD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84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20/1804r1, Discussion on WLAN Sensing Procedure</a:t>
            </a:r>
          </a:p>
          <a:p>
            <a:pPr marL="0" indent="0">
              <a:buNone/>
            </a:pPr>
            <a:r>
              <a:rPr lang="en-US" altLang="ko-KR" sz="2000" dirty="0" smtClean="0"/>
              <a:t>[3] 21/370r1, </a:t>
            </a:r>
            <a:r>
              <a:rPr lang="en-US" altLang="zh-CN" sz="2000" dirty="0" smtClean="0"/>
              <a:t>Considerations </a:t>
            </a:r>
            <a:r>
              <a:rPr lang="en-US" altLang="zh-CN" sz="2000" dirty="0"/>
              <a:t>of sensing </a:t>
            </a:r>
            <a:r>
              <a:rPr lang="en-US" altLang="zh-CN" sz="2000" dirty="0" smtClean="0"/>
              <a:t>negotiation</a:t>
            </a:r>
          </a:p>
          <a:p>
            <a:pPr marL="0" indent="0">
              <a:buNone/>
            </a:pPr>
            <a:r>
              <a:rPr lang="en-US" altLang="zh-CN" sz="2000" dirty="0"/>
              <a:t>[4] </a:t>
            </a:r>
            <a:r>
              <a:rPr lang="en-US" altLang="zh-CN" sz="2000" dirty="0" smtClean="0"/>
              <a:t>21/1701r0</a:t>
            </a:r>
            <a:r>
              <a:rPr lang="en-US" altLang="zh-CN" sz="2000" dirty="0"/>
              <a:t>, </a:t>
            </a:r>
            <a:r>
              <a:rPr lang="en-US" altLang="ko-KR" sz="2000" dirty="0"/>
              <a:t>Measurement setup </a:t>
            </a:r>
            <a:r>
              <a:rPr lang="en-US" altLang="ko-KR" sz="2000" dirty="0" smtClean="0"/>
              <a:t>termination</a:t>
            </a:r>
          </a:p>
          <a:p>
            <a:pPr marL="0" indent="0">
              <a:buNone/>
            </a:pPr>
            <a:r>
              <a:rPr lang="en-US" altLang="ko-KR" sz="2000" dirty="0"/>
              <a:t>[5] 21/1438r1, Discussion on reporting </a:t>
            </a:r>
            <a:r>
              <a:rPr lang="en-US" altLang="ko-KR" sz="2000" dirty="0" smtClean="0"/>
              <a:t>procedure</a:t>
            </a:r>
          </a:p>
          <a:p>
            <a:pPr marL="0" indent="0">
              <a:buNone/>
            </a:pPr>
            <a:r>
              <a:rPr lang="en-US" altLang="ko-KR" sz="2000" dirty="0"/>
              <a:t>[6] 21/1736r0, </a:t>
            </a:r>
            <a:r>
              <a:rPr lang="en-US" altLang="ko-KR" sz="2000" dirty="0" smtClean="0"/>
              <a:t>Role </a:t>
            </a:r>
            <a:r>
              <a:rPr lang="en-US" altLang="ko-KR" sz="2000" dirty="0"/>
              <a:t>Negotiation in WLAN Sensing Procedure</a:t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MU(Trigger)-based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Generally, it can be a variant of Trigger frame as the request frame to support multiple STAs simultaneously</a:t>
            </a:r>
          </a:p>
          <a:p>
            <a:pPr lvl="1"/>
            <a:r>
              <a:rPr lang="en-US" altLang="ko-KR" sz="1600" dirty="0" smtClean="0"/>
              <a:t>But, the response frame needs to be designed as a new frame or can be existing frames (e.g., CTS)</a:t>
            </a:r>
          </a:p>
          <a:p>
            <a:pPr lvl="1"/>
            <a:r>
              <a:rPr lang="en-US" altLang="ko-KR" sz="1600" dirty="0"/>
              <a:t>To include operational </a:t>
            </a:r>
            <a:r>
              <a:rPr lang="en-US" altLang="ko-KR" sz="1600" dirty="0" smtClean="0"/>
              <a:t>attributes/parameters </a:t>
            </a:r>
            <a:r>
              <a:rPr lang="en-US" altLang="ko-KR" sz="1600" dirty="0"/>
              <a:t>(to be defined), it can use a few reserved bits and Dependent fields in Common/User Info </a:t>
            </a:r>
            <a:r>
              <a:rPr lang="en-US" altLang="ko-KR" sz="1600" dirty="0" smtClean="0"/>
              <a:t>fields</a:t>
            </a:r>
          </a:p>
          <a:p>
            <a:pPr lvl="2"/>
            <a:r>
              <a:rPr lang="en-US" altLang="ko-KR" sz="1400" dirty="0" smtClean="0"/>
              <a:t>Note that </a:t>
            </a:r>
            <a:r>
              <a:rPr lang="en-US" altLang="ko-KR" sz="1400" dirty="0"/>
              <a:t>if we define a new response </a:t>
            </a:r>
            <a:r>
              <a:rPr lang="en-US" altLang="ko-KR" sz="1400" dirty="0" smtClean="0"/>
              <a:t>frame, it requires </a:t>
            </a:r>
            <a:r>
              <a:rPr lang="en-US" altLang="ko-KR" sz="1400" dirty="0"/>
              <a:t>the information of TB </a:t>
            </a:r>
            <a:r>
              <a:rPr lang="en-US" altLang="ko-KR" sz="1400" dirty="0" smtClean="0"/>
              <a:t>PPDU</a:t>
            </a:r>
          </a:p>
          <a:p>
            <a:pPr lvl="1"/>
            <a:r>
              <a:rPr lang="en-US" altLang="ko-KR" sz="1600" dirty="0" smtClean="0"/>
              <a:t>Based on the aspect of TB, it requires an immediate response</a:t>
            </a:r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endParaRPr lang="en-US" altLang="ko-KR" b="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114800"/>
            <a:ext cx="78200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3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Appendix: </a:t>
            </a:r>
            <a:r>
              <a:rPr lang="en-US" altLang="ko-KR" dirty="0" smtClean="0">
                <a:latin typeface="+mj-lt"/>
                <a:ea typeface="+mj-ea"/>
                <a:cs typeface="+mj-cs"/>
              </a:rPr>
              <a:t>Alternative to TB Approach</a:t>
            </a:r>
            <a:endParaRPr lang="ko-KR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MU-RTS like TB has many reserved bits which can be utilized</a:t>
            </a:r>
          </a:p>
          <a:p>
            <a:r>
              <a:rPr lang="en-US" altLang="ko-KR" sz="2000" dirty="0" smtClean="0"/>
              <a:t>However, the CTS response only says “Successful reception” </a:t>
            </a:r>
          </a:p>
          <a:p>
            <a:pPr lvl="1"/>
            <a:r>
              <a:rPr lang="en-US" altLang="ko-KR" sz="1600" dirty="0" smtClean="0"/>
              <a:t>The STA, which transmits an S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 Request frame and does not receive any response frame, cannot understand whether the receiver intends to reject or the transmission fails</a:t>
            </a:r>
          </a:p>
          <a:p>
            <a:pPr lvl="1"/>
            <a:r>
              <a:rPr lang="en-US" altLang="ko-KR" sz="1600" dirty="0" smtClean="0"/>
              <a:t>Moreover, it is not easy to distinguish STAs are transmitting CTS  in the same BW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sz="1600" dirty="0" smtClean="0"/>
              <a:t>As an alternative,</a:t>
            </a:r>
          </a:p>
          <a:p>
            <a:pPr marL="0" lvl="1" indent="0">
              <a:buNone/>
            </a:pPr>
            <a:r>
              <a:rPr lang="en-US" altLang="ko-KR" sz="1600" dirty="0" smtClean="0"/>
              <a:t>       the </a:t>
            </a:r>
            <a:r>
              <a:rPr lang="en-US" altLang="ko-KR" sz="1600" dirty="0"/>
              <a:t>response frame may be </a:t>
            </a:r>
            <a:r>
              <a:rPr lang="en-US" altLang="ko-KR" sz="1600" dirty="0" smtClean="0"/>
              <a:t>delayed</a:t>
            </a:r>
          </a:p>
          <a:p>
            <a:pPr marL="0" lvl="1" indent="0">
              <a:buNone/>
            </a:pPr>
            <a:r>
              <a:rPr lang="en-US" altLang="ko-KR" sz="1600" dirty="0" smtClean="0"/>
              <a:t>- It reduces the advantages of TB</a:t>
            </a:r>
            <a:endParaRPr lang="en-US" altLang="ko-KR" sz="1600" dirty="0"/>
          </a:p>
          <a:p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81" y="5028471"/>
            <a:ext cx="5021619" cy="108276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393" y="3582875"/>
            <a:ext cx="5205413" cy="14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0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</a:t>
            </a:r>
          </a:p>
          <a:p>
            <a:pPr lvl="1"/>
            <a:r>
              <a:rPr lang="en-GB" altLang="ko-KR" sz="1600" dirty="0" smtClean="0"/>
              <a:t>Sensing Measurement Setup</a:t>
            </a:r>
          </a:p>
          <a:p>
            <a:pPr lvl="2"/>
            <a:r>
              <a:rPr lang="en-GB" altLang="ko-KR" sz="1400" dirty="0" smtClean="0"/>
              <a:t>“</a:t>
            </a:r>
            <a:r>
              <a:rPr lang="en-US" altLang="ko-KR" sz="1400" dirty="0" smtClean="0"/>
              <a:t>An </a:t>
            </a:r>
            <a:r>
              <a:rPr lang="en-US" altLang="ko-KR" sz="1400" dirty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ko-KR" sz="1400" dirty="0" smtClean="0"/>
              <a:t>instance”</a:t>
            </a:r>
          </a:p>
          <a:p>
            <a:pPr lvl="2"/>
            <a:endParaRPr lang="en-US" altLang="ko-KR" sz="1400" dirty="0" smtClean="0"/>
          </a:p>
          <a:p>
            <a:r>
              <a:rPr lang="en-US" altLang="ko-KR" sz="2000" dirty="0"/>
              <a:t>However, how to perform </a:t>
            </a:r>
            <a:r>
              <a:rPr lang="en-US" altLang="ko-KR" sz="2000" dirty="0" smtClean="0"/>
              <a:t>the measurement setup is </a:t>
            </a:r>
            <a:r>
              <a:rPr lang="en-US" altLang="ko-KR" sz="2000" dirty="0"/>
              <a:t>not specified yet, which needs to be designed</a:t>
            </a:r>
          </a:p>
          <a:p>
            <a:pPr lvl="1"/>
            <a:r>
              <a:rPr lang="en-US" altLang="ko-KR" sz="1600" dirty="0" smtClean="0"/>
              <a:t>In this contribution, we propose mechanisms to achieve the goal as the first step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152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a sensing measurement setup should be “pairwise” based on previous discussions</a:t>
            </a:r>
          </a:p>
          <a:p>
            <a:pPr lvl="1"/>
            <a:r>
              <a:rPr lang="en-GB" altLang="ko-KR" sz="1600" dirty="0" smtClean="0"/>
              <a:t>Especially, in SFD “</a:t>
            </a:r>
            <a:r>
              <a:rPr lang="en-US" altLang="ko-KR" sz="1600" dirty="0"/>
              <a:t>An optional negotiation process in the sensing measurement setup is defined that allows for </a:t>
            </a:r>
            <a:r>
              <a:rPr lang="en-US" altLang="ko-KR" sz="1600" dirty="0">
                <a:solidFill>
                  <a:srgbClr val="FF0000"/>
                </a:solidFill>
              </a:rPr>
              <a:t>a sensing initiator and a sensing responder </a:t>
            </a:r>
            <a:r>
              <a:rPr lang="en-US" altLang="ko-KR" sz="1600" dirty="0"/>
              <a:t>to exchange and agree on operational attributes associated with a sensing measurement instance”</a:t>
            </a:r>
          </a:p>
          <a:p>
            <a:pPr lvl="1"/>
            <a:r>
              <a:rPr lang="en-US" altLang="ko-KR" sz="1600" dirty="0" smtClean="0"/>
              <a:t>It follows the concept a lot of setup/agreement/negotiation procedures in 802.11 by utilizing Request/Response frame as MGMT frame (mainly, Action frame)</a:t>
            </a:r>
          </a:p>
          <a:p>
            <a:pPr lvl="2"/>
            <a:r>
              <a:rPr lang="en-US" altLang="ko-KR" sz="1400" dirty="0" smtClean="0"/>
              <a:t>E.g., Association, TWT, </a:t>
            </a:r>
            <a:r>
              <a:rPr lang="en-US" altLang="ko-KR" sz="1400" dirty="0" err="1" smtClean="0"/>
              <a:t>BlockAck</a:t>
            </a:r>
            <a:r>
              <a:rPr lang="en-US" altLang="ko-KR" sz="1400" dirty="0" smtClean="0"/>
              <a:t>, …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Therefore, The Sensing Measurement Setup would be, e.g.,</a:t>
            </a:r>
          </a:p>
          <a:p>
            <a:pPr lvl="1"/>
            <a:r>
              <a:rPr lang="en-US" altLang="ko-KR" sz="1600" dirty="0" smtClean="0"/>
              <a:t>After a sensing session setup, a STA, which intends to initiate a sensing measurement, first will request the setup (using a request frame) to another STA with which it wants to perform the WLAN sensing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That STA, </a:t>
            </a:r>
            <a:r>
              <a:rPr lang="en-US" altLang="ko-KR" sz="1600" dirty="0"/>
              <a:t>which receives the request, </a:t>
            </a:r>
            <a:r>
              <a:rPr lang="en-US" altLang="ko-KR" sz="1600" dirty="0" smtClean="0"/>
              <a:t>determines </a:t>
            </a:r>
            <a:r>
              <a:rPr lang="en-US" altLang="ko-KR" sz="1600" dirty="0"/>
              <a:t>whether it accept the request or not and then </a:t>
            </a:r>
            <a:r>
              <a:rPr lang="en-US" altLang="ko-KR" sz="1600" b="1" dirty="0"/>
              <a:t>shall transmit </a:t>
            </a:r>
            <a:r>
              <a:rPr lang="en-US" altLang="ko-KR" sz="1600" dirty="0"/>
              <a:t>a response </a:t>
            </a:r>
            <a:r>
              <a:rPr lang="en-US" altLang="ko-KR" sz="1600" dirty="0" smtClean="0"/>
              <a:t>frame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41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Frame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new Action frames to achieve the approach</a:t>
            </a:r>
          </a:p>
          <a:p>
            <a:pPr lvl="1"/>
            <a:r>
              <a:rPr lang="en-US" altLang="ko-KR" sz="1600" dirty="0" smtClean="0"/>
              <a:t>Basically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it is individually addressed between an initiator and a responder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can be categorized as Sensing Action </a:t>
            </a:r>
            <a:r>
              <a:rPr lang="en-US" altLang="ko-KR" sz="1600" dirty="0" smtClean="0"/>
              <a:t>field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Or </a:t>
            </a:r>
            <a:r>
              <a:rPr lang="en-US" altLang="ko-KR" sz="1400" dirty="0"/>
              <a:t>we may differentiate them in a frame as types</a:t>
            </a:r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r>
              <a:rPr lang="en-US" altLang="ko-KR" sz="2000" dirty="0"/>
              <a:t>Example</a:t>
            </a: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561" y="3924300"/>
            <a:ext cx="6489078" cy="16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Considerations: Frame </a:t>
            </a:r>
            <a:r>
              <a:rPr lang="en-US" altLang="ko-KR" dirty="0" smtClean="0"/>
              <a:t>Exchange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Measurement Setup ID 1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STA 1 (as sensing initiator) &lt;-&gt; STA 2,  STA 1 &lt;-&gt; STA 3</a:t>
            </a:r>
          </a:p>
          <a:p>
            <a:pPr lvl="1"/>
            <a:endParaRPr lang="en-US" altLang="ko-KR" sz="1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27" y="3048000"/>
            <a:ext cx="7574234" cy="22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6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responding STA responds to </a:t>
            </a:r>
            <a:r>
              <a:rPr lang="en-US" altLang="ko-KR" sz="2000" dirty="0" smtClean="0"/>
              <a:t>the request </a:t>
            </a:r>
            <a:r>
              <a:rPr lang="en-US" altLang="ko-KR" sz="2000" dirty="0"/>
              <a:t>using, e.g.,</a:t>
            </a:r>
          </a:p>
          <a:p>
            <a:pPr lvl="1"/>
            <a:r>
              <a:rPr lang="en-US" altLang="ko-KR" sz="1600" dirty="0" smtClean="0"/>
              <a:t>Simple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, </a:t>
            </a:r>
          </a:p>
          <a:p>
            <a:pPr lvl="1"/>
            <a:r>
              <a:rPr lang="en-US" altLang="ko-KR" sz="1600" dirty="0" smtClean="0"/>
              <a:t>Response frame (not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) including specific information like in Request frame and intention (e.g., Status Code)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Simple </a:t>
            </a:r>
            <a:r>
              <a:rPr lang="en-US" altLang="ko-KR" sz="2000" dirty="0" err="1" smtClean="0"/>
              <a:t>Ack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The requester STA only has the right to determine operational attributes, which may not be a negotiation; and also, the </a:t>
            </a:r>
            <a:r>
              <a:rPr lang="en-US" altLang="ko-KR" sz="1600" dirty="0"/>
              <a:t>responding STA cannot deliver any intention (e.g., accept/reject) and </a:t>
            </a:r>
            <a:r>
              <a:rPr lang="en-US" altLang="ko-KR" sz="1600" dirty="0" smtClean="0"/>
              <a:t>suggested operational attributes</a:t>
            </a:r>
            <a:endParaRPr lang="en-US" altLang="ko-KR" sz="1600" dirty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the response frame should </a:t>
            </a:r>
            <a:r>
              <a:rPr lang="en-US" altLang="ko-KR" sz="2000" dirty="0"/>
              <a:t>include the Status Code depending on operational attributes the requesting STA suggests, e.g., accept, reject, or suggest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responding STA may suggest </a:t>
            </a:r>
            <a:r>
              <a:rPr lang="en-US" altLang="ko-KR" sz="1600" dirty="0" smtClean="0"/>
              <a:t>operational </a:t>
            </a:r>
            <a:r>
              <a:rPr lang="en-US" altLang="ko-KR" sz="1600" dirty="0"/>
              <a:t>attributes it prefer instead of reject to accelerate </a:t>
            </a:r>
            <a:r>
              <a:rPr lang="en-US" altLang="ko-KR" sz="1600" dirty="0" smtClean="0"/>
              <a:t>for the sensing measurement setup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731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 (Trigger)-based Approach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consider MU-based measurement setup (see Appendix), but expect that it will not work well, as follows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it is natural to follow the concept of baseline negotiation mechanisms</a:t>
            </a:r>
          </a:p>
          <a:p>
            <a:r>
              <a:rPr lang="en-US" altLang="ko-KR" sz="2000" dirty="0" smtClean="0"/>
              <a:t>Capabilities</a:t>
            </a:r>
          </a:p>
          <a:p>
            <a:pPr lvl="1"/>
            <a:r>
              <a:rPr lang="en-US" altLang="ko-KR" sz="1600" dirty="0" smtClean="0"/>
              <a:t>It requires at least 11ax capabilities while non-TB can be used as an unified approach regardless of the standard</a:t>
            </a:r>
          </a:p>
          <a:p>
            <a:r>
              <a:rPr lang="en-US" altLang="ko-KR" sz="2000" dirty="0" smtClean="0"/>
              <a:t>Pairwise</a:t>
            </a:r>
          </a:p>
          <a:p>
            <a:pPr lvl="1"/>
            <a:r>
              <a:rPr lang="en-US" altLang="ko-KR" sz="1600" dirty="0" smtClean="0"/>
              <a:t>It may not be proper in terms of pairwise</a:t>
            </a:r>
          </a:p>
          <a:p>
            <a:r>
              <a:rPr lang="en-US" altLang="ko-KR" sz="2000" dirty="0" smtClean="0"/>
              <a:t>Response </a:t>
            </a:r>
          </a:p>
          <a:p>
            <a:pPr lvl="1"/>
            <a:r>
              <a:rPr lang="en-US" altLang="ko-KR" sz="1600" dirty="0" smtClean="0"/>
              <a:t>In terms of TB, it requires immediate responses, which may make it difficult due to receiver’s capabilities (e.g., processing time)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a container, i.e., an element (e.g., called Sensing Measurement IE (TBD) to exchange operational attributes to be negotiated during frame exchange related to measurement setup</a:t>
            </a:r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1800" dirty="0" smtClean="0"/>
              <a:t>Note: The element basically includes the Request/Response frames which can be defined in previous slides. Maybe, it could be done during Association by including the element</a:t>
            </a:r>
            <a:endParaRPr lang="en-US" altLang="ko-KR" sz="1800" b="1" dirty="0"/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722" y="2971800"/>
            <a:ext cx="3456532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2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Element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element can include operational attributes we’ve agreed before and we will discuss/agree later</a:t>
            </a:r>
          </a:p>
          <a:p>
            <a:r>
              <a:rPr lang="en-US" altLang="ko-KR" sz="2000" dirty="0" smtClean="0"/>
              <a:t>For example, </a:t>
            </a:r>
          </a:p>
          <a:p>
            <a:pPr lvl="1"/>
            <a:r>
              <a:rPr lang="en-US" altLang="ko-KR" sz="1600" dirty="0" smtClean="0"/>
              <a:t>It may have Common Info which can be applied regardless of measurement instance type and differentiate the type of parameter set for TB and non-TB</a:t>
            </a:r>
          </a:p>
          <a:p>
            <a:pPr lvl="1"/>
            <a:r>
              <a:rPr lang="en-US" altLang="ko-KR" sz="1600" dirty="0" smtClean="0"/>
              <a:t>Good to have the same length of each Parameter set (or can </a:t>
            </a:r>
            <a:r>
              <a:rPr lang="en-US" altLang="ko-KR" sz="1600" smtClean="0"/>
              <a:t>be unified)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Whether each Info is needed or not needs to be discussed</a:t>
            </a:r>
            <a:endParaRPr lang="en-US" altLang="ko-KR" sz="16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935006"/>
            <a:ext cx="7391400" cy="257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038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284000</TotalTime>
  <Words>1588</Words>
  <Application>Microsoft Office PowerPoint</Application>
  <PresentationFormat>화면 슬라이드 쇼(4:3)</PresentationFormat>
  <Paragraphs>236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Procedure of Sensing Measurement Setup</vt:lpstr>
      <vt:lpstr>Introduction</vt:lpstr>
      <vt:lpstr>Design Principles</vt:lpstr>
      <vt:lpstr>Considerations: Frame Exchange</vt:lpstr>
      <vt:lpstr>Considerations: Frame Exchange Example</vt:lpstr>
      <vt:lpstr>Discussion: Response frame</vt:lpstr>
      <vt:lpstr>Discussion: MU (Trigger)-based Approach </vt:lpstr>
      <vt:lpstr>Considerations: Information</vt:lpstr>
      <vt:lpstr>Considerations: Element Example</vt:lpstr>
      <vt:lpstr>Discussion: Multiple elements</vt:lpstr>
      <vt:lpstr>Summary</vt:lpstr>
      <vt:lpstr>SP #1</vt:lpstr>
      <vt:lpstr>SP #2</vt:lpstr>
      <vt:lpstr>References</vt:lpstr>
      <vt:lpstr>Appendix: MU(Trigger)-based Approach</vt:lpstr>
      <vt:lpstr>Appendix: Alternative to TB Approach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15526</cp:revision>
  <cp:lastPrinted>2018-10-31T23:27:01Z</cp:lastPrinted>
  <dcterms:created xsi:type="dcterms:W3CDTF">2007-05-21T21:00:37Z</dcterms:created>
  <dcterms:modified xsi:type="dcterms:W3CDTF">2021-12-07T14:05:34Z</dcterms:modified>
</cp:coreProperties>
</file>