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9" r:id="rId17"/>
    <p:sldId id="297" r:id="rId18"/>
    <p:sldId id="296" r:id="rId19"/>
    <p:sldId id="295" r:id="rId20"/>
    <p:sldId id="307" r:id="rId21"/>
    <p:sldId id="306"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47" d="100"/>
          <a:sy n="147" d="100"/>
        </p:scale>
        <p:origin x="132" y="4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10/25/2021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802.11-21/1723r2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October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0332-18-00bh-issues-tracking.docx" TargetMode="External"/><Relationship Id="rId4" Type="http://schemas.openxmlformats.org/officeDocument/2006/relationships/hyperlink" Target="https://mentor.ieee.org/802.11/dcn/20/11-20-1117-05-0rcm-rcm-sg-proposed-rcm-csd-draft.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1/11-21-1379-03-00bh-proposed-text-for-id-query-action-frame.docx" TargetMode="External"/><Relationship Id="rId3" Type="http://schemas.openxmlformats.org/officeDocument/2006/relationships/hyperlink" Target="https://mentor.ieee.org/802.11/dcn/21/11-21-1083-00-00bh-a-signature-based-method-for-identifying-stas-with-randomized-mac-addresses.pptx" TargetMode="External"/><Relationship Id="rId7" Type="http://schemas.openxmlformats.org/officeDocument/2006/relationships/hyperlink" Target="https://mentor.ieee.org/802.11/dcn/21/11-21-1378-00-00bh-client-id-query-concept.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720-00-00bh-irm-advantages-and-use-cases.docx" TargetMode="External"/><Relationship Id="rId5" Type="http://schemas.openxmlformats.org/officeDocument/2006/relationships/hyperlink" Target="https://mentor.ieee.org/802.11/dcn/21/11-21-1673-05-00bh-proposed-text-for-irma.docx" TargetMode="External"/><Relationship Id="rId4" Type="http://schemas.openxmlformats.org/officeDocument/2006/relationships/hyperlink" Target="https://mentor.ieee.org/802.11/dcn/21/11-21-1585-05-00bh-identifiable-random-mac-address.pptx" TargetMode="External"/><Relationship Id="rId9" Type="http://schemas.openxmlformats.org/officeDocument/2006/relationships/hyperlink" Target="https://mentor.ieee.org/802.11/dcn/21/11-21-1730-00-00bh-comparison-metrics-for-client-identifier-proposals.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18-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TGbh-agenda-2021-October-26</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2021-10-26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26 October 2021</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Organization topics (see also Backup slides):</a:t>
            </a:r>
          </a:p>
          <a:p>
            <a:pPr marL="857250" lvl="1" indent="-457200">
              <a:lnSpc>
                <a:spcPct val="90000"/>
              </a:lnSpc>
              <a:spcBef>
                <a:spcPts val="300"/>
              </a:spcBef>
              <a:spcAft>
                <a:spcPts val="600"/>
              </a:spcAft>
              <a:buFont typeface="Arial" panose="020B0604020202020204" pitchFamily="34" charset="0"/>
              <a:buChar char="•"/>
              <a:defRPr/>
            </a:pPr>
            <a:r>
              <a:rPr lang="en-US" sz="2400" dirty="0"/>
              <a:t>PAR/CSD: </a:t>
            </a:r>
            <a:r>
              <a:rPr lang="en-US" sz="2400" dirty="0">
                <a:hlinkClick r:id="rId3"/>
              </a:rPr>
              <a:t>https://development.standards.ieee.org/myproject-web/public/view.html#pardetail/8770</a:t>
            </a:r>
            <a:r>
              <a:rPr lang="en-US" sz="2400" dirty="0"/>
              <a:t>; </a:t>
            </a:r>
            <a:r>
              <a:rPr lang="en-US" sz="2400" dirty="0">
                <a:hlinkClick r:id="rId4"/>
              </a:rPr>
              <a:t>11-20/1117r5</a:t>
            </a:r>
            <a:endParaRPr lang="en-US" sz="2400" dirty="0"/>
          </a:p>
          <a:p>
            <a:pPr marL="857250" lvl="1" indent="-457200">
              <a:lnSpc>
                <a:spcPct val="90000"/>
              </a:lnSpc>
              <a:spcBef>
                <a:spcPts val="300"/>
              </a:spcBef>
              <a:spcAft>
                <a:spcPts val="600"/>
              </a:spcAft>
              <a:buFont typeface="Arial" panose="020B0604020202020204" pitchFamily="34" charset="0"/>
              <a:buChar char="•"/>
              <a:defRPr/>
            </a:pPr>
            <a:r>
              <a:rPr lang="en-US" sz="2400" dirty="0"/>
              <a:t>Timeline estimate</a:t>
            </a:r>
          </a:p>
          <a:p>
            <a:pPr marL="457200" indent="-457200">
              <a:lnSpc>
                <a:spcPct val="90000"/>
              </a:lnSpc>
              <a:spcBef>
                <a:spcPts val="300"/>
              </a:spcBef>
              <a:spcAft>
                <a:spcPts val="600"/>
              </a:spcAft>
              <a:buFont typeface="Arial" panose="020B0604020202020204" pitchFamily="34" charset="0"/>
              <a:buChar char="•"/>
              <a:defRPr/>
            </a:pPr>
            <a:r>
              <a:rPr lang="en-US" sz="3200" dirty="0"/>
              <a:t>Response to WBA liaison (contribution needed)</a:t>
            </a:r>
          </a:p>
          <a:p>
            <a:pPr marL="457200" indent="-457200">
              <a:lnSpc>
                <a:spcPct val="90000"/>
              </a:lnSpc>
              <a:spcBef>
                <a:spcPts val="300"/>
              </a:spcBef>
              <a:spcAft>
                <a:spcPts val="600"/>
              </a:spcAft>
              <a:buFont typeface="Arial" panose="020B0604020202020204" pitchFamily="34" charset="0"/>
              <a:buChar char="•"/>
              <a:defRPr/>
            </a:pPr>
            <a:r>
              <a:rPr lang="en-US" sz="3200" dirty="0"/>
              <a:t>Issues Tracking updates/status: </a:t>
            </a:r>
            <a:r>
              <a:rPr lang="en-US" sz="3200" dirty="0">
                <a:hlinkClick r:id="rId5"/>
              </a:rPr>
              <a:t>11-21/0332r18</a:t>
            </a:r>
            <a:r>
              <a:rPr lang="en-US" sz="3200" dirty="0"/>
              <a:t> </a:t>
            </a:r>
          </a:p>
          <a:p>
            <a:pPr marL="457200" indent="-457200">
              <a:lnSpc>
                <a:spcPct val="90000"/>
              </a:lnSpc>
              <a:spcBef>
                <a:spcPts val="300"/>
              </a:spcBef>
              <a:spcAft>
                <a:spcPts val="600"/>
              </a:spcAft>
              <a:buFont typeface="Arial" panose="020B0604020202020204" pitchFamily="34" charset="0"/>
              <a:buChar char="•"/>
              <a:defRPr/>
            </a:pPr>
            <a:r>
              <a:rPr lang="en-US" sz="3200" dirty="0"/>
              <a:t>Evaluation of proposed solutions (next slide)  </a:t>
            </a:r>
          </a:p>
          <a:p>
            <a:pPr marL="457200" indent="-457200">
              <a:lnSpc>
                <a:spcPct val="90000"/>
              </a:lnSpc>
              <a:spcBef>
                <a:spcPts val="300"/>
              </a:spcBef>
              <a:spcAft>
                <a:spcPts val="600"/>
              </a:spcAft>
              <a:buFont typeface="Arial" panose="020B0604020202020204" pitchFamily="34" charset="0"/>
              <a:buChar char="•"/>
              <a:defRPr/>
            </a:pPr>
            <a:r>
              <a:rPr lang="en-US" sz="3200" dirty="0"/>
              <a:t>Next meetings: Nov 4, Nov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Non-AP STA identification</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0" indent="0">
              <a:lnSpc>
                <a:spcPct val="90000"/>
              </a:lnSpc>
              <a:spcBef>
                <a:spcPts val="0"/>
              </a:spcBef>
              <a:spcAft>
                <a:spcPts val="300"/>
              </a:spcAft>
              <a:defRPr/>
            </a:pPr>
            <a:r>
              <a:rPr lang="en-US" altLang="en-US" sz="2800" dirty="0">
                <a:solidFill>
                  <a:schemeClr val="tx1"/>
                </a:solidFill>
              </a:rPr>
              <a:t>Proposals received:</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11-21/1083r0</a:t>
            </a:r>
            <a:r>
              <a:rPr lang="en-US" altLang="en-US" sz="2000" dirty="0">
                <a:solidFill>
                  <a:schemeClr val="tx1"/>
                </a:solidFill>
              </a:rPr>
              <a:t>: A Signature-based Method for Identifying STAs with Randomized MAC Addresses (reviewed July 15)</a:t>
            </a:r>
          </a:p>
          <a:p>
            <a:pPr marL="457200" indent="-457200">
              <a:lnSpc>
                <a:spcPct val="90000"/>
              </a:lnSpc>
              <a:spcBef>
                <a:spcPts val="0"/>
              </a:spcBef>
              <a:spcAft>
                <a:spcPts val="300"/>
              </a:spcAft>
              <a:buFont typeface="Arial" panose="020B0604020202020204" pitchFamily="34" charset="0"/>
              <a:buChar char="•"/>
              <a:defRPr/>
            </a:pPr>
            <a:r>
              <a:rPr lang="en-US" altLang="en-US" sz="2000" dirty="0">
                <a:hlinkClick r:id="rId4"/>
              </a:rPr>
              <a:t>11-21/1585r5</a:t>
            </a:r>
            <a:r>
              <a:rPr lang="en-US" altLang="en-US" sz="2000" dirty="0">
                <a:solidFill>
                  <a:schemeClr val="tx1"/>
                </a:solidFill>
              </a:rPr>
              <a:t>: Identifiable Random MAC address (reviewed Oct 21); </a:t>
            </a:r>
          </a:p>
          <a:p>
            <a:pPr marL="857250" lvl="1" indent="-457200">
              <a:lnSpc>
                <a:spcPct val="90000"/>
              </a:lnSpc>
              <a:spcBef>
                <a:spcPts val="0"/>
              </a:spcBef>
              <a:spcAft>
                <a:spcPts val="300"/>
              </a:spcAft>
              <a:buFont typeface="Arial" panose="020B0604020202020204" pitchFamily="34" charset="0"/>
              <a:buChar char="•"/>
              <a:defRPr/>
            </a:pPr>
            <a:r>
              <a:rPr lang="en-US" altLang="en-US" sz="2000" b="1" dirty="0">
                <a:solidFill>
                  <a:schemeClr val="tx1"/>
                </a:solidFill>
                <a:hlinkClick r:id="rId5"/>
              </a:rPr>
              <a:t>11-21/1673r5</a:t>
            </a:r>
            <a:r>
              <a:rPr lang="en-US" altLang="en-US" b="1" dirty="0">
                <a:solidFill>
                  <a:schemeClr val="tx1"/>
                </a:solidFill>
              </a:rPr>
              <a:t>: Proposed Text for IRMA (briefly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b="1" dirty="0">
                <a:solidFill>
                  <a:schemeClr val="tx1"/>
                </a:solidFill>
                <a:hlinkClick r:id="rId6"/>
              </a:rPr>
              <a:t>11-21/1720r0</a:t>
            </a:r>
            <a:r>
              <a:rPr lang="en-US" altLang="en-US" b="1" dirty="0">
                <a:solidFill>
                  <a:schemeClr val="tx1"/>
                </a:solidFill>
              </a:rPr>
              <a:t> : IRM advantages and use cases (not reviewed yet)</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7"/>
              </a:rPr>
              <a:t>11-21/1378r0</a:t>
            </a:r>
            <a:r>
              <a:rPr lang="en-US" altLang="en-US" sz="2000" dirty="0">
                <a:solidFill>
                  <a:schemeClr val="tx1"/>
                </a:solidFill>
              </a:rPr>
              <a:t>: Client ID query concept (reviewed Aug 19); </a:t>
            </a:r>
          </a:p>
          <a:p>
            <a:pPr marL="857250" lvl="1" indent="-457200">
              <a:lnSpc>
                <a:spcPct val="90000"/>
              </a:lnSpc>
              <a:spcBef>
                <a:spcPts val="0"/>
              </a:spcBef>
              <a:spcAft>
                <a:spcPts val="300"/>
              </a:spcAft>
              <a:buFont typeface="Arial" panose="020B0604020202020204" pitchFamily="34" charset="0"/>
              <a:buChar char="•"/>
              <a:defRPr/>
            </a:pPr>
            <a:r>
              <a:rPr lang="en-US" altLang="en-US" b="1" dirty="0">
                <a:solidFill>
                  <a:schemeClr val="tx1"/>
                </a:solidFill>
                <a:hlinkClick r:id="rId8"/>
              </a:rPr>
              <a:t>11-21/1379r3</a:t>
            </a:r>
            <a:r>
              <a:rPr lang="en-US" altLang="en-US" b="1" dirty="0">
                <a:solidFill>
                  <a:schemeClr val="tx1"/>
                </a:solidFill>
              </a:rPr>
              <a:t>: Proposed text for ID Query Action frame (reviewed Oct 21)</a:t>
            </a: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0" indent="0">
              <a:lnSpc>
                <a:spcPct val="90000"/>
              </a:lnSpc>
              <a:spcBef>
                <a:spcPts val="0"/>
              </a:spcBef>
              <a:spcAft>
                <a:spcPts val="300"/>
              </a:spcAft>
              <a:defRPr/>
            </a:pPr>
            <a:r>
              <a:rPr lang="en-US" altLang="en-US" sz="2800" dirty="0">
                <a:solidFill>
                  <a:schemeClr val="tx1"/>
                </a:solidFill>
              </a:rPr>
              <a:t>Issues tracking section 5 and 6 discussion/updates</a:t>
            </a:r>
          </a:p>
          <a:p>
            <a:pPr marL="0" indent="0">
              <a:lnSpc>
                <a:spcPct val="90000"/>
              </a:lnSpc>
              <a:spcBef>
                <a:spcPts val="0"/>
              </a:spcBef>
              <a:spcAft>
                <a:spcPts val="300"/>
              </a:spcAft>
              <a:defRPr/>
            </a:pPr>
            <a:endParaRPr lang="en-US" altLang="en-US" sz="2800" dirty="0">
              <a:solidFill>
                <a:schemeClr val="tx1"/>
              </a:solidFill>
            </a:endParaRPr>
          </a:p>
          <a:p>
            <a:pPr marL="0" indent="0">
              <a:lnSpc>
                <a:spcPct val="90000"/>
              </a:lnSpc>
              <a:spcBef>
                <a:spcPts val="0"/>
              </a:spcBef>
              <a:spcAft>
                <a:spcPts val="300"/>
              </a:spcAft>
              <a:defRPr/>
            </a:pPr>
            <a:r>
              <a:rPr lang="en-US" altLang="en-US" sz="2800" dirty="0">
                <a:solidFill>
                  <a:schemeClr val="tx1"/>
                </a:solidFill>
              </a:rPr>
              <a:t>Comparison of solutions: </a:t>
            </a:r>
            <a:r>
              <a:rPr lang="en-US" altLang="en-US" sz="2800" dirty="0">
                <a:solidFill>
                  <a:schemeClr val="tx1"/>
                </a:solidFill>
                <a:hlinkClick r:id="rId9"/>
              </a:rPr>
              <a:t>11-21/1730r0</a:t>
            </a:r>
            <a:r>
              <a:rPr lang="en-US" altLang="en-US" sz="2800" dirty="0">
                <a:solidFill>
                  <a:schemeClr val="tx1"/>
                </a:solidFill>
              </a:rPr>
              <a:t> </a:t>
            </a:r>
          </a:p>
          <a:p>
            <a:pPr marL="0" indent="0">
              <a:lnSpc>
                <a:spcPct val="90000"/>
              </a:lnSpc>
              <a:spcBef>
                <a:spcPts val="0"/>
              </a:spcBef>
              <a:spcAft>
                <a:spcPts val="300"/>
              </a:spcAft>
              <a:defRPr/>
            </a:pPr>
            <a:endParaRPr lang="en-US" altLang="en-US" sz="2800" dirty="0">
              <a:solidFill>
                <a:schemeClr val="tx1"/>
              </a:solidFill>
            </a:endParaRPr>
          </a:p>
          <a:p>
            <a:pPr marL="0" indent="0">
              <a:lnSpc>
                <a:spcPct val="90000"/>
              </a:lnSpc>
              <a:spcBef>
                <a:spcPts val="0"/>
              </a:spcBef>
              <a:spcAft>
                <a:spcPts val="300"/>
              </a:spcAft>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dirty="0">
                <a:hlinkClick r:id="rId3"/>
              </a:rPr>
              <a:t>11-21/0332r18</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26 October,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FF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26 October 2021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5530</TotalTime>
  <Words>2280</Words>
  <Application>Microsoft Office PowerPoint</Application>
  <PresentationFormat>Widescreen</PresentationFormat>
  <Paragraphs>219</Paragraphs>
  <Slides>21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Office Theme</vt:lpstr>
      <vt:lpstr>Document</vt:lpstr>
      <vt:lpstr>TGbh-agenda-2021-October-26</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26 October 2021</vt:lpstr>
      <vt:lpstr>Non-AP STA identification</vt:lpstr>
      <vt:lpstr>Backup material</vt:lpstr>
      <vt:lpstr>TGbh PAR Scope (emphasis added)</vt:lpstr>
      <vt:lpstr>TGbh Work organization</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78</cp:revision>
  <cp:lastPrinted>1601-01-01T00:00:00Z</cp:lastPrinted>
  <dcterms:created xsi:type="dcterms:W3CDTF">2021-01-26T19:12:38Z</dcterms:created>
  <dcterms:modified xsi:type="dcterms:W3CDTF">2021-10-26T12:51:49Z</dcterms:modified>
</cp:coreProperties>
</file>