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529" r:id="rId6"/>
    <p:sldId id="530" r:id="rId7"/>
    <p:sldId id="531" r:id="rId8"/>
    <p:sldId id="532" r:id="rId9"/>
    <p:sldId id="533" r:id="rId10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9056C-D705-47AE-BD39-F55EC5F3B8F7}" v="2" dt="2021-10-28T16:55:30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802.11-21/1705r0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Calculation of the Scaling Factor in the Sensing CSI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2021-10-28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076513"/>
              </p:ext>
            </p:extLst>
          </p:nvPr>
        </p:nvGraphicFramePr>
        <p:xfrm>
          <a:off x="609600" y="2590800"/>
          <a:ext cx="7655876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7DC3-B4FD-4D40-9365-C1B2D940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8686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6238-1985-463C-A34E-E1EECFBE8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49" y="1752600"/>
            <a:ext cx="8288868" cy="4876800"/>
          </a:xfrm>
        </p:spPr>
        <p:txBody>
          <a:bodyPr/>
          <a:lstStyle/>
          <a:p>
            <a:r>
              <a:rPr lang="en-US" dirty="0"/>
              <a:t>In [1] power-of-two scaling was proposed in the construction of the Sensing CSI Report</a:t>
            </a:r>
          </a:p>
          <a:p>
            <a:r>
              <a:rPr lang="en-US" dirty="0"/>
              <a:t>That presentation [1] described the selection of the scaling factor but did not provide a specific equation for the scaling factor</a:t>
            </a:r>
          </a:p>
          <a:p>
            <a:r>
              <a:rPr lang="en-US" dirty="0"/>
              <a:t>Here we provided two methods of calculating the scaling factor</a:t>
            </a:r>
          </a:p>
          <a:p>
            <a:pPr lvl="1"/>
            <a:r>
              <a:rPr lang="en-US" dirty="0"/>
              <a:t>First method is useful in Matlab</a:t>
            </a:r>
          </a:p>
          <a:p>
            <a:pPr lvl="1"/>
            <a:r>
              <a:rPr lang="en-US" dirty="0"/>
              <a:t>Second method is useful in a low-complexity implementation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[1] S. Shellhammer, et. al., “Low-Complexity Scaling and Quantization for CSI Report,” IEEE 802.11-21/1573r1, October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05E80-B72C-44A8-8E0C-9BA71BD49D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2C664-90CC-4DC9-8216-480FEC7872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A77431-B848-4078-B169-ED2B0BD8F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37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0B86D-EF89-4366-936E-D21B0BAAC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1066"/>
            <a:ext cx="8288868" cy="72474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1AA095-991B-417E-A5D9-98CD3A4A03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2959" y="1405814"/>
                <a:ext cx="8288868" cy="4387427"/>
              </a:xfrm>
            </p:spPr>
            <p:txBody>
              <a:bodyPr/>
              <a:lstStyle/>
              <a:p>
                <a:r>
                  <a:rPr lang="en-US" dirty="0"/>
                  <a:t>We indicate the number of bits in the internal CSI representation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endParaRPr lang="en-US" b="0" dirty="0"/>
              </a:p>
              <a:p>
                <a:r>
                  <a:rPr lang="en-US" dirty="0"/>
                  <a:t>The proposed power-of-two scaling includes a per-subcarrier scaling</a:t>
                </a:r>
              </a:p>
              <a:p>
                <a:r>
                  <a:rPr lang="en-US" dirty="0"/>
                  <a:t>The scaling factor is called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It is a power of two: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US" dirty="0"/>
                  <a:t>, where we proposed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a three-bit value. 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∈{0, 1, 2, …7}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dirty="0"/>
                  <a:t> is the maximum of the absolute values of the real and imaginary terms in the H matrix for the specific subcarrier</a:t>
                </a:r>
              </a:p>
              <a:p>
                <a:r>
                  <a:rPr lang="en-US" dirty="0"/>
                  <a:t>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is to be selected so that we have,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1AA095-991B-417E-A5D9-98CD3A4A03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2959" y="1405814"/>
                <a:ext cx="8288868" cy="4387427"/>
              </a:xfrm>
              <a:blipFill>
                <a:blip r:embed="rId2"/>
                <a:stretch>
                  <a:fillRect l="-956" t="-1113" r="-1397" b="-6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D93D2-863E-4E40-A360-802063F9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8F55B-77AE-4EE9-8040-0C5AD86CE0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50B175-BED5-4CB5-911B-B193F24DC5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21A3BB-FAC0-4FB0-AD02-FB24F2AAFBD0}"/>
              </a:ext>
            </a:extLst>
          </p:cNvPr>
          <p:cNvGrpSpPr/>
          <p:nvPr/>
        </p:nvGrpSpPr>
        <p:grpSpPr>
          <a:xfrm>
            <a:off x="2514409" y="6053459"/>
            <a:ext cx="4640116" cy="593432"/>
            <a:chOff x="2582678" y="5257800"/>
            <a:chExt cx="4640116" cy="5934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A8D3EBA-A54B-40FE-AA31-FC1D7735673A}"/>
                    </a:ext>
                  </a:extLst>
                </p:cNvPr>
                <p:cNvSpPr txBox="1"/>
                <p:nvPr/>
              </p:nvSpPr>
              <p:spPr>
                <a:xfrm>
                  <a:off x="2582678" y="5359878"/>
                  <a:ext cx="4640116" cy="39196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−1)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−1)≥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−2)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8B285BC-2FF4-48DD-ADB5-A6ED6F5AAF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2678" y="5359878"/>
                  <a:ext cx="4640116" cy="39196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090972-646B-4DF0-AFB2-428525C55163}"/>
                </a:ext>
              </a:extLst>
            </p:cNvPr>
            <p:cNvSpPr/>
            <p:nvPr/>
          </p:nvSpPr>
          <p:spPr bwMode="auto">
            <a:xfrm>
              <a:off x="2582678" y="5257800"/>
              <a:ext cx="4588243" cy="59343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34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6133E-2A1F-477B-9FDB-C7E3AD43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#1 –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46BB65-BA39-4B2D-884C-9576A53655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2113283"/>
                <a:ext cx="8288868" cy="477518"/>
              </a:xfrm>
            </p:spPr>
            <p:txBody>
              <a:bodyPr/>
              <a:lstStyle/>
              <a:p>
                <a:r>
                  <a:rPr lang="en-US" dirty="0"/>
                  <a:t>The following is an equation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46BB65-BA39-4B2D-884C-9576A53655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2113283"/>
                <a:ext cx="8288868" cy="477518"/>
              </a:xfrm>
              <a:blipFill>
                <a:blip r:embed="rId2"/>
                <a:stretch>
                  <a:fillRect l="-956" t="-10256" b="-25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0C973-D456-4E2F-8837-71BA06DC9D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DF2A4-FD60-4731-8EF9-5EBF59D68E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9B19F9-4B4B-42A9-B9BF-D62E50AD13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3AFAFE-53D9-4808-ABBE-4069C7707B38}"/>
                  </a:ext>
                </a:extLst>
              </p:cNvPr>
              <p:cNvSpPr txBox="1"/>
              <p:nvPr/>
            </p:nvSpPr>
            <p:spPr>
              <a:xfrm>
                <a:off x="1371600" y="2865882"/>
                <a:ext cx="6519221" cy="421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7, </m:t>
                              </m:r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𝐿𝑜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−1)</m:t>
                                          </m:r>
                                        </m:sup>
                                      </m:sSup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𝐿𝑜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3AFAFE-53D9-4808-ABBE-4069C7707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865882"/>
                <a:ext cx="6519221" cy="4215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3796BD2-C079-41EB-97B2-A797CB6161FA}"/>
              </a:ext>
            </a:extLst>
          </p:cNvPr>
          <p:cNvSpPr txBox="1">
            <a:spLocks/>
          </p:cNvSpPr>
          <p:nvPr/>
        </p:nvSpPr>
        <p:spPr bwMode="auto">
          <a:xfrm>
            <a:off x="822959" y="4667152"/>
            <a:ext cx="8288868" cy="19622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is clearly a good equation to use in a Matlab simulation but maybe it is not so great for a low-complexity implementation</a:t>
            </a:r>
          </a:p>
          <a:p>
            <a:r>
              <a:rPr lang="en-US" kern="0" dirty="0"/>
              <a:t>Next, we will look at a low-complexity method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8D4A742-7B91-48C9-8A11-167A1B73B6D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22959" y="3657600"/>
                <a:ext cx="8288868" cy="47751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kern="0" dirty="0"/>
                  <a:t>The scaling factor is given by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US" b="0" kern="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kern="0" dirty="0"/>
                  <a:t> 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8D4A742-7B91-48C9-8A11-167A1B73B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59" y="3657600"/>
                <a:ext cx="8288868" cy="477518"/>
              </a:xfrm>
              <a:prstGeom prst="rect">
                <a:avLst/>
              </a:prstGeom>
              <a:blipFill>
                <a:blip r:embed="rId4"/>
                <a:stretch>
                  <a:fillRect l="-956" t="-10256" b="-2564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15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D75C3-7FA1-439F-AEE4-ECF02B1B1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11751"/>
          </a:xfrm>
        </p:spPr>
        <p:txBody>
          <a:bodyPr/>
          <a:lstStyle/>
          <a:p>
            <a:r>
              <a:rPr lang="en-US" sz="3200" dirty="0"/>
              <a:t>Method #2 – If/Then/Else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BF9238-EBB5-4780-BC29-6A286CC3C7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079" y="1718388"/>
                <a:ext cx="4455161" cy="474810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ElseIf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ElseIf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        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dirty="0"/>
                  <a:t>ElseIf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Else</a:t>
                </a:r>
                <a:endParaRPr lang="en-US" sz="2200" b="1" dirty="0"/>
              </a:p>
              <a:p>
                <a:pPr marL="0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BF9238-EBB5-4780-BC29-6A286CC3C7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079" y="1718388"/>
                <a:ext cx="4455161" cy="4748109"/>
              </a:xfrm>
              <a:blipFill>
                <a:blip r:embed="rId2"/>
                <a:stretch>
                  <a:fillRect l="-1778" t="-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1874-D951-4829-A8E3-FE0EE3375D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447DF-6C16-4D89-AF53-C1599E0C74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C28F06-5D76-4D59-9013-424C104EEF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13F26BA-8AA2-411F-9CD9-16CB084B961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858848" y="1713723"/>
                <a:ext cx="4252979" cy="438742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/>
                  <a:t>Here we have provided some pseudo code to find </a:t>
                </a:r>
                <a14:m>
                  <m:oMath xmlns:m="http://schemas.openxmlformats.org/officeDocument/2006/math">
                    <m:r>
                      <a:rPr lang="en-US" sz="2200" i="1" kern="0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Most of the time, one of the first few comparisons will pass, and the code will end after a few comparisons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13F26BA-8AA2-411F-9CD9-16CB084B9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8848" y="1713723"/>
                <a:ext cx="4252979" cy="4387427"/>
              </a:xfrm>
              <a:prstGeom prst="rect">
                <a:avLst/>
              </a:prstGeom>
              <a:blipFill>
                <a:blip r:embed="rId3"/>
                <a:stretch>
                  <a:fillRect l="-1576" t="-972" r="-143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D384E55-1592-4DF1-BFFA-061E0C1A35F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546937" y="5633171"/>
                <a:ext cx="4876800" cy="47751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/>
                  <a:t>The scaling factor is given by </a:t>
                </a:r>
                <a14:m>
                  <m:oMath xmlns:m="http://schemas.openxmlformats.org/officeDocument/2006/math">
                    <m:r>
                      <a:rPr lang="en-US" sz="2200" b="0" i="1" kern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b="0" i="1" kern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200" b="0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kern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200" b="0" i="1" kern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US" sz="2200" b="0" kern="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200" kern="0" dirty="0"/>
                  <a:t> 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D384E55-1592-4DF1-BFFA-061E0C1A3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6937" y="5633171"/>
                <a:ext cx="4876800" cy="477518"/>
              </a:xfrm>
              <a:prstGeom prst="rect">
                <a:avLst/>
              </a:prstGeom>
              <a:blipFill>
                <a:blip r:embed="rId4"/>
                <a:stretch>
                  <a:fillRect l="-1375" t="-8974" b="-1666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22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EC63-DBA8-4FB0-B3B1-2D0B66BF8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905D-08E2-4673-BCEB-23271F2F1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provided two methods of calculating the scaling factor for the Low-Complexity Scaling and Quantization</a:t>
            </a:r>
          </a:p>
          <a:p>
            <a:pPr lvl="1"/>
            <a:r>
              <a:rPr lang="en-US" dirty="0"/>
              <a:t>Method #1 – Equation (Useful in simulations)</a:t>
            </a:r>
          </a:p>
          <a:p>
            <a:pPr lvl="1"/>
            <a:r>
              <a:rPr lang="en-US" dirty="0"/>
              <a:t>Method #2 – Low-complexity method for implementations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58A85-0CE5-40C8-9343-736FE1E7C6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FE44-2C97-4329-886C-D180A8CC38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6DB251-63A5-4010-B8B8-ADFC5CA768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92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7314</TotalTime>
  <Words>484</Words>
  <Application>Microsoft Office PowerPoint</Application>
  <PresentationFormat>Custom</PresentationFormat>
  <Paragraphs>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Courier New</vt:lpstr>
      <vt:lpstr>Times New Roman</vt:lpstr>
      <vt:lpstr>Office Theme</vt:lpstr>
      <vt:lpstr>Calculation of the Scaling Factor in the Sensing CSI Report</vt:lpstr>
      <vt:lpstr>Introduction</vt:lpstr>
      <vt:lpstr>Background</vt:lpstr>
      <vt:lpstr>Method #1 – Equation</vt:lpstr>
      <vt:lpstr>Method #2 – If/Then/Else</vt:lpstr>
      <vt:lpstr>Summary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2021-10-28T16:55:41Z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