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2" r:id="rId4"/>
    <p:sldId id="272" r:id="rId5"/>
    <p:sldId id="271" r:id="rId6"/>
    <p:sldId id="265" r:id="rId7"/>
    <p:sldId id="266" r:id="rId8"/>
    <p:sldId id="267" r:id="rId9"/>
    <p:sldId id="275" r:id="rId10"/>
    <p:sldId id="268" r:id="rId11"/>
    <p:sldId id="269" r:id="rId12"/>
    <p:sldId id="270" r:id="rId13"/>
    <p:sldId id="273" r:id="rId14"/>
    <p:sldId id="276" r:id="rId1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o Da Silva" initials="CDS" lastIdx="1" clrIdx="0">
    <p:extLst>
      <p:ext uri="{19B8F6BF-5375-455C-9EA6-DF929625EA0E}">
        <p15:presenceInfo xmlns:p15="http://schemas.microsoft.com/office/powerpoint/2012/main" userId="S::claudiodasilva@fb.com::1934ba45-2a66-4d12-ada7-d0d4ec66cbb2" providerId="AD"/>
      </p:ext>
    </p:extLst>
  </p:cmAuthor>
  <p:cmAuthor id="2" name="Chen, Cheng" initials="CC" lastIdx="1" clrIdx="1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4660"/>
  </p:normalViewPr>
  <p:slideViewPr>
    <p:cSldViewPr>
      <p:cViewPr varScale="1">
        <p:scale>
          <a:sx n="114" d="100"/>
          <a:sy n="114" d="100"/>
        </p:scale>
        <p:origin x="816" y="10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o Da Silva" userId="1934ba45-2a66-4d12-ada7-d0d4ec66cbb2" providerId="ADAL" clId="{77C299D6-C873-4411-A837-C07F7ED64F49}"/>
    <pc:docChg chg="modMainMaster">
      <pc:chgData name="Claudio Da Silva" userId="1934ba45-2a66-4d12-ada7-d0d4ec66cbb2" providerId="ADAL" clId="{77C299D6-C873-4411-A837-C07F7ED64F49}" dt="2021-11-29T15:39:18.490" v="1" actId="6549"/>
      <pc:docMkLst>
        <pc:docMk/>
      </pc:docMkLst>
      <pc:sldMasterChg chg="modSp mod">
        <pc:chgData name="Claudio Da Silva" userId="1934ba45-2a66-4d12-ada7-d0d4ec66cbb2" providerId="ADAL" clId="{77C299D6-C873-4411-A837-C07F7ED64F49}" dt="2021-11-29T15:39:18.490" v="1" actId="6549"/>
        <pc:sldMasterMkLst>
          <pc:docMk/>
          <pc:sldMasterMk cId="0" sldId="2147483648"/>
        </pc:sldMasterMkLst>
        <pc:spChg chg="mod">
          <ac:chgData name="Claudio Da Silva" userId="1934ba45-2a66-4d12-ada7-d0d4ec66cbb2" providerId="ADAL" clId="{77C299D6-C873-4411-A837-C07F7ED64F49}" dt="2021-11-29T15:39:18.490" v="1" actId="6549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09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2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58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9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9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8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3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1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2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1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Claudio da Silva, Meta Platforms,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Claudio da Silva, Meta Platforms, Inc.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October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Claudio da Silva, Meta Platforms, Inc.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802.11-21/1692r4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Enhancing Client-based Sensing:  Sensing by Proxy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3355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2021-10-22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3952"/>
            <a:ext cx="4246027" cy="180975"/>
          </a:xfrm>
        </p:spPr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269201"/>
              </p:ext>
            </p:extLst>
          </p:nvPr>
        </p:nvGraphicFramePr>
        <p:xfrm>
          <a:off x="992188" y="2805113"/>
          <a:ext cx="10277475" cy="268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4320" imgH="2743200" progId="Word.Document.8">
                  <p:embed/>
                </p:oleObj>
              </mc:Choice>
              <mc:Fallback>
                <p:oleObj name="Document" r:id="rId3" imgW="10444320" imgH="27432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805113"/>
                        <a:ext cx="10277475" cy="2681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33176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(SBP) – Step 1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648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Step 1: Initial setup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Goal is to enable a client to request an AP to obtain sensing measurements </a:t>
            </a:r>
            <a:r>
              <a:rPr lang="en-GB" sz="1800" dirty="0">
                <a:solidFill>
                  <a:schemeClr val="tx1"/>
                </a:solidFill>
              </a:rPr>
              <a:t>with other STAs.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Client requests an AP to perform a WLAN sensing procedure.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Client </a:t>
            </a:r>
            <a:r>
              <a:rPr lang="en-GB" sz="1600" dirty="0">
                <a:solidFill>
                  <a:schemeClr val="tx1"/>
                </a:solidFill>
              </a:rPr>
              <a:t>sends a TBD Request frame to the AP and indicates its intent for the AP to serve as the proxy-initiator for the client to perform sensing measurements with other STAs.</a:t>
            </a:r>
            <a:endParaRPr lang="en-GB" sz="1600" strike="sngStrike" dirty="0">
              <a:solidFill>
                <a:schemeClr val="tx1"/>
              </a:solidFill>
            </a:endParaRP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Client may </a:t>
            </a:r>
            <a:r>
              <a:rPr lang="en-GB" sz="1600" i="1" dirty="0"/>
              <a:t>request</a:t>
            </a:r>
            <a:r>
              <a:rPr lang="en-GB" sz="1600" dirty="0"/>
              <a:t> some fundamental sensing parameters, such as measurement type and number of STAs.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Client is denoted by “SBP requesting STA”.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AP has control over parameters/configurations used when measurements are obtained.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AP determines, for example, scheduling and which clients would use to obtain measurements with.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103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(SBP) – Step 2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32766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Step 2: Measurements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Goal: AP performs WLAN sensing procedure(s) with one or more clients.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This would be a “conventional” sensing procedure between an AP and one or more clients: Establishes </a:t>
            </a:r>
            <a:r>
              <a:rPr lang="en-GB" sz="1800" dirty="0">
                <a:solidFill>
                  <a:schemeClr val="tx1"/>
                </a:solidFill>
              </a:rPr>
              <a:t>sensing session, establishes sensing measurement setup, schedule measurement instance, obtains measurement results.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Potential configuration:  AP serves as the sensing receiver (avoids frame retransmission and report forwarding).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140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(SBP) – Step 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648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Step 3: Measurement reporting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Goal: AP reports measurements to the client that requested them.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SFD already enables the reporting of measurements.  Difference here is that the frame(s) that include(s) the measurement reports would be addressed to the client that requested them.</a:t>
            </a:r>
            <a:endParaRPr lang="en-GB" sz="1600" dirty="0"/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720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648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Enabling a client to perform sensing by using measurements of multiple links (multistatic sensing) is </a:t>
            </a:r>
            <a:r>
              <a:rPr lang="en-GB" sz="2200" i="1" dirty="0"/>
              <a:t>necessary to enable and enhance a wide range of sensing applications.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We discuss a possible approach to enable a client (that is, a non-AP STA) to obtain sensing measurements using multiple radio links (multistatic sensing).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800" dirty="0"/>
              <a:t>The proposed approach fits within the 802.11 architecture, makes use of definitions already found in the 11bf SFD, and does not contradict the 11bf SFD.</a:t>
            </a:r>
          </a:p>
          <a:p>
            <a:pPr>
              <a:buFont typeface="Times New Roman" pitchFamily="16" charset="0"/>
              <a:buChar char="•"/>
            </a:pPr>
            <a:endParaRPr lang="en-US" sz="2200" dirty="0"/>
          </a:p>
          <a:p>
            <a:pPr>
              <a:buFont typeface="Times New Roman" pitchFamily="16" charset="0"/>
              <a:buChar char="•"/>
            </a:pPr>
            <a:r>
              <a:rPr lang="en-US" sz="2200" dirty="0"/>
              <a:t>If needed, to keep complexity at bay, a limited set of configurations may be defined.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353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SP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524000"/>
            <a:ext cx="10361084" cy="4724400"/>
          </a:xfrm>
          <a:ln/>
        </p:spPr>
        <p:txBody>
          <a:bodyPr/>
          <a:lstStyle/>
          <a:p>
            <a:pPr marL="0" indent="0"/>
            <a:r>
              <a:rPr lang="en-US" sz="1800" dirty="0"/>
              <a:t>Do you agree to add the following text to the SFD:</a:t>
            </a:r>
          </a:p>
          <a:p>
            <a:pPr marL="0" indent="0"/>
            <a:endParaRPr lang="en-US" sz="200" dirty="0"/>
          </a:p>
          <a:p>
            <a:pPr marL="0" indent="0"/>
            <a:r>
              <a:rPr lang="en-US" sz="1800" dirty="0"/>
              <a:t>A sensing by proxy (SBP) procedure is defined in which: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An “SBP request” consists of a non-AP STA sending an SBP Request frame to an SBP-capable AP STA.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An STA that sends an SBP Request frame to invoke SBP (and, as a result, WLAN sensing) is denoted by “</a:t>
            </a:r>
            <a:r>
              <a:rPr lang="en-SG" sz="1600" dirty="0">
                <a:effectLst/>
                <a:ea typeface="Calibri" panose="020F0502020204030204" pitchFamily="34" charset="0"/>
              </a:rPr>
              <a:t>SBP requesting STA”</a:t>
            </a:r>
            <a:r>
              <a:rPr lang="en-SG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format and contents of the SBP Request frame are TBD.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An AP STA that receives an SBP request shall send to the SBP requesting STA an SBP Response frame to accept or reject the request.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format and contents of the SBP Response frame are TBD.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An AP STA that accepts an SBP request shall initiate WLAN sensing procedure(s) with one or more non-AP STA(s) using operational parameters derived from those indicated within the SBP Request frame.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Measurement results obtained in WLAN sensing procedure(s) resultant from an SBP request shall be reported to the SBP requesting STA.</a:t>
            </a:r>
          </a:p>
          <a:p>
            <a:pPr marL="0" indent="0"/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531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3200399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200" dirty="0"/>
              <a:t>In this presentation, we discuss a possible approach to enable a client (that is, a non-AP STA) to obtain sensing measurements using multiple radio links (</a:t>
            </a:r>
            <a:r>
              <a:rPr lang="en-GB" sz="2200" i="1" dirty="0"/>
              <a:t>multistatic sensing</a:t>
            </a:r>
            <a:r>
              <a:rPr lang="en-GB" sz="2200" dirty="0"/>
              <a:t>).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200" dirty="0"/>
              <a:t>Main idea is to allow for a client to request an AP to obtain sensing measurements for itself (“on its behalf”).  The AP obtains measurements and reports them to the requesting client.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 considered approach fits within the 802.11 architecture, makes use of definitions already found in the 11bf SFD, and does not contradict the 11bf SFD.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7EFCB4-0D1F-4D32-AD96-E1BE120FF4F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Background: Bistatic and Multistatic Sensing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D964F3-0420-4FF7-9551-5423E5141DB8}"/>
              </a:ext>
            </a:extLst>
          </p:cNvPr>
          <p:cNvCxnSpPr>
            <a:cxnSpLocks/>
          </p:cNvCxnSpPr>
          <p:nvPr/>
        </p:nvCxnSpPr>
        <p:spPr bwMode="auto">
          <a:xfrm>
            <a:off x="6096000" y="1676400"/>
            <a:ext cx="0" cy="4648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79AE2C-CC92-4413-B13E-BC880924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11589"/>
            <a:ext cx="5562598" cy="27638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Sensing “… comprising a transmitter and receiver that are separated by a distance comparable to the expected target distance.”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Relatively narrow sensing area.  Likely would cover only part of a house.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Poor resolution.  For example, likely unable to locate where motion/changes happened.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Potentially unreliable.  Resulting performance, is a function of the position of just two devices, which can vary and be poor at times.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195F0F2-4F4A-4E1B-B101-E93F3CB6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4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6BDF467-1EFD-4565-8C46-798611E5BA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800127"/>
              </p:ext>
            </p:extLst>
          </p:nvPr>
        </p:nvGraphicFramePr>
        <p:xfrm>
          <a:off x="2514600" y="1524000"/>
          <a:ext cx="26860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9228571" imgH="6961905" progId="Paint.Picture">
                  <p:embed/>
                </p:oleObj>
              </mc:Choice>
              <mc:Fallback>
                <p:oleObj name="Bitmap Image" r:id="rId3" imgW="9228571" imgH="6961905" progId="Paint.Picture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6BDF467-1EFD-4565-8C46-798611E5BA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0"/>
                        <a:ext cx="2686050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D47CD086-4A49-43DF-98F8-667CE817A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5986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1D2DDD6-A95D-4CA5-8A20-36CE9C73A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878909"/>
              </p:ext>
            </p:extLst>
          </p:nvPr>
        </p:nvGraphicFramePr>
        <p:xfrm>
          <a:off x="7753350" y="1598613"/>
          <a:ext cx="268605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9240540" imgH="6942857" progId="Paint.Picture">
                  <p:embed/>
                </p:oleObj>
              </mc:Choice>
              <mc:Fallback>
                <p:oleObj name="Bitmap Image" r:id="rId5" imgW="9240540" imgH="6942857" progId="Paint.Picture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1D2DDD6-A95D-4CA5-8A20-36CE9C73AE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3350" y="1598613"/>
                        <a:ext cx="2686050" cy="202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194D074F-CBAD-4F60-8634-2B999EB528FB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1456787" y="2322514"/>
            <a:ext cx="1220278" cy="5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1800" kern="0" dirty="0"/>
              <a:t>Bistatic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720ED32-B0AF-4E67-AA87-D5CB500034E7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6464922" y="2362201"/>
            <a:ext cx="1624356" cy="5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1800" kern="0" dirty="0"/>
              <a:t>Multistatic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A2E30C3E-50DA-42B9-B196-97B45B06FFDE}"/>
              </a:ext>
            </a:extLst>
          </p:cNvPr>
          <p:cNvSpPr txBox="1">
            <a:spLocks/>
          </p:cNvSpPr>
          <p:nvPr/>
        </p:nvSpPr>
        <p:spPr bwMode="auto">
          <a:xfrm>
            <a:off x="6248402" y="3711589"/>
            <a:ext cx="5562598" cy="27638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Sensing comprising “… multiple spatially diverse monostatic radar or bistatic (sensing) components with a shared area of coverage.”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Wider sensing area, potentially covering an entire house or a floor in an enterprise environment.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Improved resolution. For example, as shown next, possibility of locating where motion/changes happened.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/>
              <a:t>Robustness may be significantly higher than that of the bistatic case as it makes use of signals transmitted/received by spatially diverse devices.  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E9F3005-B3EA-4598-B7B2-A5FAA5980262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Background: Transmit and Receiver Diversity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3952"/>
            <a:ext cx="4246027" cy="180975"/>
          </a:xfrm>
        </p:spPr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79AE2C-CC92-4413-B13E-BC880924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1371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Results of an extensive measurement campaign to evaluate the need for “collaboration” in WLAN sensing were presented in 11-19/1416r0.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Goal: Detect motion and identify where (e.g., in which room) it happens using “legacy” Wi-Fi devices.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95619A-D806-41BC-9F6A-CD886460D3BD}"/>
              </a:ext>
            </a:extLst>
          </p:cNvPr>
          <p:cNvSpPr txBox="1"/>
          <p:nvPr/>
        </p:nvSpPr>
        <p:spPr>
          <a:xfrm>
            <a:off x="8077200" y="5756974"/>
            <a:ext cx="3853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Reference: "Wi-Fi sensing: Cooperation and standard support," doc. IEEE 802.11-19/1416r0.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69236A-578A-4B00-85A9-24D25E45A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40" y="3200400"/>
            <a:ext cx="2017360" cy="27785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D0F5F5-A7C7-4702-BFEC-951D7965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960" y="3109735"/>
            <a:ext cx="3571875" cy="13887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AAB04E-48DB-4663-AC83-EEE8099F0D5A}"/>
              </a:ext>
            </a:extLst>
          </p:cNvPr>
          <p:cNvSpPr txBox="1"/>
          <p:nvPr/>
        </p:nvSpPr>
        <p:spPr>
          <a:xfrm>
            <a:off x="2362200" y="2710462"/>
            <a:ext cx="586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Confusion matrix when STA O is sensing receiver.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9D2290-0153-4133-B2B9-06B61B7EA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961" y="4832394"/>
            <a:ext cx="3571875" cy="13944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87D362-E6AD-40AF-875D-BCDB6491F9FF}"/>
              </a:ext>
            </a:extLst>
          </p:cNvPr>
          <p:cNvSpPr txBox="1"/>
          <p:nvPr/>
        </p:nvSpPr>
        <p:spPr>
          <a:xfrm>
            <a:off x="2362200" y="4451394"/>
            <a:ext cx="5980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Confusion matrix when STA B1 is sensing receiver.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871397-886D-41F5-9CE2-138C4DD8D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975" y="3937044"/>
            <a:ext cx="3476625" cy="1809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AA4EC7-255F-48DC-A2E3-F5A389C80F2D}"/>
              </a:ext>
            </a:extLst>
          </p:cNvPr>
          <p:cNvSpPr txBox="1"/>
          <p:nvPr/>
        </p:nvSpPr>
        <p:spPr>
          <a:xfrm>
            <a:off x="7800423" y="2667000"/>
            <a:ext cx="4239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Combining information from multiple sensing transmitters and sensing receivers may lead to improved performance:</a:t>
            </a:r>
          </a:p>
        </p:txBody>
      </p:sp>
    </p:spTree>
    <p:extLst>
      <p:ext uri="{BB962C8B-B14F-4D97-AF65-F5344CB8AC3E}">
        <p14:creationId xmlns:p14="http://schemas.microsoft.com/office/powerpoint/2010/main" val="162732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Client-based Sensing 1/3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495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Significant number, if not most, of sensing solutions currently found in the market have the AP as the sensing initiator.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In this case, the application has access to measurements obtained with one or more clients associated with the AP – in other words, we have multistatic sensing.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Improved coverage area, resolution, and robustness.</a:t>
            </a:r>
          </a:p>
          <a:p>
            <a:pPr>
              <a:buFont typeface="Times New Roman" pitchFamily="16" charset="0"/>
              <a:buChar char="•"/>
            </a:pPr>
            <a:endParaRPr lang="en-GB" sz="22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At the same time, by the nature of the 802.11 </a:t>
            </a:r>
            <a:r>
              <a:rPr lang="en-GB" sz="2200" dirty="0">
                <a:solidFill>
                  <a:schemeClr val="tx1"/>
                </a:solidFill>
              </a:rPr>
              <a:t>architecture, a client, in principle, would perform sensing only with the AP to which it is </a:t>
            </a:r>
            <a:r>
              <a:rPr lang="en-GB" sz="2200" dirty="0"/>
              <a:t>associated with.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This leads to bistatic sensing, which, as previously discussed, has significant drawbacks when compared to multistatic sensing.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To an extent, bistatic sensing can be enhanced, for example, with the use of MIMO.  However, transmitter diversity and/or receiver diversity is key.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665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Client-based Sensing 2/3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2057400"/>
            <a:ext cx="10361084" cy="31242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Enabling a client to perform sensing by using measurements of multiple links (multistatic sensing) is </a:t>
            </a:r>
            <a:r>
              <a:rPr lang="en-GB" sz="2200" i="1" dirty="0"/>
              <a:t>necessary to enable and enhance a wide range of sensing applications.</a:t>
            </a:r>
            <a:endParaRPr lang="en-GB" sz="2200" dirty="0"/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Which applications?  Generally speaking, all sensing applications that are hosted in </a:t>
            </a:r>
            <a:r>
              <a:rPr lang="en-US" sz="1800" dirty="0"/>
              <a:t>everyday electronic devices</a:t>
            </a:r>
            <a:r>
              <a:rPr lang="en-GB" sz="1800" dirty="0"/>
              <a:t> (such as laptop computers, smartphones, and digital home assistants) and require sensing information about the environment in which they operate.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Example:  Digital assistant (or smart thermostat) that controls heating/AC in a house by relying, at least in part, on activity level inside a house obtained with WLAN sensing.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1600" dirty="0"/>
              <a:t>Low-overhead, low-duty cycle application that fundamentally requires multistatic sensing.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226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Client-based Sensing 3/3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76400"/>
            <a:ext cx="10361084" cy="4572000"/>
          </a:xfrm>
          <a:ln/>
        </p:spPr>
        <p:txBody>
          <a:bodyPr/>
          <a:lstStyle/>
          <a:p>
            <a:pPr marL="0" indent="0"/>
            <a:r>
              <a:rPr lang="en-GB" sz="2200" dirty="0"/>
              <a:t>How can a client perform multistatic sensing?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 It could use APs to which it is not associated with.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In principle, this case will be supported automatically by 11bf with the use of 11az features (PASN).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While this option may be viable in an enterprise environment, unfortunately, viability in home environments is questionable in the near future.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Perform sensing with a peer.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In principle, this case will be supported automatically by 11bf with the use of TDLS.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GB" sz="1600" dirty="0"/>
              <a:t>Drawbacks include overhead and required support of TDLS specification.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Other configurations have been proposed to 11bf (such as the collaborative approach proposed in 11-21/0145).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Enabling a client to request an AP to serve as a “proxy sensing initiator.”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Focus of this contribution.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585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05000"/>
            <a:ext cx="10361084" cy="36576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dirty="0"/>
              <a:t>Basic concept is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Enable a client to request an AP to obtain sensing measurements.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AP performs sensing with one or more clients.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AP reports obtained sensing measurements to the client that requested them.</a:t>
            </a:r>
          </a:p>
          <a:p>
            <a:pPr marL="800100" lvl="1" indent="-342900">
              <a:buFont typeface="+mj-lt"/>
              <a:buAutoNum type="arabicPeriod"/>
            </a:pPr>
            <a:endParaRPr lang="en-GB" sz="1800" dirty="0"/>
          </a:p>
          <a:p>
            <a:pPr>
              <a:buFont typeface="Times New Roman" pitchFamily="16" charset="0"/>
              <a:buChar char="•"/>
            </a:pPr>
            <a:r>
              <a:rPr lang="en-GB" sz="2200" dirty="0"/>
              <a:t>A couple of notes: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Proposed procedure fits in a traditional 802.11 architecture (for example, no peer-to-peer connection).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SFD already defines some necessary basic definitions (such as delayed feedback).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No contradictions with SFD.</a:t>
            </a:r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034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33400"/>
            <a:ext cx="10361084" cy="1065213"/>
          </a:xfrm>
        </p:spPr>
        <p:txBody>
          <a:bodyPr/>
          <a:lstStyle/>
          <a:p>
            <a:r>
              <a:rPr lang="en-GB" dirty="0"/>
              <a:t>Sensing by Proxy –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Claudio da Silva, Meta Platforms,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October 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955F7B-BF33-4478-B684-D3A07545DA0F}"/>
              </a:ext>
            </a:extLst>
          </p:cNvPr>
          <p:cNvSpPr/>
          <p:nvPr/>
        </p:nvSpPr>
        <p:spPr bwMode="auto">
          <a:xfrm>
            <a:off x="5638800" y="4267200"/>
            <a:ext cx="838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AP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A13C79-7A72-4E0C-BBAF-02241B03E3F8}"/>
              </a:ext>
            </a:extLst>
          </p:cNvPr>
          <p:cNvSpPr/>
          <p:nvPr/>
        </p:nvSpPr>
        <p:spPr bwMode="auto">
          <a:xfrm>
            <a:off x="3618444" y="3574949"/>
            <a:ext cx="822960" cy="822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Client 0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C205A28-F640-4724-B553-8B5890754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600200"/>
            <a:ext cx="10361084" cy="171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Times New Roman" pitchFamily="16" charset="0"/>
              <a:buChar char="•"/>
            </a:pPr>
            <a:r>
              <a:rPr lang="en-GB" sz="2200" kern="0" dirty="0"/>
              <a:t>Basic Sensing by Proxy (SBP) concept is to: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kern="0" dirty="0"/>
              <a:t>Enable a client to request an AP to obtain sensing measureme</a:t>
            </a:r>
            <a:r>
              <a:rPr lang="en-GB" sz="1800" kern="0" dirty="0">
                <a:solidFill>
                  <a:schemeClr val="tx1"/>
                </a:solidFill>
              </a:rPr>
              <a:t>nts acting as a proxy-initiator for the requesting client.</a:t>
            </a:r>
            <a:r>
              <a:rPr lang="en-GB" sz="1800" kern="0" dirty="0">
                <a:solidFill>
                  <a:schemeClr val="accent1">
                    <a:lumMod val="50000"/>
                  </a:schemeClr>
                </a:solidFill>
              </a:rPr>
              <a:t> (green)</a:t>
            </a:r>
            <a:endParaRPr lang="en-GB" sz="1800" kern="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kern="0" dirty="0"/>
              <a:t>AP performs sensing with one or more clients. </a:t>
            </a:r>
            <a:r>
              <a:rPr lang="en-GB" sz="1800" kern="0" dirty="0">
                <a:solidFill>
                  <a:srgbClr val="00B0F0"/>
                </a:solidFill>
              </a:rPr>
              <a:t>(blue)</a:t>
            </a:r>
            <a:endParaRPr lang="en-GB" sz="1800" kern="0" dirty="0"/>
          </a:p>
          <a:p>
            <a:pPr marL="800100" lvl="1" indent="-342900">
              <a:buFont typeface="+mj-lt"/>
              <a:buAutoNum type="arabicPeriod"/>
            </a:pPr>
            <a:r>
              <a:rPr lang="en-GB" sz="1800" kern="0" dirty="0"/>
              <a:t>AP reports obtained sensing measurements to the client that requested them. </a:t>
            </a:r>
            <a:r>
              <a:rPr lang="en-GB" sz="1800" kern="0" dirty="0">
                <a:solidFill>
                  <a:srgbClr val="7030A0"/>
                </a:solidFill>
              </a:rPr>
              <a:t>(purple)</a:t>
            </a:r>
            <a:endParaRPr lang="en-GB" sz="1800" kern="0" dirty="0"/>
          </a:p>
          <a:p>
            <a:pPr lvl="1">
              <a:buFont typeface="Times New Roman" pitchFamily="16" charset="0"/>
              <a:buChar char="•"/>
            </a:pPr>
            <a:endParaRPr lang="en-GB" sz="1800" kern="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E74DDE-247A-4471-8C74-24F84EC9F023}"/>
              </a:ext>
            </a:extLst>
          </p:cNvPr>
          <p:cNvCxnSpPr/>
          <p:nvPr/>
        </p:nvCxnSpPr>
        <p:spPr bwMode="auto">
          <a:xfrm>
            <a:off x="4955114" y="3810000"/>
            <a:ext cx="722843" cy="26830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4AA8B3-9337-4FD6-BD01-CBFC54293296}"/>
              </a:ext>
            </a:extLst>
          </p:cNvPr>
          <p:cNvCxnSpPr/>
          <p:nvPr/>
        </p:nvCxnSpPr>
        <p:spPr bwMode="auto">
          <a:xfrm flipH="1" flipV="1">
            <a:off x="4992157" y="3657600"/>
            <a:ext cx="722843" cy="28655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5329D48-3FCD-428F-93EC-E7598724E5B5}"/>
              </a:ext>
            </a:extLst>
          </p:cNvPr>
          <p:cNvSpPr/>
          <p:nvPr/>
        </p:nvSpPr>
        <p:spPr bwMode="auto">
          <a:xfrm rot="2431026">
            <a:off x="5172522" y="3607324"/>
            <a:ext cx="304800" cy="609600"/>
          </a:xfrm>
          <a:prstGeom prst="ellipse">
            <a:avLst/>
          </a:prstGeom>
          <a:solidFill>
            <a:schemeClr val="accent1">
              <a:lumMod val="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2DE084-5FDE-4C03-A18C-E319AB946619}"/>
              </a:ext>
            </a:extLst>
          </p:cNvPr>
          <p:cNvCxnSpPr>
            <a:cxnSpLocks/>
            <a:stCxn id="18" idx="0"/>
            <a:endCxn id="22" idx="1"/>
          </p:cNvCxnSpPr>
          <p:nvPr/>
        </p:nvCxnSpPr>
        <p:spPr bwMode="auto">
          <a:xfrm flipV="1">
            <a:off x="5522943" y="3386652"/>
            <a:ext cx="954057" cy="29375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50000"/>
                <a:alpha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A35B169-FDB1-46AE-82FB-48A5EA75A7D2}"/>
              </a:ext>
            </a:extLst>
          </p:cNvPr>
          <p:cNvSpPr txBox="1"/>
          <p:nvPr/>
        </p:nvSpPr>
        <p:spPr>
          <a:xfrm>
            <a:off x="6477000" y="320198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Establishes “proxy”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B50EB08-F0D7-4913-B8F4-40E8F39D01E4}"/>
              </a:ext>
            </a:extLst>
          </p:cNvPr>
          <p:cNvCxnSpPr/>
          <p:nvPr/>
        </p:nvCxnSpPr>
        <p:spPr bwMode="auto">
          <a:xfrm>
            <a:off x="4419600" y="4632849"/>
            <a:ext cx="722843" cy="26830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48663D-BA6F-4663-8163-ED60402D1E00}"/>
              </a:ext>
            </a:extLst>
          </p:cNvPr>
          <p:cNvCxnSpPr/>
          <p:nvPr/>
        </p:nvCxnSpPr>
        <p:spPr bwMode="auto">
          <a:xfrm flipH="1" flipV="1">
            <a:off x="4456643" y="4480449"/>
            <a:ext cx="722843" cy="28655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DE2C00C-5EBB-4456-9E80-EC416FC5C77E}"/>
              </a:ext>
            </a:extLst>
          </p:cNvPr>
          <p:cNvSpPr/>
          <p:nvPr/>
        </p:nvSpPr>
        <p:spPr bwMode="auto">
          <a:xfrm rot="2431026">
            <a:off x="4676165" y="4393676"/>
            <a:ext cx="304800" cy="609600"/>
          </a:xfrm>
          <a:prstGeom prst="ellipse">
            <a:avLst/>
          </a:prstGeom>
          <a:solidFill>
            <a:schemeClr val="accent6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688005A-D188-4B32-B33B-B5702087EAAB}"/>
              </a:ext>
            </a:extLst>
          </p:cNvPr>
          <p:cNvCxnSpPr>
            <a:cxnSpLocks/>
            <a:stCxn id="26" idx="4"/>
          </p:cNvCxnSpPr>
          <p:nvPr/>
        </p:nvCxnSpPr>
        <p:spPr bwMode="auto">
          <a:xfrm flipH="1">
            <a:off x="3647646" y="4930189"/>
            <a:ext cx="982898" cy="2830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accent6">
                <a:alpha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6BEF7BB-A6B2-4377-90AC-B4EB025F2B01}"/>
              </a:ext>
            </a:extLst>
          </p:cNvPr>
          <p:cNvCxnSpPr>
            <a:cxnSpLocks/>
          </p:cNvCxnSpPr>
          <p:nvPr/>
        </p:nvCxnSpPr>
        <p:spPr bwMode="auto">
          <a:xfrm>
            <a:off x="6479114" y="4876800"/>
            <a:ext cx="531286" cy="561825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0B5407-2BCF-432A-A9B0-32C2218DB79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29400" y="4724400"/>
            <a:ext cx="514357" cy="5334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53EF014C-F68B-49B2-B3BC-023AE3B53E71}"/>
              </a:ext>
            </a:extLst>
          </p:cNvPr>
          <p:cNvSpPr/>
          <p:nvPr/>
        </p:nvSpPr>
        <p:spPr bwMode="auto">
          <a:xfrm rot="2431026">
            <a:off x="6696522" y="4826524"/>
            <a:ext cx="304800" cy="609600"/>
          </a:xfrm>
          <a:prstGeom prst="ellipse">
            <a:avLst/>
          </a:prstGeom>
          <a:solidFill>
            <a:srgbClr val="00B0F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C1661A-C815-4403-9A37-7838677E7299}"/>
              </a:ext>
            </a:extLst>
          </p:cNvPr>
          <p:cNvCxnSpPr>
            <a:cxnSpLocks/>
          </p:cNvCxnSpPr>
          <p:nvPr/>
        </p:nvCxnSpPr>
        <p:spPr bwMode="auto">
          <a:xfrm flipV="1">
            <a:off x="7050117" y="4574221"/>
            <a:ext cx="1030257" cy="36995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>
                <a:alpha val="40000"/>
              </a:srgb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512DA9-825C-42E8-816B-CDAAAEECA726}"/>
              </a:ext>
            </a:extLst>
          </p:cNvPr>
          <p:cNvSpPr txBox="1"/>
          <p:nvPr/>
        </p:nvSpPr>
        <p:spPr>
          <a:xfrm>
            <a:off x="1295400" y="5040868"/>
            <a:ext cx="232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Reports measurements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3289E9-F47A-43CD-AE3E-1A49E4FFB79C}"/>
              </a:ext>
            </a:extLst>
          </p:cNvPr>
          <p:cNvSpPr txBox="1"/>
          <p:nvPr/>
        </p:nvSpPr>
        <p:spPr>
          <a:xfrm>
            <a:off x="8151285" y="432255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Establishes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F0"/>
                </a:solidFill>
              </a:rPr>
              <a:t>Measurement instance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20418D-AE25-47EE-8052-97180AEED259}"/>
              </a:ext>
            </a:extLst>
          </p:cNvPr>
          <p:cNvCxnSpPr>
            <a:cxnSpLocks/>
          </p:cNvCxnSpPr>
          <p:nvPr/>
        </p:nvCxnSpPr>
        <p:spPr bwMode="auto">
          <a:xfrm flipV="1">
            <a:off x="5486400" y="4854964"/>
            <a:ext cx="273323" cy="55523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4412111-E6B9-4A17-A7B4-BEF76883CB7D}"/>
              </a:ext>
            </a:extLst>
          </p:cNvPr>
          <p:cNvCxnSpPr>
            <a:cxnSpLocks/>
          </p:cNvCxnSpPr>
          <p:nvPr/>
        </p:nvCxnSpPr>
        <p:spPr bwMode="auto">
          <a:xfrm flipH="1">
            <a:off x="5248377" y="4800600"/>
            <a:ext cx="238023" cy="502645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25032EC-3F2E-4356-8B4C-57B5DA762155}"/>
              </a:ext>
            </a:extLst>
          </p:cNvPr>
          <p:cNvSpPr txBox="1"/>
          <p:nvPr/>
        </p:nvSpPr>
        <p:spPr>
          <a:xfrm>
            <a:off x="6401361" y="5338937"/>
            <a:ext cx="648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B0F0"/>
                </a:solidFill>
              </a:rPr>
              <a:t>trigger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D1CAC5B-C51F-45F1-86C5-67B0AEF64443}"/>
              </a:ext>
            </a:extLst>
          </p:cNvPr>
          <p:cNvSpPr txBox="1"/>
          <p:nvPr/>
        </p:nvSpPr>
        <p:spPr>
          <a:xfrm>
            <a:off x="7216171" y="5102423"/>
            <a:ext cx="648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B0F0"/>
                </a:solidFill>
              </a:rPr>
              <a:t>NDP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7E68930-C486-4579-8533-16ACAF828289}"/>
              </a:ext>
            </a:extLst>
          </p:cNvPr>
          <p:cNvSpPr/>
          <p:nvPr/>
        </p:nvSpPr>
        <p:spPr bwMode="auto">
          <a:xfrm>
            <a:off x="4815840" y="5486400"/>
            <a:ext cx="822960" cy="822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Client 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46FCA7-5279-4B89-845E-C9DB93812133}"/>
              </a:ext>
            </a:extLst>
          </p:cNvPr>
          <p:cNvSpPr/>
          <p:nvPr/>
        </p:nvSpPr>
        <p:spPr bwMode="auto">
          <a:xfrm>
            <a:off x="6979822" y="5489227"/>
            <a:ext cx="822960" cy="822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Client 2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91B9FE5-852F-4048-BAB5-D7658AE4AC41}"/>
              </a:ext>
            </a:extLst>
          </p:cNvPr>
          <p:cNvCxnSpPr/>
          <p:nvPr/>
        </p:nvCxnSpPr>
        <p:spPr bwMode="auto">
          <a:xfrm>
            <a:off x="4648200" y="4227497"/>
            <a:ext cx="722843" cy="268303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1D737C-3146-4A64-9B28-0FC050234F11}"/>
              </a:ext>
            </a:extLst>
          </p:cNvPr>
          <p:cNvCxnSpPr/>
          <p:nvPr/>
        </p:nvCxnSpPr>
        <p:spPr bwMode="auto">
          <a:xfrm flipH="1" flipV="1">
            <a:off x="4685243" y="4075097"/>
            <a:ext cx="722843" cy="28655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DD20B88-080F-458F-88AE-C7107AAC17BB}"/>
              </a:ext>
            </a:extLst>
          </p:cNvPr>
          <p:cNvSpPr txBox="1"/>
          <p:nvPr/>
        </p:nvSpPr>
        <p:spPr>
          <a:xfrm>
            <a:off x="1600200" y="37454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SBP requesting STA</a:t>
            </a:r>
          </a:p>
        </p:txBody>
      </p:sp>
    </p:spTree>
    <p:extLst>
      <p:ext uri="{BB962C8B-B14F-4D97-AF65-F5344CB8AC3E}">
        <p14:creationId xmlns:p14="http://schemas.microsoft.com/office/powerpoint/2010/main" val="3612139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772</TotalTime>
  <Words>1921</Words>
  <Application>Microsoft Office PowerPoint</Application>
  <PresentationFormat>Widescreen</PresentationFormat>
  <Paragraphs>220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Document</vt:lpstr>
      <vt:lpstr>Bitmap Image</vt:lpstr>
      <vt:lpstr>Enhancing Client-based Sensing:  Sensing by Proxy</vt:lpstr>
      <vt:lpstr>Abstract</vt:lpstr>
      <vt:lpstr>Background: Bistatic and Multistatic Sensing</vt:lpstr>
      <vt:lpstr>Background: Transmit and Receiver Diversity</vt:lpstr>
      <vt:lpstr>Client-based Sensing 1/3</vt:lpstr>
      <vt:lpstr>Client-based Sensing 2/3</vt:lpstr>
      <vt:lpstr>Client-based Sensing 3/3</vt:lpstr>
      <vt:lpstr>Sensing by Proxy</vt:lpstr>
      <vt:lpstr>Sensing by Proxy – Overview</vt:lpstr>
      <vt:lpstr>Sensing by Proxy (SBP) – Step 1</vt:lpstr>
      <vt:lpstr>Sensing by Proxy (SBP) – Step 2</vt:lpstr>
      <vt:lpstr>Sensing by Proxy (SBP) – Step 3</vt:lpstr>
      <vt:lpstr>Conclusions</vt:lpstr>
      <vt:lpstr>SP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Claudio Da Silva</dc:creator>
  <cp:lastModifiedBy>Claudio Da Silva</cp:lastModifiedBy>
  <cp:revision>10</cp:revision>
  <cp:lastPrinted>1601-01-01T00:00:00Z</cp:lastPrinted>
  <dcterms:created xsi:type="dcterms:W3CDTF">2021-10-08T15:24:22Z</dcterms:created>
  <dcterms:modified xsi:type="dcterms:W3CDTF">2021-11-29T15:39:35Z</dcterms:modified>
</cp:coreProperties>
</file>