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571" r:id="rId3"/>
    <p:sldId id="581" r:id="rId4"/>
    <p:sldId id="572" r:id="rId5"/>
    <p:sldId id="573" r:id="rId6"/>
    <p:sldId id="582" r:id="rId7"/>
    <p:sldId id="585" r:id="rId8"/>
    <p:sldId id="583" r:id="rId9"/>
    <p:sldId id="584" r:id="rId10"/>
    <p:sldId id="580" r:id="rId11"/>
    <p:sldId id="578" r:id="rId12"/>
    <p:sldId id="586" r:id="rId13"/>
    <p:sldId id="416" r:id="rId14"/>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a:srgbClr val="99FF66"/>
    <a:srgbClr val="FFCC66"/>
    <a:srgbClr val="FF7C8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20" autoAdjust="0"/>
    <p:restoredTop sz="95656" autoAdjust="0"/>
  </p:normalViewPr>
  <p:slideViewPr>
    <p:cSldViewPr>
      <p:cViewPr varScale="1">
        <p:scale>
          <a:sx n="121" d="100"/>
          <a:sy n="121" d="100"/>
        </p:scale>
        <p:origin x="444" y="108"/>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01" y="53"/>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dirty="0"/>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1/27/2022</a:t>
            </a:fld>
            <a:endParaRPr lang="en-US" dirty="0"/>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dirty="0"/>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dirty="0"/>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*Agreed during presentation of 1802r9, MAC session 2022_01_21</a:t>
            </a:r>
            <a:endParaRPr lang="en-GB"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873210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68587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1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8" name="Rectangle 4">
            <a:extLst>
              <a:ext uri="{FF2B5EF4-FFF2-40B4-BE49-F238E27FC236}">
                <a16:creationId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8"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802.11-21/1686r3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2021</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1/11-21-1577-00-00be-cr-for-low-latency-bsr.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 for Low-Latency </a:t>
            </a:r>
            <a:r>
              <a:rPr lang="en-US" sz="2800" dirty="0" smtClean="0"/>
              <a:t>stream identification</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2022-01-21</a:t>
            </a:r>
            <a:endParaRPr lang="en-GB" sz="2000" b="0" dirty="0"/>
          </a:p>
        </p:txBody>
      </p:sp>
      <p:sp>
        <p:nvSpPr>
          <p:cNvPr id="3076" name="Rectangle 4"/>
          <p:cNvSpPr>
            <a:spLocks noChangeArrowheads="1"/>
          </p:cNvSpPr>
          <p:nvPr/>
        </p:nvSpPr>
        <p:spPr bwMode="auto">
          <a:xfrm>
            <a:off x="821118" y="2862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12" name="Date Placeholder 5"/>
          <p:cNvSpPr>
            <a:spLocks noGrp="1"/>
          </p:cNvSpPr>
          <p:nvPr>
            <p:ph type="dt" idx="15"/>
          </p:nvPr>
        </p:nvSpPr>
        <p:spPr>
          <a:xfrm>
            <a:off x="696912" y="333375"/>
            <a:ext cx="1874823" cy="273050"/>
          </a:xfrm>
        </p:spPr>
        <p:txBody>
          <a:bodyPr/>
          <a:lstStyle/>
          <a:p>
            <a:r>
              <a:rPr lang="en-US" dirty="0"/>
              <a:t>October 2021</a:t>
            </a:r>
            <a:endParaRPr lang="en-GB" dirty="0"/>
          </a:p>
        </p:txBody>
      </p:sp>
      <p:graphicFrame>
        <p:nvGraphicFramePr>
          <p:cNvPr id="9" name="Object 3"/>
          <p:cNvGraphicFramePr>
            <a:graphicFrameLocks noChangeAspect="1"/>
          </p:cNvGraphicFramePr>
          <p:nvPr>
            <p:extLst>
              <p:ext uri="{D42A27DB-BD31-4B8C-83A1-F6EECF244321}">
                <p14:modId xmlns:p14="http://schemas.microsoft.com/office/powerpoint/2010/main" val="886475300"/>
              </p:ext>
            </p:extLst>
          </p:nvPr>
        </p:nvGraphicFramePr>
        <p:xfrm>
          <a:off x="228600" y="3352800"/>
          <a:ext cx="8799512" cy="4246562"/>
        </p:xfrm>
        <a:graphic>
          <a:graphicData uri="http://schemas.openxmlformats.org/presentationml/2006/ole">
            <mc:AlternateContent xmlns:mc="http://schemas.openxmlformats.org/markup-compatibility/2006">
              <mc:Choice xmlns:v="urn:schemas-microsoft-com:vml" Requires="v">
                <p:oleObj spid="_x0000_s1099" name="Document" r:id="rId4" imgW="10174975" imgH="4904892" progId="Word.Document.8">
                  <p:embed/>
                </p:oleObj>
              </mc:Choice>
              <mc:Fallback>
                <p:oleObj name="Document" r:id="rId4" imgW="10174975" imgH="4904892" progId="Word.Document.8">
                  <p:embed/>
                  <p:pic>
                    <p:nvPicPr>
                      <p:cNvPr id="11" name="Object 3"/>
                      <p:cNvPicPr>
                        <a:picLocks noChangeAspect="1" noChangeArrowheads="1"/>
                      </p:cNvPicPr>
                      <p:nvPr/>
                    </p:nvPicPr>
                    <p:blipFill>
                      <a:blip r:embed="rId5"/>
                      <a:srcRect/>
                      <a:stretch>
                        <a:fillRect/>
                      </a:stretch>
                    </p:blipFill>
                    <p:spPr bwMode="auto">
                      <a:xfrm>
                        <a:off x="228600" y="3352800"/>
                        <a:ext cx="8799512" cy="4246562"/>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Summary</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b="0" dirty="0" smtClean="0"/>
              <a:t>This </a:t>
            </a:r>
            <a:r>
              <a:rPr lang="en-US" altLang="zh-CN" sz="2000" b="0" dirty="0"/>
              <a:t>contribution </a:t>
            </a:r>
            <a:r>
              <a:rPr lang="en-US" altLang="zh-CN" sz="2000" b="0" dirty="0" smtClean="0"/>
              <a:t>discussed about similar identification of latency </a:t>
            </a:r>
            <a:r>
              <a:rPr lang="en-US" altLang="zh-CN" sz="2000" b="0" dirty="0"/>
              <a:t>sensitive </a:t>
            </a:r>
            <a:r>
              <a:rPr lang="en-US" altLang="zh-CN" sz="2000" b="0" dirty="0" smtClean="0"/>
              <a:t>streams, in TF and </a:t>
            </a:r>
            <a:r>
              <a:rPr lang="en-US" altLang="zh-CN" sz="2000" b="0" dirty="0" err="1" smtClean="0"/>
              <a:t>rTWT</a:t>
            </a:r>
            <a:r>
              <a:rPr lang="en-US" altLang="zh-CN" sz="2000" b="0" dirty="0" smtClean="0"/>
              <a:t>: both TID-based and SCSID-based.</a:t>
            </a:r>
          </a:p>
          <a:p>
            <a:pPr>
              <a:buFont typeface="Arial" panose="020B0604020202020204" pitchFamily="34" charset="0"/>
              <a:buChar char="•"/>
            </a:pPr>
            <a:r>
              <a:rPr lang="en-US" altLang="zh-CN" sz="2000" b="0" dirty="0" smtClean="0"/>
              <a:t>Use of SCSID may be preferred by high-end STAs, because it is:</a:t>
            </a:r>
          </a:p>
          <a:p>
            <a:pPr lvl="1">
              <a:buFont typeface="Arial" panose="020B0604020202020204" pitchFamily="34" charset="0"/>
              <a:buChar char="•"/>
            </a:pPr>
            <a:r>
              <a:rPr lang="en-US" altLang="zh-CN" sz="1600" b="1" dirty="0" smtClean="0"/>
              <a:t>More efficient</a:t>
            </a:r>
            <a:r>
              <a:rPr lang="en-US" altLang="zh-CN" sz="1600" dirty="0" smtClean="0"/>
              <a:t>, as SCSID finely identifies streams at AP and STA sides</a:t>
            </a:r>
          </a:p>
          <a:p>
            <a:pPr lvl="1">
              <a:buFont typeface="Arial" panose="020B0604020202020204" pitchFamily="34" charset="0"/>
              <a:buChar char="•"/>
            </a:pPr>
            <a:r>
              <a:rPr lang="en-US" altLang="zh-CN" sz="1600" b="1" dirty="0" smtClean="0"/>
              <a:t>Transparent</a:t>
            </a:r>
            <a:r>
              <a:rPr lang="en-US" altLang="zh-CN" sz="1600" b="0" dirty="0" smtClean="0"/>
              <a:t> to HE devices,</a:t>
            </a:r>
          </a:p>
          <a:p>
            <a:pPr lvl="1">
              <a:buFont typeface="Arial" panose="020B0604020202020204" pitchFamily="34" charset="0"/>
              <a:buChar char="•"/>
            </a:pPr>
            <a:r>
              <a:rPr lang="en-US" altLang="zh-CN" sz="1600" b="1" dirty="0" smtClean="0"/>
              <a:t>Fair</a:t>
            </a:r>
            <a:r>
              <a:rPr lang="en-US" altLang="zh-CN" sz="1600" dirty="0" smtClean="0"/>
              <a:t>, as only the identified LL stream is triggered (no other data in TID/AC queue takes advantage of this medium access)</a:t>
            </a:r>
          </a:p>
          <a:p>
            <a:pPr>
              <a:buFont typeface="Arial" panose="020B0604020202020204" pitchFamily="34" charset="0"/>
              <a:buChar char="•"/>
            </a:pPr>
            <a:r>
              <a:rPr lang="en-US" altLang="zh-CN" sz="2000" b="0" dirty="0" smtClean="0"/>
              <a:t>Use of TID </a:t>
            </a:r>
            <a:r>
              <a:rPr lang="en-US" altLang="zh-CN" sz="2000" b="0" dirty="0"/>
              <a:t>(instead of </a:t>
            </a:r>
            <a:r>
              <a:rPr lang="en-US" altLang="zh-CN" sz="2000" b="0" dirty="0" smtClean="0"/>
              <a:t>AC) is still possible:</a:t>
            </a:r>
          </a:p>
          <a:p>
            <a:pPr lvl="1">
              <a:buFont typeface="Arial" panose="020B0604020202020204" pitchFamily="34" charset="0"/>
              <a:buChar char="•"/>
            </a:pPr>
            <a:r>
              <a:rPr lang="en-US" altLang="zh-CN" sz="1600" b="1" dirty="0" smtClean="0"/>
              <a:t>Simple, even less efficient than SCSID</a:t>
            </a:r>
            <a:r>
              <a:rPr lang="en-US" altLang="zh-CN" sz="1600" dirty="0" smtClean="0"/>
              <a:t>, </a:t>
            </a:r>
            <a:r>
              <a:rPr lang="en-GB" altLang="zh-CN" sz="1600" dirty="0" smtClean="0"/>
              <a:t>for </a:t>
            </a:r>
            <a:r>
              <a:rPr lang="en-GB" altLang="zh-CN" sz="1600" dirty="0"/>
              <a:t>STAs not able to finely </a:t>
            </a:r>
            <a:r>
              <a:rPr lang="en-GB" altLang="zh-CN" sz="1600" dirty="0" smtClean="0"/>
              <a:t>discriminate LL</a:t>
            </a:r>
            <a:r>
              <a:rPr lang="en-US" altLang="zh-CN" sz="1600" dirty="0" smtClean="0"/>
              <a:t> streams,</a:t>
            </a:r>
          </a:p>
          <a:p>
            <a:pPr lvl="1">
              <a:buFont typeface="Arial" panose="020B0604020202020204" pitchFamily="34" charset="0"/>
              <a:buChar char="•"/>
            </a:pPr>
            <a:r>
              <a:rPr lang="en-US" altLang="zh-CN" sz="1600" b="1" dirty="0" smtClean="0"/>
              <a:t>Finer granularity, </a:t>
            </a:r>
            <a:r>
              <a:rPr lang="en-US" altLang="zh-CN" sz="1600" dirty="0"/>
              <a:t>(e.g. in TF or </a:t>
            </a:r>
            <a:r>
              <a:rPr lang="en-US" altLang="zh-CN" sz="1600" dirty="0" smtClean="0"/>
              <a:t>BSR) as one AC contains 2 TIDs</a:t>
            </a:r>
            <a:r>
              <a:rPr lang="en-US" altLang="zh-CN" sz="1600" b="1" dirty="0"/>
              <a:t>,</a:t>
            </a:r>
            <a:endParaRPr lang="en-US" altLang="zh-CN" sz="1600" dirty="0"/>
          </a:p>
          <a:p>
            <a:pPr lvl="1">
              <a:buFont typeface="Arial" panose="020B0604020202020204" pitchFamily="34" charset="0"/>
              <a:buChar char="•"/>
            </a:pPr>
            <a:r>
              <a:rPr lang="en-US" altLang="zh-CN" sz="1600" b="1" dirty="0"/>
              <a:t>Transparent</a:t>
            </a:r>
            <a:r>
              <a:rPr lang="en-US" altLang="zh-CN" sz="1600" dirty="0"/>
              <a:t> to HE </a:t>
            </a:r>
            <a:r>
              <a:rPr lang="en-US" altLang="zh-CN" sz="1600" dirty="0" smtClean="0"/>
              <a:t>devices</a:t>
            </a:r>
            <a:r>
              <a:rPr lang="en-US" altLang="zh-CN" sz="16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77690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Do you support that 802.11be </a:t>
            </a:r>
            <a:r>
              <a:rPr lang="en-US" sz="2000" dirty="0" smtClean="0"/>
              <a:t>makes use of both TID and SCSID </a:t>
            </a:r>
            <a:r>
              <a:rPr lang="en-US" sz="2000" dirty="0" smtClean="0"/>
              <a:t>identifications </a:t>
            </a:r>
            <a:r>
              <a:rPr lang="en-US" sz="2000" dirty="0" smtClean="0"/>
              <a:t>inside TFs and </a:t>
            </a:r>
            <a:r>
              <a:rPr lang="en-US" sz="2000" dirty="0" err="1" smtClean="0"/>
              <a:t>rTWT</a:t>
            </a:r>
            <a:r>
              <a:rPr lang="en-US" sz="2000" dirty="0" smtClean="0"/>
              <a:t> elements for </a:t>
            </a:r>
            <a:r>
              <a:rPr lang="en-US" sz="2000" dirty="0"/>
              <a:t>latency-sensitive traffics </a:t>
            </a:r>
            <a:r>
              <a:rPr lang="en-US" sz="2000" dirty="0" smtClean="0"/>
              <a:t> </a:t>
            </a:r>
            <a:r>
              <a:rPr lang="en-US" sz="2000" dirty="0"/>
              <a:t>?</a:t>
            </a:r>
          </a:p>
          <a:p>
            <a:pPr marL="457200" lvl="1" indent="0" defTabSz="914400">
              <a:buClrTx/>
              <a:buSzTx/>
              <a:buNone/>
              <a:defRPr/>
            </a:pPr>
            <a:r>
              <a:rPr lang="en-GB" altLang="zh-CN" sz="1600" dirty="0" smtClean="0"/>
              <a:t>	Note: result of the </a:t>
            </a:r>
            <a:r>
              <a:rPr lang="en-GB" altLang="zh-CN" sz="1600" dirty="0" err="1" smtClean="0"/>
              <a:t>strawpoll</a:t>
            </a:r>
            <a:r>
              <a:rPr lang="en-GB" altLang="zh-CN" sz="1600" dirty="0" smtClean="0"/>
              <a:t> aims to trigger the resolution of CIDs 6511/6521</a:t>
            </a:r>
            <a:endParaRPr lang="en-GB" altLang="zh-CN" sz="1600" dirty="0"/>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 Y/N/A</a:t>
            </a:r>
            <a:endParaRPr lang="zh-CN" altLang="en-US" sz="2000" dirty="0"/>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9122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a:t>
            </a:r>
            <a:r>
              <a:rPr lang="en-US" altLang="zh-CN" dirty="0" smtClean="0"/>
              <a:t>#2</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Do you support that 802.11be </a:t>
            </a:r>
            <a:r>
              <a:rPr lang="en-US" sz="2000" dirty="0" smtClean="0"/>
              <a:t>supports </a:t>
            </a:r>
            <a:r>
              <a:rPr lang="en-US" sz="2000" dirty="0" smtClean="0"/>
              <a:t>individual identification (stream identifier per </a:t>
            </a:r>
            <a:r>
              <a:rPr lang="en-GB" altLang="zh-CN" sz="2000" dirty="0"/>
              <a:t>r-TWT scheduled </a:t>
            </a:r>
            <a:r>
              <a:rPr lang="en-US" sz="2000" dirty="0" smtClean="0"/>
              <a:t>STA) inside </a:t>
            </a:r>
            <a:r>
              <a:rPr lang="en-US" sz="2000" dirty="0" err="1" smtClean="0"/>
              <a:t>rTWT</a:t>
            </a:r>
            <a:r>
              <a:rPr lang="en-US" sz="2000" dirty="0" smtClean="0"/>
              <a:t> elements for </a:t>
            </a:r>
            <a:r>
              <a:rPr lang="en-US" sz="2000" dirty="0"/>
              <a:t>latency-sensitive traffics </a:t>
            </a:r>
            <a:r>
              <a:rPr lang="en-US" sz="2000" dirty="0" smtClean="0"/>
              <a:t> </a:t>
            </a:r>
            <a:r>
              <a:rPr lang="en-US" sz="2000" dirty="0"/>
              <a:t>?</a:t>
            </a:r>
          </a:p>
          <a:p>
            <a:pPr marL="457200" lvl="1" indent="0" defTabSz="914400">
              <a:buClrTx/>
              <a:buSzTx/>
              <a:buNone/>
              <a:defRPr/>
            </a:pPr>
            <a:r>
              <a:rPr lang="en-GB" altLang="zh-CN" sz="1600" dirty="0" smtClean="0"/>
              <a:t>	</a:t>
            </a:r>
            <a:endParaRPr lang="en-GB" altLang="zh-CN" sz="2000" dirty="0"/>
          </a:p>
          <a:p>
            <a:pPr lvl="0" defTabSz="914400" eaLnBrk="0" hangingPunct="0">
              <a:spcBef>
                <a:spcPct val="20000"/>
              </a:spcBef>
              <a:buClrTx/>
              <a:buSzTx/>
              <a:buFontTx/>
              <a:buChar char="•"/>
              <a:defRPr/>
            </a:pPr>
            <a:r>
              <a:rPr lang="en-GB" altLang="zh-CN" sz="2000" dirty="0"/>
              <a:t>Results: Y/N/A</a:t>
            </a:r>
            <a:endParaRPr lang="zh-CN" altLang="en-US" sz="2000" dirty="0"/>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717635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r>
              <a:rPr lang="en-US" altLang="zh-CN" sz="1600" b="0" dirty="0">
                <a:latin typeface="+mj-lt"/>
                <a:cs typeface="Calibri" panose="020F0502020204030204" pitchFamily="34" charset="0"/>
              </a:rPr>
              <a:t>[1]. </a:t>
            </a:r>
            <a:r>
              <a:rPr lang="en-US" sz="1600" dirty="0"/>
              <a:t>Draft P802.11be_D1.1</a:t>
            </a:r>
            <a:endParaRPr lang="fr-FR" sz="1600" b="0" dirty="0"/>
          </a:p>
          <a:p>
            <a:pPr marL="0" indent="0"/>
            <a:r>
              <a:rPr lang="fr-FR" sz="1600" b="0" dirty="0"/>
              <a:t>[2]. </a:t>
            </a:r>
            <a:r>
              <a:rPr lang="en-GB" sz="1600" dirty="0"/>
              <a:t>CR for Low Latency </a:t>
            </a:r>
            <a:r>
              <a:rPr lang="en-GB" sz="1600" dirty="0" smtClean="0"/>
              <a:t>BSR: </a:t>
            </a:r>
            <a:r>
              <a:rPr lang="fr-FR" sz="1600" b="0" dirty="0" smtClean="0">
                <a:hlinkClick r:id="rId2"/>
              </a:rPr>
              <a:t>https</a:t>
            </a:r>
            <a:r>
              <a:rPr lang="fr-FR" sz="1600" b="0" dirty="0">
                <a:hlinkClick r:id="rId2"/>
              </a:rPr>
              <a:t>://</a:t>
            </a:r>
            <a:r>
              <a:rPr lang="fr-FR" sz="1600" b="0" dirty="0" smtClean="0">
                <a:hlinkClick r:id="rId2"/>
              </a:rPr>
              <a:t>mentor.ieee.org/802.11/dcn/21/11-21-1577-00-00be-cr-for-low-latency-bsr.pptx</a:t>
            </a:r>
            <a:endParaRPr lang="fr-FR" sz="1600" b="0" dirty="0" smtClean="0"/>
          </a:p>
          <a:p>
            <a:pPr marL="0" indent="0"/>
            <a:endParaRPr lang="zh-CN" altLang="en-US" sz="1600" b="0" dirty="0">
              <a:latin typeface="+mj-lt"/>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Date Placeholder 4"/>
          <p:cNvSpPr>
            <a:spLocks noGrp="1"/>
          </p:cNvSpPr>
          <p:nvPr>
            <p:ph type="dt" idx="15"/>
          </p:nvPr>
        </p:nvSpPr>
        <p:spPr>
          <a:xfrm>
            <a:off x="696912" y="333375"/>
            <a:ext cx="1874823" cy="273050"/>
          </a:xfrm>
          <a:prstGeom prst="rect">
            <a:avLst/>
          </a:prstGeom>
        </p:spPr>
        <p:txBody>
          <a:bodyPr/>
          <a:lstStyle/>
          <a:p>
            <a:r>
              <a:rPr lang="en-US" dirty="0"/>
              <a:t>October 2021</a:t>
            </a:r>
            <a:endParaRPr lang="en-GB" dirty="0"/>
          </a:p>
        </p:txBody>
      </p:sp>
    </p:spTree>
    <p:extLst>
      <p:ext uri="{BB962C8B-B14F-4D97-AF65-F5344CB8AC3E}">
        <p14:creationId xmlns:p14="http://schemas.microsoft.com/office/powerpoint/2010/main" val="2510641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Abstract</a:t>
            </a:r>
          </a:p>
        </p:txBody>
      </p:sp>
      <p:sp>
        <p:nvSpPr>
          <p:cNvPr id="8" name="Content Placeholder 7"/>
          <p:cNvSpPr>
            <a:spLocks noGrp="1"/>
          </p:cNvSpPr>
          <p:nvPr>
            <p:ph idx="1"/>
          </p:nvPr>
        </p:nvSpPr>
        <p:spPr/>
        <p:txBody>
          <a:bodyPr/>
          <a:lstStyle/>
          <a:p>
            <a:r>
              <a:rPr lang="en-GB" dirty="0"/>
              <a:t>In this contribution, we </a:t>
            </a:r>
            <a:r>
              <a:rPr lang="en-GB" dirty="0" smtClean="0"/>
              <a:t>discuss about how to identify and discriminate latency sensitive traffics, in order to be efficiently </a:t>
            </a:r>
            <a:r>
              <a:rPr lang="en-GB" dirty="0"/>
              <a:t>transported over </a:t>
            </a:r>
            <a:r>
              <a:rPr lang="en-GB" dirty="0" smtClean="0"/>
              <a:t>802.11be resource </a:t>
            </a:r>
            <a:r>
              <a:rPr lang="en-GB" dirty="0"/>
              <a:t>reservation </a:t>
            </a:r>
            <a:r>
              <a:rPr lang="en-GB" dirty="0" smtClean="0"/>
              <a:t>mechanisms (e.g. </a:t>
            </a:r>
            <a:r>
              <a:rPr lang="en-GB" dirty="0" err="1" smtClean="0"/>
              <a:t>rTWT</a:t>
            </a:r>
            <a:r>
              <a:rPr lang="en-GB" dirty="0" smtClean="0"/>
              <a:t>).</a:t>
            </a:r>
          </a:p>
          <a:p>
            <a:endParaRPr lang="en-GB" dirty="0" smtClean="0"/>
          </a:p>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3"/>
          </p:nvPr>
        </p:nvSpPr>
        <p:spPr/>
        <p:txBody>
          <a:bodyPr/>
          <a:lstStyle/>
          <a:p>
            <a:r>
              <a:rPr lang="en-GB" altLang="zh-CN" dirty="0"/>
              <a:t>Pascal Viger, Canon, et al</a:t>
            </a:r>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826905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sz="2000" dirty="0" smtClean="0"/>
              <a:t>Section “35.7.2.1 </a:t>
            </a:r>
            <a:r>
              <a:rPr lang="en-GB" sz="2000" dirty="0"/>
              <a:t>Latency sensitive traffic </a:t>
            </a:r>
            <a:r>
              <a:rPr lang="en-GB" sz="2000" dirty="0" smtClean="0"/>
              <a:t>differentiation” of 802.11be D1.1 is empty</a:t>
            </a:r>
          </a:p>
          <a:p>
            <a:pPr>
              <a:buFont typeface="Arial" panose="020B0604020202020204" pitchFamily="34" charset="0"/>
              <a:buChar char="•"/>
            </a:pPr>
            <a:r>
              <a:rPr lang="en-GB" sz="2000" dirty="0" smtClean="0"/>
              <a:t>There are inconsistencies in 802.11be D1.1 :</a:t>
            </a:r>
          </a:p>
          <a:p>
            <a:pPr lvl="1">
              <a:buFontTx/>
              <a:buChar char="-"/>
            </a:pPr>
            <a:r>
              <a:rPr lang="en-GB" sz="1600" dirty="0" smtClean="0"/>
              <a:t>Restricted </a:t>
            </a:r>
            <a:r>
              <a:rPr lang="en-GB" sz="1600" dirty="0"/>
              <a:t>TWT </a:t>
            </a:r>
            <a:r>
              <a:rPr lang="en-GB" sz="1600" dirty="0" smtClean="0"/>
              <a:t>DL/UL </a:t>
            </a:r>
            <a:r>
              <a:rPr lang="en-GB" sz="1600" dirty="0"/>
              <a:t>TID Bitmaps (9.4.2.199 TWT </a:t>
            </a:r>
            <a:r>
              <a:rPr lang="en-GB" sz="1600" dirty="0" smtClean="0"/>
              <a:t>element) specify TID(s) identified as latency-sensitive streams</a:t>
            </a:r>
          </a:p>
          <a:p>
            <a:pPr lvl="1">
              <a:buFontTx/>
              <a:buChar char="-"/>
            </a:pPr>
            <a:r>
              <a:rPr lang="en-GB" sz="1600" dirty="0" smtClean="0"/>
              <a:t>SCS has been recently re-introduced along with modified TSPEC specification and TCLAS classification, providing a fine identification of latency-sensitive streams.</a:t>
            </a:r>
          </a:p>
          <a:p>
            <a:pPr marL="457200" lvl="1" indent="0"/>
            <a:r>
              <a:rPr lang="en-GB" sz="1600" dirty="0"/>
              <a:t>=&gt;It seems that a traffic specification is </a:t>
            </a:r>
            <a:r>
              <a:rPr lang="en-GB" sz="1600" dirty="0" smtClean="0"/>
              <a:t>provided (SCS), </a:t>
            </a:r>
            <a:r>
              <a:rPr lang="en-GB" sz="1600" dirty="0"/>
              <a:t>but no medium access means is setup for accurate transportation</a:t>
            </a:r>
            <a:endParaRPr lang="en-GB" sz="1600" dirty="0" smtClean="0"/>
          </a:p>
          <a:p>
            <a:pPr>
              <a:buFont typeface="Arial" panose="020B0604020202020204" pitchFamily="34" charset="0"/>
              <a:buChar char="•"/>
            </a:pPr>
            <a:r>
              <a:rPr lang="en-GB" sz="2000" dirty="0" smtClean="0"/>
              <a:t>Issue not yet addressed: </a:t>
            </a:r>
          </a:p>
          <a:p>
            <a:pPr lvl="1">
              <a:buFont typeface="Arial" panose="020B0604020202020204" pitchFamily="34" charset="0"/>
              <a:buChar char="•"/>
            </a:pPr>
            <a:r>
              <a:rPr lang="en-GB" sz="1600" dirty="0" smtClean="0"/>
              <a:t>There could have </a:t>
            </a:r>
            <a:r>
              <a:rPr lang="en-GB" sz="1600" u="sng" dirty="0" smtClean="0"/>
              <a:t>several LL streams on a STA</a:t>
            </a:r>
            <a:r>
              <a:rPr lang="en-GB" sz="1600" dirty="0" smtClean="0"/>
              <a:t>, but also </a:t>
            </a:r>
            <a:r>
              <a:rPr lang="en-GB" sz="1600" u="sng" dirty="0" smtClean="0"/>
              <a:t>non-LL streams that share same TID/AC as LL streams</a:t>
            </a:r>
            <a:r>
              <a:rPr lang="en-GB" sz="1600" dirty="0" smtClean="0"/>
              <a:t>. Non-LL streams shall not take advantage of medium access offered to LL streams., otherwise unfair !</a:t>
            </a:r>
            <a:endParaRPr lang="en-GB"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sp>
        <p:nvSpPr>
          <p:cNvPr id="11" name="Rectangle 10"/>
          <p:cNvSpPr/>
          <p:nvPr/>
        </p:nvSpPr>
        <p:spPr>
          <a:xfrm>
            <a:off x="0" y="6170711"/>
            <a:ext cx="4696286" cy="307777"/>
          </a:xfrm>
          <a:prstGeom prst="rect">
            <a:avLst/>
          </a:prstGeom>
        </p:spPr>
        <p:txBody>
          <a:bodyPr wrap="none">
            <a:spAutoFit/>
          </a:bodyPr>
          <a:lstStyle/>
          <a:p>
            <a:r>
              <a:rPr lang="en-GB" sz="1400" i="1" dirty="0" smtClean="0">
                <a:solidFill>
                  <a:schemeClr val="tx1"/>
                </a:solidFill>
              </a:rPr>
              <a:t>LL stream: Low-Latency, aka. Latency Sensitive, stream/traffic</a:t>
            </a:r>
            <a:endParaRPr lang="en-GB" sz="1400" i="1" dirty="0">
              <a:solidFill>
                <a:schemeClr val="tx1"/>
              </a:solidFill>
            </a:endParaRPr>
          </a:p>
        </p:txBody>
      </p:sp>
    </p:spTree>
    <p:extLst>
      <p:ext uri="{BB962C8B-B14F-4D97-AF65-F5344CB8AC3E}">
        <p14:creationId xmlns:p14="http://schemas.microsoft.com/office/powerpoint/2010/main" val="287045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Related CIDs</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3"/>
          </p:nvPr>
        </p:nvSpPr>
        <p:spPr/>
        <p:txBody>
          <a:bodyPr/>
          <a:lstStyle/>
          <a:p>
            <a:r>
              <a:rPr lang="en-GB" altLang="zh-CN" dirty="0"/>
              <a:t>Pascal Viger, Canon, et al</a:t>
            </a:r>
          </a:p>
        </p:txBody>
      </p:sp>
      <p:sp>
        <p:nvSpPr>
          <p:cNvPr id="6" name="Date Placeholder 5"/>
          <p:cNvSpPr>
            <a:spLocks noGrp="1"/>
          </p:cNvSpPr>
          <p:nvPr>
            <p:ph type="dt" idx="15"/>
          </p:nvPr>
        </p:nvSpPr>
        <p:spPr/>
        <p:txBody>
          <a:bodyPr/>
          <a:lstStyle/>
          <a:p>
            <a:r>
              <a:rPr lang="en-US" dirty="0"/>
              <a:t>October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9018144"/>
              </p:ext>
            </p:extLst>
          </p:nvPr>
        </p:nvGraphicFramePr>
        <p:xfrm>
          <a:off x="228600" y="1767355"/>
          <a:ext cx="8637801" cy="3703320"/>
        </p:xfrm>
        <a:graphic>
          <a:graphicData uri="http://schemas.openxmlformats.org/drawingml/2006/table">
            <a:tbl>
              <a:tblPr firstRow="1" firstCol="1" bandRow="1">
                <a:tableStyleId>{5C22544A-7EE6-4342-B048-85BDC9FD1C3A}</a:tableStyleId>
              </a:tblPr>
              <a:tblGrid>
                <a:gridCol w="380988">
                  <a:extLst>
                    <a:ext uri="{9D8B030D-6E8A-4147-A177-3AD203B41FA5}">
                      <a16:colId xmlns:a16="http://schemas.microsoft.com/office/drawing/2014/main" val="823748015"/>
                    </a:ext>
                  </a:extLst>
                </a:gridCol>
                <a:gridCol w="707549">
                  <a:extLst>
                    <a:ext uri="{9D8B030D-6E8A-4147-A177-3AD203B41FA5}">
                      <a16:colId xmlns:a16="http://schemas.microsoft.com/office/drawing/2014/main" val="3408132301"/>
                    </a:ext>
                  </a:extLst>
                </a:gridCol>
                <a:gridCol w="598696">
                  <a:extLst>
                    <a:ext uri="{9D8B030D-6E8A-4147-A177-3AD203B41FA5}">
                      <a16:colId xmlns:a16="http://schemas.microsoft.com/office/drawing/2014/main" val="894736421"/>
                    </a:ext>
                  </a:extLst>
                </a:gridCol>
                <a:gridCol w="2960967">
                  <a:extLst>
                    <a:ext uri="{9D8B030D-6E8A-4147-A177-3AD203B41FA5}">
                      <a16:colId xmlns:a16="http://schemas.microsoft.com/office/drawing/2014/main" val="3161621715"/>
                    </a:ext>
                  </a:extLst>
                </a:gridCol>
                <a:gridCol w="2286000">
                  <a:extLst>
                    <a:ext uri="{9D8B030D-6E8A-4147-A177-3AD203B41FA5}">
                      <a16:colId xmlns:a16="http://schemas.microsoft.com/office/drawing/2014/main" val="1654203266"/>
                    </a:ext>
                  </a:extLst>
                </a:gridCol>
                <a:gridCol w="1703601">
                  <a:extLst>
                    <a:ext uri="{9D8B030D-6E8A-4147-A177-3AD203B41FA5}">
                      <a16:colId xmlns:a16="http://schemas.microsoft.com/office/drawing/2014/main" val="2177085703"/>
                    </a:ext>
                  </a:extLst>
                </a:gridCol>
              </a:tblGrid>
              <a:tr h="193082">
                <a:tc>
                  <a:txBody>
                    <a:bodyPr/>
                    <a:lstStyle/>
                    <a:p>
                      <a:pPr algn="ctr">
                        <a:spcBef>
                          <a:spcPts val="300"/>
                        </a:spcBef>
                        <a:spcAft>
                          <a:spcPts val="300"/>
                        </a:spcAft>
                      </a:pPr>
                      <a:r>
                        <a:rPr lang="en-GB" sz="900" dirty="0">
                          <a:effectLst/>
                        </a:rPr>
                        <a:t>CID</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Clause Number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Proposed Change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510475860"/>
                  </a:ext>
                </a:extLst>
              </a:tr>
              <a:tr h="1351568">
                <a:tc>
                  <a:txBody>
                    <a:bodyPr/>
                    <a:lstStyle/>
                    <a:p>
                      <a:pPr algn="r">
                        <a:spcBef>
                          <a:spcPts val="300"/>
                        </a:spcBef>
                        <a:spcAft>
                          <a:spcPts val="300"/>
                        </a:spcAft>
                      </a:pPr>
                      <a:r>
                        <a:rPr lang="en-GB" sz="900" b="1" kern="1200" dirty="0" smtClean="0">
                          <a:solidFill>
                            <a:schemeClr val="lt1"/>
                          </a:solidFill>
                          <a:effectLst/>
                          <a:latin typeface="Tahoma" panose="020B0604030504040204" pitchFamily="34" charset="0"/>
                          <a:ea typeface="MS Mincho"/>
                          <a:cs typeface="Times New Roman" panose="02020603050405020304" pitchFamily="18" charset="0"/>
                        </a:rPr>
                        <a:t>6511</a:t>
                      </a:r>
                      <a:endParaRPr lang="en-GB" sz="900" b="1" kern="1200" dirty="0">
                        <a:solidFill>
                          <a:schemeClr val="lt1"/>
                        </a:solidFill>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a:effectLst/>
                          <a:latin typeface="Tahoma" panose="020B0604030504040204" pitchFamily="34" charset="0"/>
                          <a:ea typeface="Tahoma" panose="020B0604030504040204" pitchFamily="34" charset="0"/>
                          <a:cs typeface="Tahoma" panose="020B0604030504040204" pitchFamily="34" charset="0"/>
                        </a:rPr>
                        <a:t>Pascal VIGER</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35.6.2.1</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"Latency sensitive traffic differentiation" is not clear enough.</a:t>
                      </a:r>
                    </a:p>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As nowadays a end-device is multiple content producer, there shall exist a </a:t>
                      </a:r>
                      <a:r>
                        <a:rPr lang="en-GB" sz="1000" dirty="0" err="1" smtClean="0">
                          <a:effectLst/>
                          <a:latin typeface="Tahoma" panose="020B0604030504040204" pitchFamily="34" charset="0"/>
                          <a:ea typeface="Tahoma" panose="020B0604030504040204" pitchFamily="34" charset="0"/>
                          <a:cs typeface="Tahoma" panose="020B0604030504040204" pitchFamily="34" charset="0"/>
                        </a:rPr>
                        <a:t>diferenciation</a:t>
                      </a:r>
                      <a:r>
                        <a:rPr lang="en-GB" sz="1000" dirty="0" smtClean="0">
                          <a:effectLst/>
                          <a:latin typeface="Tahoma" panose="020B0604030504040204" pitchFamily="34" charset="0"/>
                          <a:ea typeface="Tahoma" panose="020B0604030504040204" pitchFamily="34" charset="0"/>
                          <a:cs typeface="Tahoma" panose="020B0604030504040204" pitchFamily="34" charset="0"/>
                        </a:rPr>
                        <a:t> of latency sensitive and not-latency-sensitive traffics (e.g. from local application) belonging to a same TID.</a:t>
                      </a:r>
                    </a:p>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Otherwise, considering all traffics belonging TID as identical transportation is unfair !</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u="non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as in comment.</a:t>
                      </a:r>
                    </a:p>
                    <a:p>
                      <a:pPr algn="l">
                        <a:spcBef>
                          <a:spcPts val="300"/>
                        </a:spcBef>
                        <a:spcAft>
                          <a:spcPts val="300"/>
                        </a:spcAft>
                      </a:pPr>
                      <a:r>
                        <a:rPr lang="en-GB" sz="1000" u="non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Please consider fairness by </a:t>
                      </a:r>
                      <a:r>
                        <a:rPr lang="en-GB" sz="1000" u="none" dirty="0" err="1" smtClean="0">
                          <a:solidFill>
                            <a:schemeClr val="tx1"/>
                          </a:solidFill>
                          <a:effectLst/>
                          <a:latin typeface="Tahoma" panose="020B0604030504040204" pitchFamily="34" charset="0"/>
                          <a:ea typeface="Tahoma" panose="020B0604030504040204" pitchFamily="34" charset="0"/>
                          <a:cs typeface="Tahoma" panose="020B0604030504040204" pitchFamily="34" charset="0"/>
                        </a:rPr>
                        <a:t>differenciating</a:t>
                      </a:r>
                      <a:r>
                        <a:rPr lang="en-GB" sz="1000" u="non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 transportation of LS and non-LS traffic of a same TID</a:t>
                      </a:r>
                      <a:endParaRPr lang="en-GB" sz="105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u="sng" dirty="0" smtClean="0">
                          <a:effectLst/>
                          <a:latin typeface="Tahoma" panose="020B0604030504040204" pitchFamily="34" charset="0"/>
                          <a:ea typeface="Tahoma" panose="020B0604030504040204" pitchFamily="34" charset="0"/>
                          <a:cs typeface="Tahoma" panose="020B0604030504040204" pitchFamily="34" charset="0"/>
                        </a:rPr>
                        <a:t>Assigned</a:t>
                      </a:r>
                      <a:r>
                        <a:rPr lang="en-GB" sz="1000" dirty="0">
                          <a:effectLst/>
                          <a:latin typeface="Tahoma" panose="020B0604030504040204" pitchFamily="34" charset="0"/>
                          <a:ea typeface="Tahoma" panose="020B0604030504040204" pitchFamily="34" charset="0"/>
                          <a:cs typeface="Tahoma" panose="020B0604030504040204" pitchFamily="34" charset="0"/>
                        </a:rPr>
                        <a:t>: Duncan Ho</a:t>
                      </a:r>
                    </a:p>
                  </a:txBody>
                  <a:tcPr marL="34901" marR="34901" marT="0" marB="0" anchor="ctr"/>
                </a:tc>
                <a:extLst>
                  <a:ext uri="{0D108BD9-81ED-4DB2-BD59-A6C34878D82A}">
                    <a16:rowId xmlns:a16="http://schemas.microsoft.com/office/drawing/2014/main" val="3342574014"/>
                  </a:ext>
                </a:extLst>
              </a:tr>
              <a:tr h="1802494">
                <a:tc>
                  <a:txBody>
                    <a:bodyPr/>
                    <a:lstStyle/>
                    <a:p>
                      <a:pPr algn="r">
                        <a:spcBef>
                          <a:spcPts val="300"/>
                        </a:spcBef>
                        <a:spcAft>
                          <a:spcPts val="300"/>
                        </a:spcAft>
                      </a:pPr>
                      <a:r>
                        <a:rPr lang="en-GB" sz="900" dirty="0" smtClean="0">
                          <a:effectLst/>
                          <a:latin typeface="Tahoma" panose="020B0604030504040204" pitchFamily="34" charset="0"/>
                          <a:ea typeface="MS Mincho"/>
                          <a:cs typeface="Times New Roman" panose="02020603050405020304" pitchFamily="18" charset="0"/>
                        </a:rPr>
                        <a:t>6521</a:t>
                      </a:r>
                      <a:endParaRPr lang="en-GB" sz="9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GB" sz="1000" dirty="0" smtClean="0">
                          <a:effectLst/>
                        </a:rPr>
                        <a:t>Pascal VIGER</a:t>
                      </a:r>
                      <a:endParaRPr lang="en-GB" sz="1050" dirty="0" smtClean="0">
                        <a:effectLst/>
                        <a:latin typeface="Tahoma" panose="020B0604030504040204" pitchFamily="34" charset="0"/>
                        <a:ea typeface="MS Mincho"/>
                        <a:cs typeface="Times New Roman" panose="02020603050405020304" pitchFamily="18" charset="0"/>
                      </a:endParaRPr>
                    </a:p>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35.4.2</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There is plan to add TSPEC based </a:t>
                      </a:r>
                      <a:r>
                        <a:rPr lang="en-GB" sz="1000" dirty="0" err="1" smtClean="0">
                          <a:effectLst/>
                          <a:latin typeface="Tahoma" panose="020B0604030504040204" pitchFamily="34" charset="0"/>
                          <a:ea typeface="MS Mincho"/>
                          <a:cs typeface="Times New Roman" panose="02020603050405020304" pitchFamily="18" charset="0"/>
                        </a:rPr>
                        <a:t>signaling</a:t>
                      </a:r>
                      <a:r>
                        <a:rPr lang="en-GB" sz="1000" dirty="0" smtClean="0">
                          <a:effectLst/>
                          <a:latin typeface="Tahoma" panose="020B0604030504040204" pitchFamily="34" charset="0"/>
                          <a:ea typeface="MS Mincho"/>
                          <a:cs typeface="Times New Roman" panose="02020603050405020304" pitchFamily="18" charset="0"/>
                        </a:rPr>
                        <a:t> to provide parameters that describe traffic characteristics within the SCS procedure, especially the low latency (LL) parameters, so that AP shall be able to create an optimal schedule.</a:t>
                      </a:r>
                    </a:p>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In order to meet those Low latency requirements, the AP shall be able to finely (or let us say only) trigger the LL data, and not all the pending data of same traffic class or TID (because the remaining traffic remaining in the TID are not-LL sensitive and shall not be conveyed with same means like </a:t>
                      </a:r>
                      <a:r>
                        <a:rPr lang="en-GB" sz="1000" dirty="0" err="1" smtClean="0">
                          <a:effectLst/>
                          <a:latin typeface="Tahoma" panose="020B0604030504040204" pitchFamily="34" charset="0"/>
                          <a:ea typeface="MS Mincho"/>
                          <a:cs typeface="Times New Roman" panose="02020603050405020304" pitchFamily="18" charset="0"/>
                        </a:rPr>
                        <a:t>rTWT</a:t>
                      </a:r>
                      <a:r>
                        <a:rPr lang="en-GB" sz="1000" dirty="0" smtClean="0">
                          <a:effectLst/>
                          <a:latin typeface="Tahoma" panose="020B0604030504040204" pitchFamily="34" charset="0"/>
                          <a:ea typeface="MS Mincho"/>
                          <a:cs typeface="Times New Roman" panose="02020603050405020304" pitchFamily="18" charset="0"/>
                        </a:rPr>
                        <a: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The LL data shall be managed by SCSID identifier for the communications, that is to say the SCSID is used to discriminate LL data inside a TID and that have to be handled by LL medium access mechanisms: e.g. MU triggering, </a:t>
                      </a:r>
                      <a:r>
                        <a:rPr lang="en-GB" sz="1000" dirty="0" err="1" smtClean="0">
                          <a:effectLst/>
                          <a:latin typeface="Tahoma" panose="020B0604030504040204" pitchFamily="34" charset="0"/>
                          <a:ea typeface="MS Mincho"/>
                          <a:cs typeface="Times New Roman" panose="02020603050405020304" pitchFamily="18" charset="0"/>
                        </a:rPr>
                        <a:t>rTWT</a:t>
                      </a:r>
                      <a:r>
                        <a:rPr lang="en-GB" sz="1000" dirty="0" smtClean="0">
                          <a:effectLst/>
                          <a:latin typeface="Tahoma" panose="020B0604030504040204" pitchFamily="34" charset="0"/>
                          <a:ea typeface="MS Mincho"/>
                          <a:cs typeface="Times New Roman" panose="02020603050405020304" pitchFamily="18" charset="0"/>
                        </a:rPr>
                        <a:t> use.</a:t>
                      </a:r>
                    </a:p>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In complement, the LL data shall be conveyed over multiple links, independently of remaining not-LL traffic.</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GB" sz="900" u="sng" dirty="0" smtClean="0">
                          <a:effectLst/>
                          <a:latin typeface="Tahoma" panose="020B0604030504040204" pitchFamily="34" charset="0"/>
                          <a:ea typeface="Tahoma" panose="020B0604030504040204" pitchFamily="34" charset="0"/>
                          <a:cs typeface="Tahoma" panose="020B0604030504040204" pitchFamily="34" charset="0"/>
                        </a:rPr>
                        <a:t>Assigned</a:t>
                      </a:r>
                      <a:r>
                        <a:rPr lang="en-GB" sz="900" dirty="0" smtClean="0">
                          <a:effectLst/>
                          <a:latin typeface="Tahoma" panose="020B0604030504040204" pitchFamily="34" charset="0"/>
                          <a:ea typeface="Tahoma" panose="020B0604030504040204" pitchFamily="34" charset="0"/>
                          <a:cs typeface="Tahoma" panose="020B0604030504040204" pitchFamily="34" charset="0"/>
                        </a:rPr>
                        <a:t>: Duncan Ho</a:t>
                      </a:r>
                    </a:p>
                    <a:p>
                      <a:pPr algn="l">
                        <a:spcBef>
                          <a:spcPts val="300"/>
                        </a:spcBef>
                        <a:spcAft>
                          <a:spcPts val="300"/>
                        </a:spcAft>
                      </a:pPr>
                      <a:endParaRPr lang="en-GB" sz="900" dirty="0">
                        <a:effectLst/>
                        <a:latin typeface="Tahoma" panose="020B0604030504040204" pitchFamily="34" charset="0"/>
                        <a:ea typeface="MS Mincho"/>
                        <a:cs typeface="Times New Roman" panose="02020603050405020304" pitchFamily="18" charset="0"/>
                      </a:endParaRPr>
                    </a:p>
                  </a:txBody>
                  <a:tcPr marL="34901" marR="34901" marT="0" marB="0" anchor="ctr"/>
                </a:tc>
                <a:extLst>
                  <a:ext uri="{0D108BD9-81ED-4DB2-BD59-A6C34878D82A}">
                    <a16:rowId xmlns:a16="http://schemas.microsoft.com/office/drawing/2014/main" val="3632902810"/>
                  </a:ext>
                </a:extLst>
              </a:tr>
            </a:tbl>
          </a:graphicData>
        </a:graphic>
      </p:graphicFrame>
    </p:spTree>
    <p:extLst>
      <p:ext uri="{BB962C8B-B14F-4D97-AF65-F5344CB8AC3E}">
        <p14:creationId xmlns:p14="http://schemas.microsoft.com/office/powerpoint/2010/main" val="576416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a:t>
            </a:r>
          </a:p>
        </p:txBody>
      </p:sp>
      <p:sp>
        <p:nvSpPr>
          <p:cNvPr id="3" name="Content Placeholder 2"/>
          <p:cNvSpPr>
            <a:spLocks noGrp="1"/>
          </p:cNvSpPr>
          <p:nvPr>
            <p:ph idx="1"/>
          </p:nvPr>
        </p:nvSpPr>
        <p:spPr>
          <a:xfrm>
            <a:off x="685800" y="1830389"/>
            <a:ext cx="8153400" cy="4645024"/>
          </a:xfrm>
        </p:spPr>
        <p:txBody>
          <a:bodyPr/>
          <a:lstStyle/>
          <a:p>
            <a:pPr lvl="0" defTabSz="914400" eaLnBrk="0" hangingPunct="0">
              <a:spcBef>
                <a:spcPct val="20000"/>
              </a:spcBef>
              <a:buClrTx/>
              <a:buSzTx/>
              <a:buFontTx/>
              <a:buChar char="•"/>
            </a:pPr>
            <a:r>
              <a:rPr lang="en-US" sz="2000" dirty="0" smtClean="0"/>
              <a:t>3 main elements have to be considered for latency-sensitive stream:</a:t>
            </a:r>
          </a:p>
          <a:p>
            <a:pPr lvl="1" defTabSz="914400" eaLnBrk="0" hangingPunct="0">
              <a:spcBef>
                <a:spcPct val="20000"/>
              </a:spcBef>
              <a:buClrTx/>
              <a:buSzTx/>
              <a:buFontTx/>
              <a:buChar char="•"/>
            </a:pPr>
            <a:r>
              <a:rPr lang="en-US" sz="1600" u="sng" dirty="0" smtClean="0"/>
              <a:t>Buffer </a:t>
            </a:r>
            <a:r>
              <a:rPr lang="en-US" sz="1600" u="sng" dirty="0"/>
              <a:t>status report </a:t>
            </a:r>
            <a:r>
              <a:rPr lang="en-US" sz="1600" dirty="0"/>
              <a:t>(BSR) is used to indicate to the AP the amount of data the STA has available in its queues for transmission. </a:t>
            </a:r>
            <a:endParaRPr lang="en-US" sz="1600" dirty="0" smtClean="0"/>
          </a:p>
          <a:p>
            <a:pPr lvl="2" defTabSz="914400" eaLnBrk="0" hangingPunct="0">
              <a:spcBef>
                <a:spcPct val="20000"/>
              </a:spcBef>
              <a:buClrTx/>
              <a:buSzTx/>
              <a:buFontTx/>
              <a:buChar char="•"/>
            </a:pPr>
            <a:r>
              <a:rPr lang="en-US" sz="1400" dirty="0" smtClean="0"/>
              <a:t>BSRs takes the form of </a:t>
            </a:r>
            <a:r>
              <a:rPr lang="en-US" sz="1400" dirty="0" err="1" smtClean="0"/>
              <a:t>QoS</a:t>
            </a:r>
            <a:r>
              <a:rPr lang="en-US" sz="1400" dirty="0" smtClean="0"/>
              <a:t>-Control with Queue Size, or BSR-Control </a:t>
            </a:r>
          </a:p>
          <a:p>
            <a:pPr lvl="2" defTabSz="914400" eaLnBrk="0" hangingPunct="0">
              <a:spcBef>
                <a:spcPct val="20000"/>
              </a:spcBef>
              <a:buClrTx/>
              <a:buSzTx/>
              <a:buFontTx/>
              <a:buChar char="•"/>
            </a:pPr>
            <a:r>
              <a:rPr lang="en-US" sz="1400" dirty="0" smtClean="0"/>
              <a:t>BSR can be solicited by a TF</a:t>
            </a:r>
          </a:p>
          <a:p>
            <a:pPr lvl="1" defTabSz="914400" eaLnBrk="0" hangingPunct="0">
              <a:spcBef>
                <a:spcPct val="20000"/>
              </a:spcBef>
              <a:buClrTx/>
              <a:buSzTx/>
              <a:buFontTx/>
              <a:buChar char="•"/>
            </a:pPr>
            <a:r>
              <a:rPr lang="en-US" sz="1600" u="sng" dirty="0" smtClean="0"/>
              <a:t>Trigger Frame </a:t>
            </a:r>
            <a:r>
              <a:rPr lang="en-US" sz="1600" dirty="0" smtClean="0"/>
              <a:t>is used by AP to control medium access and trigger a specific stream</a:t>
            </a:r>
            <a:endParaRPr lang="en-US" sz="1600" dirty="0"/>
          </a:p>
          <a:p>
            <a:pPr lvl="1" defTabSz="914400" eaLnBrk="0" hangingPunct="0">
              <a:spcBef>
                <a:spcPct val="20000"/>
              </a:spcBef>
              <a:buClrTx/>
              <a:buSzTx/>
              <a:buFont typeface="Arial" panose="020B0604020202020204" pitchFamily="34" charset="0"/>
              <a:buChar char="•"/>
            </a:pPr>
            <a:r>
              <a:rPr lang="en-US" sz="1600" u="sng" dirty="0" smtClean="0"/>
              <a:t>Restricted-TWT (</a:t>
            </a:r>
            <a:r>
              <a:rPr lang="en-US" sz="1600" u="sng" dirty="0" err="1" smtClean="0"/>
              <a:t>rTWT</a:t>
            </a:r>
            <a:r>
              <a:rPr lang="en-US" sz="1600" u="sng" dirty="0" smtClean="0"/>
              <a:t>) :</a:t>
            </a:r>
            <a:r>
              <a:rPr lang="en-US" sz="1600" dirty="0" smtClean="0"/>
              <a:t> UL/DL TID bitmap are under consideration</a:t>
            </a:r>
          </a:p>
          <a:p>
            <a:pPr lvl="1" defTabSz="914400" eaLnBrk="0" hangingPunct="0">
              <a:spcBef>
                <a:spcPct val="20000"/>
              </a:spcBef>
              <a:buClrTx/>
              <a:buSzTx/>
              <a:buFont typeface="Arial" panose="020B0604020202020204" pitchFamily="34" charset="0"/>
              <a:buChar char="•"/>
            </a:pPr>
            <a:endParaRPr lang="en-US" sz="1600" dirty="0" smtClean="0"/>
          </a:p>
          <a:p>
            <a:pPr defTabSz="914400" eaLnBrk="0" hangingPunct="0">
              <a:spcBef>
                <a:spcPct val="20000"/>
              </a:spcBef>
              <a:buClrTx/>
              <a:buSzTx/>
              <a:buFont typeface="Arial" panose="020B0604020202020204" pitchFamily="34" charset="0"/>
              <a:buChar char="•"/>
            </a:pPr>
            <a:r>
              <a:rPr lang="en-US" sz="2000" dirty="0" smtClean="0"/>
              <a:t>Current issues:</a:t>
            </a:r>
          </a:p>
          <a:p>
            <a:pPr lvl="1" defTabSz="914400" eaLnBrk="0" hangingPunct="0">
              <a:spcBef>
                <a:spcPct val="20000"/>
              </a:spcBef>
              <a:buClrTx/>
              <a:buSzTx/>
              <a:buFont typeface="Arial" panose="020B0604020202020204" pitchFamily="34" charset="0"/>
              <a:buChar char="•"/>
            </a:pPr>
            <a:r>
              <a:rPr lang="en-US" sz="1600" dirty="0" smtClean="0"/>
              <a:t>BSR:</a:t>
            </a:r>
          </a:p>
          <a:p>
            <a:pPr lvl="2" defTabSz="914400" eaLnBrk="0" hangingPunct="0">
              <a:spcBef>
                <a:spcPct val="20000"/>
              </a:spcBef>
              <a:buClrTx/>
              <a:buSzTx/>
              <a:buFont typeface="Arial" panose="020B0604020202020204" pitchFamily="34" charset="0"/>
              <a:buChar char="•"/>
            </a:pPr>
            <a:r>
              <a:rPr lang="en-US" sz="1400" dirty="0" smtClean="0"/>
              <a:t>BSRs work at AC level (Queue Size subfield, </a:t>
            </a:r>
            <a:r>
              <a:rPr lang="en-US" sz="1400" dirty="0"/>
              <a:t>Queue Size All </a:t>
            </a:r>
            <a:r>
              <a:rPr lang="en-US" sz="1400" dirty="0" smtClean="0"/>
              <a:t>subfield)</a:t>
            </a:r>
          </a:p>
          <a:p>
            <a:pPr lvl="1" defTabSz="914400" eaLnBrk="0" hangingPunct="0">
              <a:spcBef>
                <a:spcPct val="20000"/>
              </a:spcBef>
              <a:buClrTx/>
              <a:buSzTx/>
              <a:buFont typeface="Arial" panose="020B0604020202020204" pitchFamily="34" charset="0"/>
              <a:buChar char="•"/>
            </a:pPr>
            <a:r>
              <a:rPr lang="en-US" sz="1600" dirty="0" smtClean="0"/>
              <a:t>Trigger frame :</a:t>
            </a:r>
          </a:p>
          <a:p>
            <a:pPr lvl="2" defTabSz="914400" eaLnBrk="0" hangingPunct="0">
              <a:spcBef>
                <a:spcPct val="20000"/>
              </a:spcBef>
              <a:buClrTx/>
              <a:buSzTx/>
              <a:buFont typeface="Arial" panose="020B0604020202020204" pitchFamily="34" charset="0"/>
              <a:buChar char="•"/>
            </a:pPr>
            <a:r>
              <a:rPr lang="en-US" sz="1400" dirty="0" smtClean="0"/>
              <a:t>Today</a:t>
            </a:r>
            <a:r>
              <a:rPr lang="en-US" sz="1400" dirty="0"/>
              <a:t>, </a:t>
            </a:r>
            <a:r>
              <a:rPr lang="en-US" sz="1400" dirty="0" smtClean="0"/>
              <a:t>only Preferred AC may be identified</a:t>
            </a:r>
          </a:p>
          <a:p>
            <a:pPr lvl="1" defTabSz="914400" eaLnBrk="0" hangingPunct="0">
              <a:spcBef>
                <a:spcPct val="20000"/>
              </a:spcBef>
              <a:buClrTx/>
              <a:buSzTx/>
              <a:buFont typeface="Arial" panose="020B0604020202020204" pitchFamily="34" charset="0"/>
              <a:buChar char="•"/>
            </a:pPr>
            <a:r>
              <a:rPr lang="en-GB" sz="1600" dirty="0" err="1"/>
              <a:t>rTWT</a:t>
            </a:r>
            <a:r>
              <a:rPr lang="en-GB" sz="1600" dirty="0"/>
              <a:t>: </a:t>
            </a:r>
            <a:endParaRPr lang="en-GB" sz="1600" dirty="0" smtClean="0"/>
          </a:p>
          <a:p>
            <a:pPr lvl="2" defTabSz="914400" eaLnBrk="0" hangingPunct="0">
              <a:spcBef>
                <a:spcPct val="20000"/>
              </a:spcBef>
              <a:buClrTx/>
              <a:buSzTx/>
              <a:buFont typeface="Arial" panose="020B0604020202020204" pitchFamily="34" charset="0"/>
              <a:buChar char="•"/>
            </a:pPr>
            <a:r>
              <a:rPr lang="en-GB" sz="1400" dirty="0" smtClean="0"/>
              <a:t>Problem is </a:t>
            </a:r>
            <a:r>
              <a:rPr lang="en-GB" sz="1400" dirty="0" smtClean="0">
                <a:solidFill>
                  <a:schemeClr val="tx1"/>
                </a:solidFill>
              </a:rPr>
              <a:t>that a TID can also contain non latency sensitive (non-LL) data, thus </a:t>
            </a:r>
            <a:r>
              <a:rPr lang="en-GB" sz="1400" u="sng" dirty="0" smtClean="0">
                <a:solidFill>
                  <a:schemeClr val="tx1"/>
                </a:solidFill>
              </a:rPr>
              <a:t>it is unfair to transport those non-LL data as well as highest-priority LL data.</a:t>
            </a:r>
            <a:endParaRPr lang="en-GB" sz="1400" u="sng" dirty="0">
              <a:solidFill>
                <a:schemeClr val="tx1"/>
              </a:solidFill>
            </a:endParaRPr>
          </a:p>
          <a:p>
            <a:pPr lvl="1" defTabSz="914400" eaLnBrk="0" hangingPunct="0">
              <a:spcBef>
                <a:spcPct val="20000"/>
              </a:spcBef>
              <a:buClrTx/>
              <a:buSzTx/>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64681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Proposal</a:t>
            </a:r>
            <a:endParaRPr lang="en-GB" dirty="0"/>
          </a:p>
        </p:txBody>
      </p:sp>
      <p:sp>
        <p:nvSpPr>
          <p:cNvPr id="3" name="Content Placeholder 2"/>
          <p:cNvSpPr>
            <a:spLocks noGrp="1"/>
          </p:cNvSpPr>
          <p:nvPr>
            <p:ph idx="1"/>
          </p:nvPr>
        </p:nvSpPr>
        <p:spPr/>
        <p:txBody>
          <a:bodyPr/>
          <a:lstStyle/>
          <a:p>
            <a:r>
              <a:rPr lang="en-GB" dirty="0" smtClean="0"/>
              <a:t>An LL stream is individually specified by a </a:t>
            </a:r>
            <a:r>
              <a:rPr lang="en-GB" dirty="0" err="1" smtClean="0"/>
              <a:t>Qos_Characteristics</a:t>
            </a:r>
            <a:r>
              <a:rPr lang="en-GB" dirty="0" smtClean="0"/>
              <a:t> IE within an SCS Descriptor.</a:t>
            </a:r>
          </a:p>
          <a:p>
            <a:r>
              <a:rPr lang="en-GB" dirty="0" smtClean="0"/>
              <a:t>It is therefore required to consider both TID and SCSID to qualify the stream in both BSRs and TFs for efficient UL MU operation :</a:t>
            </a:r>
          </a:p>
          <a:p>
            <a:pPr>
              <a:buFontTx/>
              <a:buChar char="-"/>
            </a:pPr>
            <a:r>
              <a:rPr lang="en-GB" u="sng" dirty="0" smtClean="0"/>
              <a:t>SCS</a:t>
            </a:r>
            <a:r>
              <a:rPr lang="en-US" u="sng" dirty="0"/>
              <a:t>ID-based low latency traffic differentiation mechanism</a:t>
            </a:r>
            <a:r>
              <a:rPr lang="en-GB" dirty="0" smtClean="0"/>
              <a:t>, to be used by high-end STAs able to </a:t>
            </a:r>
            <a:r>
              <a:rPr lang="en-US" dirty="0" smtClean="0"/>
              <a:t>finely </a:t>
            </a:r>
            <a:r>
              <a:rPr lang="en-US" dirty="0"/>
              <a:t>separate low latency data against normal </a:t>
            </a:r>
            <a:r>
              <a:rPr lang="en-US" dirty="0" smtClean="0"/>
              <a:t>data,</a:t>
            </a:r>
            <a:endParaRPr lang="en-GB" dirty="0" smtClean="0"/>
          </a:p>
          <a:p>
            <a:pPr>
              <a:buFontTx/>
              <a:buChar char="-"/>
            </a:pPr>
            <a:r>
              <a:rPr lang="en-US" u="sng" dirty="0"/>
              <a:t>TID-based low latency traffic </a:t>
            </a:r>
            <a:r>
              <a:rPr lang="en-US" u="sng" dirty="0" smtClean="0"/>
              <a:t>differentiation</a:t>
            </a:r>
            <a:r>
              <a:rPr lang="en-US" dirty="0" smtClean="0"/>
              <a:t>, for other STAs.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spTree>
    <p:extLst>
      <p:ext uri="{BB962C8B-B14F-4D97-AF65-F5344CB8AC3E}">
        <p14:creationId xmlns:p14="http://schemas.microsoft.com/office/powerpoint/2010/main" val="189090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5801"/>
            <a:ext cx="8991600" cy="685800"/>
          </a:xfrm>
        </p:spPr>
        <p:txBody>
          <a:bodyPr/>
          <a:lstStyle/>
          <a:p>
            <a:r>
              <a:rPr lang="en-GB" sz="2800" dirty="0" smtClean="0"/>
              <a:t>Related discussions and comments, since last presentation</a:t>
            </a:r>
            <a:endParaRPr lang="en-GB" sz="2800" dirty="0"/>
          </a:p>
        </p:txBody>
      </p:sp>
      <p:sp>
        <p:nvSpPr>
          <p:cNvPr id="3" name="Content Placeholder 2"/>
          <p:cNvSpPr>
            <a:spLocks noGrp="1"/>
          </p:cNvSpPr>
          <p:nvPr>
            <p:ph idx="1"/>
          </p:nvPr>
        </p:nvSpPr>
        <p:spPr>
          <a:xfrm>
            <a:off x="685800" y="1524001"/>
            <a:ext cx="8001000" cy="4951412"/>
          </a:xfrm>
          <a:noFill/>
          <a:ln w="9525">
            <a:noFill/>
            <a:round/>
            <a:headEnd/>
            <a:tailEnd/>
          </a:ln>
          <a:effectLst/>
        </p:spPr>
        <p:txBody>
          <a:bodyPr vert="horz" wrap="square" lIns="92160" tIns="46080" rIns="92160" bIns="46080" numCol="1" anchor="t" anchorCtr="0" compatLnSpc="1">
            <a:prstTxWarp prst="textNoShape">
              <a:avLst/>
            </a:prstTxWarp>
          </a:bodyPr>
          <a:lstStyle/>
          <a:p>
            <a:pPr defTabSz="914400" eaLnBrk="0" hangingPunct="0">
              <a:spcBef>
                <a:spcPct val="20000"/>
              </a:spcBef>
              <a:buClrTx/>
              <a:buSzTx/>
              <a:buFontTx/>
              <a:buChar char="•"/>
            </a:pPr>
            <a:r>
              <a:rPr lang="en-US" sz="1800" dirty="0" smtClean="0"/>
              <a:t>Implementations drive the identification mode of low latency traffic:</a:t>
            </a:r>
            <a:endParaRPr lang="en-US" sz="1800" dirty="0"/>
          </a:p>
          <a:p>
            <a:pPr lvl="1" defTabSz="914400" eaLnBrk="0" hangingPunct="0">
              <a:spcBef>
                <a:spcPct val="20000"/>
              </a:spcBef>
              <a:buClrTx/>
              <a:buSzTx/>
              <a:buFontTx/>
              <a:buChar char="•"/>
            </a:pPr>
            <a:r>
              <a:rPr lang="en-US" sz="1400" dirty="0"/>
              <a:t>Some implementations can handle extra queues </a:t>
            </a:r>
            <a:r>
              <a:rPr lang="en-US" sz="1400" dirty="0" smtClean="0"/>
              <a:t>(&gt; 8 TIDs) </a:t>
            </a:r>
            <a:r>
              <a:rPr lang="en-US" sz="1400" dirty="0"/>
              <a:t>: </a:t>
            </a:r>
            <a:r>
              <a:rPr lang="en-US" sz="1400" u="sng" dirty="0"/>
              <a:t>SCSID-based </a:t>
            </a:r>
            <a:r>
              <a:rPr lang="en-US" sz="1400" u="sng" dirty="0" smtClean="0"/>
              <a:t>identification</a:t>
            </a:r>
            <a:r>
              <a:rPr lang="en-US" sz="1400" dirty="0" smtClean="0"/>
              <a:t>  (fairest)</a:t>
            </a:r>
            <a:endParaRPr lang="en-US" sz="1400" u="sng" dirty="0"/>
          </a:p>
          <a:p>
            <a:pPr lvl="1" defTabSz="914400" eaLnBrk="0" hangingPunct="0">
              <a:spcBef>
                <a:spcPct val="20000"/>
              </a:spcBef>
              <a:buClrTx/>
              <a:buSzTx/>
              <a:buFontTx/>
              <a:buChar char="•"/>
            </a:pPr>
            <a:r>
              <a:rPr lang="en-US" sz="1400" dirty="0" smtClean="0"/>
              <a:t>Other implementations rely only on 8 TIDs (note possibly multiple </a:t>
            </a:r>
            <a:r>
              <a:rPr lang="en-US" sz="1400" dirty="0"/>
              <a:t>flows are combined in a </a:t>
            </a:r>
            <a:r>
              <a:rPr lang="en-US" sz="1400" dirty="0" smtClean="0"/>
              <a:t>TID) :</a:t>
            </a:r>
          </a:p>
          <a:p>
            <a:pPr lvl="2" defTabSz="914400" eaLnBrk="0" hangingPunct="0">
              <a:spcBef>
                <a:spcPct val="20000"/>
              </a:spcBef>
              <a:buClrTx/>
              <a:buSzTx/>
              <a:buFontTx/>
              <a:buChar char="•"/>
            </a:pPr>
            <a:r>
              <a:rPr lang="en-US" sz="1200" dirty="0" smtClean="0"/>
              <a:t>Case 1: SN </a:t>
            </a:r>
            <a:r>
              <a:rPr lang="en-US" sz="1200" dirty="0"/>
              <a:t>assignment performed on </a:t>
            </a:r>
            <a:r>
              <a:rPr lang="en-US" sz="1200" dirty="0" smtClean="0"/>
              <a:t>MAC arrival (no intra-TID prioritization is possible, Head-of-line blocking exists) : </a:t>
            </a:r>
            <a:r>
              <a:rPr lang="en-US" sz="1200" u="sng" dirty="0" smtClean="0"/>
              <a:t>TID-based identification</a:t>
            </a:r>
            <a:r>
              <a:rPr lang="en-US" sz="1200" dirty="0" smtClean="0"/>
              <a:t>, as a sort of “best-effort LL traffic prioritization”</a:t>
            </a:r>
          </a:p>
          <a:p>
            <a:pPr lvl="2" defTabSz="914400" eaLnBrk="0" hangingPunct="0">
              <a:spcBef>
                <a:spcPct val="20000"/>
              </a:spcBef>
              <a:buClrTx/>
              <a:buSzTx/>
              <a:buFontTx/>
              <a:buChar char="•"/>
            </a:pPr>
            <a:r>
              <a:rPr lang="en-US" sz="1200" dirty="0" smtClean="0"/>
              <a:t>Case 2: SN </a:t>
            </a:r>
            <a:r>
              <a:rPr lang="en-US" sz="1200" dirty="0"/>
              <a:t>assignment </a:t>
            </a:r>
            <a:r>
              <a:rPr lang="en-US" sz="1200" dirty="0" smtClean="0"/>
              <a:t>performed upon transmission (intra-TID/per-SCS prioritization is performed prior SN, without HOL issue) : </a:t>
            </a:r>
            <a:r>
              <a:rPr lang="en-US" sz="1200" u="sng" dirty="0" smtClean="0"/>
              <a:t>both TID-based or SCSID-based </a:t>
            </a:r>
            <a:r>
              <a:rPr lang="en-US" sz="1200" dirty="0" smtClean="0"/>
              <a:t>identifications can be used (of course later is more explicit and efficient, especially when 2 SCS belong to same TID class)</a:t>
            </a:r>
          </a:p>
          <a:p>
            <a:pPr defTabSz="914400" eaLnBrk="0" hangingPunct="0">
              <a:spcBef>
                <a:spcPct val="20000"/>
              </a:spcBef>
              <a:buClrTx/>
              <a:buSzTx/>
              <a:buFontTx/>
              <a:buChar char="•"/>
            </a:pPr>
            <a:r>
              <a:rPr lang="en-GB" sz="1800" dirty="0" smtClean="0"/>
              <a:t>Concept of prioritization is now adopted for LL traffic delivery </a:t>
            </a:r>
            <a:r>
              <a:rPr lang="en-GB" sz="1800" dirty="0">
                <a:sym typeface="Wingdings" panose="05000000000000000000" pitchFamily="2" charset="2"/>
              </a:rPr>
              <a:t>(</a:t>
            </a:r>
            <a:r>
              <a:rPr lang="en-GB" sz="1800" dirty="0" smtClean="0"/>
              <a:t>21-1802r9) </a:t>
            </a:r>
          </a:p>
          <a:p>
            <a:pPr lvl="1" defTabSz="914400" eaLnBrk="0" hangingPunct="0">
              <a:spcBef>
                <a:spcPct val="20000"/>
              </a:spcBef>
              <a:buClrTx/>
              <a:buSzTx/>
              <a:buFontTx/>
              <a:buChar char="•"/>
            </a:pPr>
            <a:r>
              <a:rPr lang="en-GB" sz="1400" dirty="0"/>
              <a:t>§37.7.5 Traffic delivery : </a:t>
            </a:r>
            <a:endParaRPr lang="en-GB" sz="1400" dirty="0" smtClean="0"/>
          </a:p>
          <a:p>
            <a:pPr lvl="2" defTabSz="914400" eaLnBrk="0" hangingPunct="0">
              <a:spcBef>
                <a:spcPct val="20000"/>
              </a:spcBef>
              <a:buClrTx/>
              <a:buSzTx/>
              <a:buFontTx/>
              <a:buChar char="•"/>
            </a:pPr>
            <a:r>
              <a:rPr lang="en-GB" sz="1200" dirty="0" smtClean="0"/>
              <a:t>“</a:t>
            </a:r>
            <a:r>
              <a:rPr lang="en-GB" sz="1200" i="1" dirty="0" smtClean="0"/>
              <a:t>In </a:t>
            </a:r>
            <a:r>
              <a:rPr lang="en-GB" sz="1200" i="1" dirty="0"/>
              <a:t>a trigger-enabled restricted TWT SP, when scheduling the transmission of Trigger frames, the r-TWT scheduling AP shall first trigger member r-TWT scheduled STAs to facilitate them to first deliver their </a:t>
            </a:r>
            <a:r>
              <a:rPr lang="en-GB" sz="1200" i="1" dirty="0" err="1"/>
              <a:t>QoS</a:t>
            </a:r>
            <a:r>
              <a:rPr lang="en-GB" sz="1200" i="1" dirty="0"/>
              <a:t> Data frames of r-TWT UL TID(s), if any</a:t>
            </a:r>
            <a:r>
              <a:rPr lang="en-GB" sz="1200" i="1" dirty="0" smtClean="0"/>
              <a:t>.</a:t>
            </a:r>
            <a:r>
              <a:rPr lang="en-GB" sz="1200" dirty="0" smtClean="0"/>
              <a:t>”</a:t>
            </a:r>
            <a:endParaRPr lang="en-GB" sz="1200" dirty="0"/>
          </a:p>
          <a:p>
            <a:pPr lvl="1" defTabSz="914400" eaLnBrk="0" hangingPunct="0">
              <a:spcBef>
                <a:spcPct val="20000"/>
              </a:spcBef>
              <a:buClrTx/>
              <a:buSzTx/>
              <a:buFontTx/>
              <a:buChar char="•"/>
            </a:pPr>
            <a:r>
              <a:rPr lang="en-GB" sz="1400" dirty="0" smtClean="0"/>
              <a:t>TID-based implementations:</a:t>
            </a:r>
          </a:p>
          <a:p>
            <a:pPr lvl="2" defTabSz="914400" eaLnBrk="0" hangingPunct="0">
              <a:spcBef>
                <a:spcPct val="20000"/>
              </a:spcBef>
              <a:buClrTx/>
              <a:buSzTx/>
              <a:buFontTx/>
              <a:buChar char="•"/>
            </a:pPr>
            <a:r>
              <a:rPr lang="en-GB" sz="1200" dirty="0" smtClean="0"/>
              <a:t>As each r-TWT </a:t>
            </a:r>
            <a:r>
              <a:rPr lang="en-GB" sz="1200" dirty="0"/>
              <a:t>scheduled </a:t>
            </a:r>
            <a:r>
              <a:rPr lang="en-GB" sz="1200" dirty="0" smtClean="0"/>
              <a:t>STA selects a TID by its own, there is chance that all </a:t>
            </a:r>
            <a:r>
              <a:rPr lang="en-GB" sz="1200" dirty="0"/>
              <a:t>TIDs become </a:t>
            </a:r>
            <a:r>
              <a:rPr lang="en-GB" sz="1200" dirty="0" smtClean="0"/>
              <a:t>r-TWT TIDs (that means all TIDs are listed in r-TWT IE for Broadcast TWT, and STA doesn’t know which considered)*. </a:t>
            </a:r>
          </a:p>
          <a:p>
            <a:pPr lvl="2" defTabSz="914400" eaLnBrk="0" hangingPunct="0">
              <a:spcBef>
                <a:spcPct val="20000"/>
              </a:spcBef>
              <a:buClrTx/>
              <a:buSzTx/>
              <a:buFontTx/>
              <a:buChar char="•"/>
            </a:pPr>
            <a:r>
              <a:rPr lang="en-GB" sz="1200" dirty="0" smtClean="0"/>
              <a:t>Therefore </a:t>
            </a:r>
            <a:r>
              <a:rPr lang="en-GB" sz="1200" b="1" dirty="0" smtClean="0"/>
              <a:t>r-TWT scheduled STA must know which TID is requested with regards to itself</a:t>
            </a:r>
          </a:p>
          <a:p>
            <a:pPr lvl="1" defTabSz="914400" eaLnBrk="0" hangingPunct="0">
              <a:spcBef>
                <a:spcPct val="20000"/>
              </a:spcBef>
              <a:buClrTx/>
              <a:buSzTx/>
              <a:buFontTx/>
              <a:buChar char="•"/>
            </a:pPr>
            <a:r>
              <a:rPr lang="en-GB" sz="1400" dirty="0" smtClean="0"/>
              <a:t>SCSID-based implementations : </a:t>
            </a:r>
          </a:p>
          <a:p>
            <a:pPr lvl="2" defTabSz="914400" eaLnBrk="0" hangingPunct="0">
              <a:spcBef>
                <a:spcPct val="20000"/>
              </a:spcBef>
              <a:buClrTx/>
              <a:buSzTx/>
              <a:buFontTx/>
              <a:buChar char="•"/>
            </a:pPr>
            <a:r>
              <a:rPr lang="en-GB" sz="1200" dirty="0" smtClean="0"/>
              <a:t>Support of SCSID in </a:t>
            </a:r>
            <a:r>
              <a:rPr lang="en-GB" sz="1200" dirty="0" err="1" smtClean="0"/>
              <a:t>rTWT</a:t>
            </a:r>
            <a:r>
              <a:rPr lang="en-GB" sz="1200" dirty="0" smtClean="0"/>
              <a:t> and TF</a:t>
            </a:r>
          </a:p>
          <a:p>
            <a:pPr lvl="2" defTabSz="914400" eaLnBrk="0" hangingPunct="0">
              <a:spcBef>
                <a:spcPct val="20000"/>
              </a:spcBef>
              <a:buClrTx/>
              <a:buSzTx/>
              <a:buFontTx/>
              <a:buChar char="•"/>
            </a:pPr>
            <a:r>
              <a:rPr lang="en-GB" sz="1200" dirty="0"/>
              <a:t>As each r-TWT scheduled STAs selects </a:t>
            </a:r>
            <a:r>
              <a:rPr lang="en-GB" sz="1200" dirty="0" smtClean="0"/>
              <a:t>an SCSID value </a:t>
            </a:r>
            <a:r>
              <a:rPr lang="en-GB" sz="1200" dirty="0"/>
              <a:t>by its </a:t>
            </a:r>
            <a:r>
              <a:rPr lang="en-GB" sz="1200" dirty="0" smtClean="0"/>
              <a:t>own (generally starting from 0), </a:t>
            </a:r>
            <a:r>
              <a:rPr lang="en-GB" sz="1200" b="1" dirty="0" smtClean="0"/>
              <a:t>SCSID shall be triggered with regards to a specific STA</a:t>
            </a:r>
            <a:r>
              <a:rPr lang="en-GB" sz="1200" dirty="0" smtClean="0"/>
              <a:t> (in TF and r-TWT IE).</a:t>
            </a:r>
            <a:endParaRPr lang="en-GB"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smtClean="0"/>
              <a:t>October 2021</a:t>
            </a:r>
            <a:endParaRPr lang="en-GB" dirty="0"/>
          </a:p>
        </p:txBody>
      </p:sp>
    </p:spTree>
    <p:extLst>
      <p:ext uri="{BB962C8B-B14F-4D97-AF65-F5344CB8AC3E}">
        <p14:creationId xmlns:p14="http://schemas.microsoft.com/office/powerpoint/2010/main" val="770487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GB" dirty="0" smtClean="0"/>
              <a:t>Example formats to support TID and SCSID</a:t>
            </a:r>
            <a:endParaRPr lang="en-GB" dirty="0"/>
          </a:p>
        </p:txBody>
      </p:sp>
      <p:sp>
        <p:nvSpPr>
          <p:cNvPr id="3" name="Content Placeholder 2"/>
          <p:cNvSpPr>
            <a:spLocks noGrp="1"/>
          </p:cNvSpPr>
          <p:nvPr>
            <p:ph idx="1"/>
          </p:nvPr>
        </p:nvSpPr>
        <p:spPr>
          <a:xfrm>
            <a:off x="304800" y="1751012"/>
            <a:ext cx="8668324" cy="3325797"/>
          </a:xfrm>
        </p:spPr>
        <p:txBody>
          <a:bodyPr/>
          <a:lstStyle/>
          <a:p>
            <a:pPr>
              <a:buFont typeface="Arial" panose="020B0604020202020204" pitchFamily="34" charset="0"/>
              <a:buChar char="•"/>
            </a:pPr>
            <a:r>
              <a:rPr lang="en-GB" sz="2000" dirty="0" smtClean="0"/>
              <a:t>Trigger Frame is updated to trigger an SCS stream (through TID/SCSID):</a:t>
            </a:r>
          </a:p>
          <a:p>
            <a:pPr lvl="1">
              <a:buFont typeface="Arial" panose="020B0604020202020204" pitchFamily="34" charset="0"/>
              <a:buChar char="•"/>
            </a:pPr>
            <a:r>
              <a:rPr lang="en-GB" sz="1800" dirty="0" smtClean="0"/>
              <a:t>Applicable only to EHT STAs, </a:t>
            </a:r>
          </a:p>
          <a:p>
            <a:pPr lvl="1">
              <a:buFont typeface="Arial" panose="020B0604020202020204" pitchFamily="34" charset="0"/>
              <a:buChar char="•"/>
            </a:pPr>
            <a:r>
              <a:rPr lang="en-GB" sz="1800" dirty="0" smtClean="0"/>
              <a:t>“Trigger Dependent User Info” Format compatible with HE format </a:t>
            </a:r>
          </a:p>
          <a:p>
            <a:pPr lvl="2">
              <a:buFont typeface="Arial" panose="020B0604020202020204" pitchFamily="34" charset="0"/>
              <a:buChar char="•"/>
            </a:pPr>
            <a:r>
              <a:rPr lang="en-US" dirty="0" smtClean="0">
                <a:solidFill>
                  <a:srgbClr val="FF0000"/>
                </a:solidFill>
              </a:rPr>
              <a:t>B5</a:t>
            </a:r>
            <a:r>
              <a:rPr lang="en-US" dirty="0" smtClean="0"/>
              <a:t> set to ‘1’ indicates new </a:t>
            </a:r>
            <a:r>
              <a:rPr lang="en-US" dirty="0" smtClean="0">
                <a:solidFill>
                  <a:srgbClr val="FF0000"/>
                </a:solidFill>
              </a:rPr>
              <a:t>EHT</a:t>
            </a:r>
            <a:r>
              <a:rPr lang="en-GB" dirty="0" smtClean="0">
                <a:solidFill>
                  <a:srgbClr val="FF0000"/>
                </a:solidFill>
              </a:rPr>
              <a:t> </a:t>
            </a:r>
            <a:r>
              <a:rPr lang="en-GB" dirty="0">
                <a:solidFill>
                  <a:srgbClr val="FF0000"/>
                </a:solidFill>
              </a:rPr>
              <a:t>Trigger Dependent User Info field </a:t>
            </a:r>
            <a:r>
              <a:rPr lang="en-GB" dirty="0"/>
              <a:t>variant</a:t>
            </a:r>
            <a:endParaRPr lang="en-US" dirty="0" smtClean="0"/>
          </a:p>
          <a:p>
            <a:pPr lvl="2">
              <a:buFont typeface="Arial" panose="020B0604020202020204" pitchFamily="34" charset="0"/>
              <a:buChar char="•"/>
            </a:pPr>
            <a:r>
              <a:rPr lang="en-US" dirty="0" smtClean="0">
                <a:solidFill>
                  <a:srgbClr val="00B050"/>
                </a:solidFill>
              </a:rPr>
              <a:t>B2 </a:t>
            </a:r>
            <a:r>
              <a:rPr lang="en-US" dirty="0" smtClean="0">
                <a:solidFill>
                  <a:schemeClr val="tx1"/>
                </a:solidFill>
              </a:rPr>
              <a:t>(</a:t>
            </a:r>
            <a:r>
              <a:rPr lang="en-US" dirty="0" smtClean="0">
                <a:solidFill>
                  <a:srgbClr val="00B050"/>
                </a:solidFill>
              </a:rPr>
              <a:t>Trigger </a:t>
            </a:r>
            <a:r>
              <a:rPr lang="en-US" dirty="0">
                <a:solidFill>
                  <a:srgbClr val="00B050"/>
                </a:solidFill>
              </a:rPr>
              <a:t>Dependent Type </a:t>
            </a:r>
            <a:r>
              <a:rPr lang="en-US" dirty="0" smtClean="0">
                <a:solidFill>
                  <a:srgbClr val="00B050"/>
                </a:solidFill>
              </a:rPr>
              <a:t>subfield</a:t>
            </a:r>
            <a:r>
              <a:rPr lang="en-US" dirty="0" smtClean="0"/>
              <a:t>) </a:t>
            </a:r>
            <a:r>
              <a:rPr lang="en-US" dirty="0"/>
              <a:t>identifies the </a:t>
            </a:r>
            <a:r>
              <a:rPr lang="en-US" dirty="0">
                <a:solidFill>
                  <a:srgbClr val="00B050"/>
                </a:solidFill>
              </a:rPr>
              <a:t>encoding</a:t>
            </a:r>
            <a:r>
              <a:rPr lang="en-US" dirty="0"/>
              <a:t> of the </a:t>
            </a:r>
            <a:r>
              <a:rPr lang="en-US" dirty="0" smtClean="0"/>
              <a:t>EHT</a:t>
            </a:r>
            <a:r>
              <a:rPr lang="en-GB" dirty="0" smtClean="0"/>
              <a:t> </a:t>
            </a:r>
            <a:r>
              <a:rPr lang="en-GB" dirty="0"/>
              <a:t>Trigger Dependent User Info field </a:t>
            </a:r>
            <a:r>
              <a:rPr lang="en-GB" dirty="0" smtClean="0"/>
              <a:t>variant:</a:t>
            </a:r>
          </a:p>
          <a:p>
            <a:pPr lvl="3">
              <a:buFont typeface="Arial" panose="020B0604020202020204" pitchFamily="34" charset="0"/>
              <a:buChar char="•"/>
            </a:pPr>
            <a:r>
              <a:rPr lang="en-GB" sz="1400" dirty="0" smtClean="0">
                <a:solidFill>
                  <a:srgbClr val="00B050"/>
                </a:solidFill>
              </a:rPr>
              <a:t>Value 0: </a:t>
            </a:r>
            <a:r>
              <a:rPr lang="en-GB" dirty="0"/>
              <a:t>SCSID/TID subfields (part 1 and part 2) represent a </a:t>
            </a:r>
            <a:r>
              <a:rPr lang="en-GB" dirty="0">
                <a:solidFill>
                  <a:srgbClr val="00B0F0"/>
                </a:solidFill>
              </a:rPr>
              <a:t>TID</a:t>
            </a:r>
            <a:r>
              <a:rPr lang="en-GB" dirty="0"/>
              <a:t> </a:t>
            </a:r>
            <a:r>
              <a:rPr lang="en-GB" dirty="0" smtClean="0"/>
              <a:t>value</a:t>
            </a:r>
          </a:p>
          <a:p>
            <a:pPr lvl="3">
              <a:buFont typeface="Arial" panose="020B0604020202020204" pitchFamily="34" charset="0"/>
              <a:buChar char="•"/>
            </a:pPr>
            <a:r>
              <a:rPr lang="en-GB" sz="1400" dirty="0" smtClean="0">
                <a:solidFill>
                  <a:srgbClr val="00B050"/>
                </a:solidFill>
              </a:rPr>
              <a:t>Value 1:</a:t>
            </a:r>
            <a:r>
              <a:rPr lang="en-GB" sz="1400" dirty="0" smtClean="0">
                <a:solidFill>
                  <a:srgbClr val="00B0F0"/>
                </a:solidFill>
              </a:rPr>
              <a:t> </a:t>
            </a:r>
            <a:r>
              <a:rPr lang="en-GB" dirty="0"/>
              <a:t>SCSID/TID subfields (part 1 and part 2) represent an </a:t>
            </a:r>
            <a:r>
              <a:rPr lang="en-GB" dirty="0">
                <a:solidFill>
                  <a:srgbClr val="00B0F0"/>
                </a:solidFill>
              </a:rPr>
              <a:t>SCSID</a:t>
            </a:r>
            <a:r>
              <a:rPr lang="en-GB" dirty="0"/>
              <a:t> value</a:t>
            </a:r>
            <a:endParaRPr lang="en-GB" sz="1400" dirty="0" smtClean="0">
              <a:solidFill>
                <a:srgbClr val="00B0F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sp>
        <p:nvSpPr>
          <p:cNvPr id="61" name="Right Arrow 60"/>
          <p:cNvSpPr/>
          <p:nvPr/>
        </p:nvSpPr>
        <p:spPr>
          <a:xfrm>
            <a:off x="4077081" y="5422347"/>
            <a:ext cx="428870" cy="42501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Rectangle 61"/>
          <p:cNvSpPr/>
          <p:nvPr/>
        </p:nvSpPr>
        <p:spPr>
          <a:xfrm>
            <a:off x="943850" y="6223084"/>
            <a:ext cx="2808782" cy="253916"/>
          </a:xfrm>
          <a:prstGeom prst="rect">
            <a:avLst/>
          </a:prstGeom>
        </p:spPr>
        <p:txBody>
          <a:bodyPr wrap="none">
            <a:spAutoFit/>
          </a:bodyPr>
          <a:lstStyle/>
          <a:p>
            <a:r>
              <a:rPr lang="en-GB" sz="1050" i="1" dirty="0" smtClean="0">
                <a:solidFill>
                  <a:schemeClr val="tx1"/>
                </a:solidFill>
              </a:rPr>
              <a:t>802.11ax format when B5 is Reserved (value 0) </a:t>
            </a:r>
            <a:endParaRPr lang="en-GB" sz="1050" i="1" dirty="0">
              <a:solidFill>
                <a:schemeClr val="tx1"/>
              </a:solidFill>
            </a:endParaRPr>
          </a:p>
        </p:txBody>
      </p:sp>
      <p:sp>
        <p:nvSpPr>
          <p:cNvPr id="63" name="Rectangle 62"/>
          <p:cNvSpPr/>
          <p:nvPr/>
        </p:nvSpPr>
        <p:spPr>
          <a:xfrm>
            <a:off x="5410200" y="6223084"/>
            <a:ext cx="2342308" cy="253916"/>
          </a:xfrm>
          <a:prstGeom prst="rect">
            <a:avLst/>
          </a:prstGeom>
        </p:spPr>
        <p:txBody>
          <a:bodyPr wrap="none">
            <a:spAutoFit/>
          </a:bodyPr>
          <a:lstStyle/>
          <a:p>
            <a:r>
              <a:rPr lang="en-GB" sz="1050" i="1" dirty="0" smtClean="0">
                <a:solidFill>
                  <a:schemeClr val="tx1"/>
                </a:solidFill>
              </a:rPr>
              <a:t>802.11be format when B5 takes value 1 </a:t>
            </a:r>
            <a:endParaRPr lang="en-GB" sz="1050" i="1" dirty="0">
              <a:solidFill>
                <a:schemeClr val="tx1"/>
              </a:solidFill>
            </a:endParaRPr>
          </a:p>
        </p:txBody>
      </p:sp>
      <p:grpSp>
        <p:nvGrpSpPr>
          <p:cNvPr id="9" name="Group 8"/>
          <p:cNvGrpSpPr/>
          <p:nvPr/>
        </p:nvGrpSpPr>
        <p:grpSpPr>
          <a:xfrm>
            <a:off x="4322939" y="5191161"/>
            <a:ext cx="4650185" cy="887385"/>
            <a:chOff x="-3886200" y="1138372"/>
            <a:chExt cx="4650185" cy="887385"/>
          </a:xfrm>
        </p:grpSpPr>
        <p:pic>
          <p:nvPicPr>
            <p:cNvPr id="64" name="Picture 63"/>
            <p:cNvPicPr>
              <a:picLocks noChangeAspect="1"/>
            </p:cNvPicPr>
            <p:nvPr/>
          </p:nvPicPr>
          <p:blipFill>
            <a:blip r:embed="rId2"/>
            <a:stretch>
              <a:fillRect/>
            </a:stretch>
          </p:blipFill>
          <p:spPr>
            <a:xfrm>
              <a:off x="-3433059" y="1280307"/>
              <a:ext cx="974499" cy="745450"/>
            </a:xfrm>
            <a:prstGeom prst="rect">
              <a:avLst/>
            </a:prstGeom>
          </p:spPr>
        </p:pic>
        <p:sp>
          <p:nvSpPr>
            <p:cNvPr id="65" name="Rectangle 64"/>
            <p:cNvSpPr/>
            <p:nvPr/>
          </p:nvSpPr>
          <p:spPr>
            <a:xfrm>
              <a:off x="-3386457" y="1329211"/>
              <a:ext cx="888792"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chemeClr val="tx1"/>
                  </a:solidFill>
                  <a:latin typeface="Arial" panose="020B0604020202020204" pitchFamily="34" charset="0"/>
                  <a:cs typeface="Arial" panose="020B0604020202020204" pitchFamily="34" charset="0"/>
                </a:rPr>
                <a:t>MPDU MU Spacing factor</a:t>
              </a:r>
              <a:endParaRPr lang="en-GB" sz="1050" dirty="0">
                <a:solidFill>
                  <a:schemeClr val="tx1"/>
                </a:solidFill>
                <a:latin typeface="Arial" panose="020B0604020202020204" pitchFamily="34" charset="0"/>
                <a:cs typeface="Arial" panose="020B0604020202020204" pitchFamily="34" charset="0"/>
              </a:endParaRPr>
            </a:p>
          </p:txBody>
        </p:sp>
        <p:sp>
          <p:nvSpPr>
            <p:cNvPr id="66" name="Rectangle 65"/>
            <p:cNvSpPr/>
            <p:nvPr/>
          </p:nvSpPr>
          <p:spPr>
            <a:xfrm>
              <a:off x="-3313819" y="1921716"/>
              <a:ext cx="727430" cy="7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2</a:t>
              </a:r>
            </a:p>
          </p:txBody>
        </p:sp>
        <p:sp>
          <p:nvSpPr>
            <p:cNvPr id="67" name="Rectangle 66"/>
            <p:cNvSpPr/>
            <p:nvPr/>
          </p:nvSpPr>
          <p:spPr>
            <a:xfrm>
              <a:off x="-3886200" y="1922078"/>
              <a:ext cx="727430" cy="7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Bits:</a:t>
              </a:r>
            </a:p>
          </p:txBody>
        </p:sp>
        <p:pic>
          <p:nvPicPr>
            <p:cNvPr id="68" name="Picture 67"/>
            <p:cNvPicPr>
              <a:picLocks noChangeAspect="1"/>
            </p:cNvPicPr>
            <p:nvPr/>
          </p:nvPicPr>
          <p:blipFill>
            <a:blip r:embed="rId2"/>
            <a:stretch>
              <a:fillRect/>
            </a:stretch>
          </p:blipFill>
          <p:spPr>
            <a:xfrm>
              <a:off x="-1702291" y="1280307"/>
              <a:ext cx="762390" cy="745450"/>
            </a:xfrm>
            <a:prstGeom prst="rect">
              <a:avLst/>
            </a:prstGeom>
          </p:spPr>
        </p:pic>
        <p:sp>
          <p:nvSpPr>
            <p:cNvPr id="69" name="Rectangle 68"/>
            <p:cNvSpPr/>
            <p:nvPr/>
          </p:nvSpPr>
          <p:spPr>
            <a:xfrm>
              <a:off x="-1648111" y="1329211"/>
              <a:ext cx="698042"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00B0F0"/>
                  </a:solidFill>
                  <a:latin typeface="Arial" panose="020B0604020202020204" pitchFamily="34" charset="0"/>
                  <a:cs typeface="Arial" panose="020B0604020202020204" pitchFamily="34" charset="0"/>
                </a:rPr>
                <a:t>SCSID/TID </a:t>
              </a:r>
            </a:p>
            <a:p>
              <a:pPr algn="ctr"/>
              <a:r>
                <a:rPr lang="en-GB" sz="1100" dirty="0">
                  <a:solidFill>
                    <a:srgbClr val="00B0F0"/>
                  </a:solidFill>
                  <a:latin typeface="Arial" panose="020B0604020202020204" pitchFamily="34" charset="0"/>
                  <a:cs typeface="Arial" panose="020B0604020202020204" pitchFamily="34" charset="0"/>
                </a:rPr>
                <a:t>part 1</a:t>
              </a:r>
              <a:endParaRPr lang="en-GB" sz="1050" dirty="0">
                <a:solidFill>
                  <a:srgbClr val="00B0F0"/>
                </a:solidFill>
                <a:latin typeface="Arial" panose="020B0604020202020204" pitchFamily="34" charset="0"/>
                <a:cs typeface="Arial" panose="020B0604020202020204" pitchFamily="34" charset="0"/>
              </a:endParaRPr>
            </a:p>
          </p:txBody>
        </p:sp>
        <p:sp>
          <p:nvSpPr>
            <p:cNvPr id="70" name="Rectangle 69"/>
            <p:cNvSpPr/>
            <p:nvPr/>
          </p:nvSpPr>
          <p:spPr>
            <a:xfrm>
              <a:off x="-1648111" y="1921716"/>
              <a:ext cx="481668" cy="795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2</a:t>
              </a:r>
            </a:p>
          </p:txBody>
        </p:sp>
        <p:pic>
          <p:nvPicPr>
            <p:cNvPr id="71" name="Picture 70"/>
            <p:cNvPicPr>
              <a:picLocks noChangeAspect="1"/>
            </p:cNvPicPr>
            <p:nvPr/>
          </p:nvPicPr>
          <p:blipFill>
            <a:blip r:embed="rId2"/>
            <a:stretch>
              <a:fillRect/>
            </a:stretch>
          </p:blipFill>
          <p:spPr>
            <a:xfrm>
              <a:off x="-949459" y="1280307"/>
              <a:ext cx="835613" cy="745450"/>
            </a:xfrm>
            <a:prstGeom prst="rect">
              <a:avLst/>
            </a:prstGeom>
          </p:spPr>
        </p:pic>
        <p:sp>
          <p:nvSpPr>
            <p:cNvPr id="72" name="Rectangle 71"/>
            <p:cNvSpPr/>
            <p:nvPr/>
          </p:nvSpPr>
          <p:spPr>
            <a:xfrm>
              <a:off x="-892691" y="1329211"/>
              <a:ext cx="73974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FF0000"/>
                  </a:solidFill>
                  <a:latin typeface="Arial" panose="020B0604020202020204" pitchFamily="34" charset="0"/>
                  <a:cs typeface="Arial" panose="020B0604020202020204" pitchFamily="34" charset="0"/>
                </a:rPr>
                <a:t>Presence of EHT format</a:t>
              </a:r>
              <a:endParaRPr lang="en-GB" sz="1050" dirty="0">
                <a:solidFill>
                  <a:srgbClr val="FF0000"/>
                </a:solidFill>
                <a:latin typeface="Arial" panose="020B0604020202020204" pitchFamily="34" charset="0"/>
                <a:cs typeface="Arial" panose="020B0604020202020204" pitchFamily="34" charset="0"/>
              </a:endParaRPr>
            </a:p>
          </p:txBody>
        </p:sp>
        <p:sp>
          <p:nvSpPr>
            <p:cNvPr id="73" name="Rectangle 72"/>
            <p:cNvSpPr/>
            <p:nvPr/>
          </p:nvSpPr>
          <p:spPr>
            <a:xfrm>
              <a:off x="-876518" y="1921716"/>
              <a:ext cx="723110" cy="76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1</a:t>
              </a:r>
            </a:p>
          </p:txBody>
        </p:sp>
        <p:pic>
          <p:nvPicPr>
            <p:cNvPr id="74" name="Picture 73"/>
            <p:cNvPicPr>
              <a:picLocks noChangeAspect="1"/>
            </p:cNvPicPr>
            <p:nvPr/>
          </p:nvPicPr>
          <p:blipFill>
            <a:blip r:embed="rId2"/>
            <a:stretch>
              <a:fillRect/>
            </a:stretch>
          </p:blipFill>
          <p:spPr>
            <a:xfrm>
              <a:off x="-136713" y="1280307"/>
              <a:ext cx="900698" cy="745450"/>
            </a:xfrm>
            <a:prstGeom prst="rect">
              <a:avLst/>
            </a:prstGeom>
          </p:spPr>
        </p:pic>
        <p:sp>
          <p:nvSpPr>
            <p:cNvPr id="75" name="Rectangle 74"/>
            <p:cNvSpPr/>
            <p:nvPr/>
          </p:nvSpPr>
          <p:spPr>
            <a:xfrm>
              <a:off x="-67245" y="1329211"/>
              <a:ext cx="73974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00B0F0"/>
                  </a:solidFill>
                  <a:latin typeface="Arial" panose="020B0604020202020204" pitchFamily="34" charset="0"/>
                  <a:cs typeface="Arial" panose="020B0604020202020204" pitchFamily="34" charset="0"/>
                </a:rPr>
                <a:t>SCSID/TID </a:t>
              </a:r>
            </a:p>
            <a:p>
              <a:pPr algn="ctr"/>
              <a:r>
                <a:rPr lang="en-GB" sz="1100" dirty="0">
                  <a:solidFill>
                    <a:srgbClr val="00B0F0"/>
                  </a:solidFill>
                  <a:latin typeface="Arial" panose="020B0604020202020204" pitchFamily="34" charset="0"/>
                  <a:cs typeface="Arial" panose="020B0604020202020204" pitchFamily="34" charset="0"/>
                </a:rPr>
                <a:t>part 2</a:t>
              </a:r>
              <a:endParaRPr lang="en-GB" sz="1050" dirty="0">
                <a:solidFill>
                  <a:srgbClr val="00B0F0"/>
                </a:solidFill>
                <a:latin typeface="Arial" panose="020B0604020202020204" pitchFamily="34" charset="0"/>
                <a:cs typeface="Arial" panose="020B0604020202020204" pitchFamily="34" charset="0"/>
              </a:endParaRPr>
            </a:p>
          </p:txBody>
        </p:sp>
        <p:sp>
          <p:nvSpPr>
            <p:cNvPr id="76" name="Rectangle 75"/>
            <p:cNvSpPr/>
            <p:nvPr/>
          </p:nvSpPr>
          <p:spPr>
            <a:xfrm>
              <a:off x="-51774" y="1921716"/>
              <a:ext cx="775377" cy="60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2</a:t>
              </a:r>
            </a:p>
          </p:txBody>
        </p:sp>
        <p:sp>
          <p:nvSpPr>
            <p:cNvPr id="77" name="Rectangle 76"/>
            <p:cNvSpPr/>
            <p:nvPr/>
          </p:nvSpPr>
          <p:spPr>
            <a:xfrm>
              <a:off x="-3412762" y="1178393"/>
              <a:ext cx="908530" cy="60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B0         B1</a:t>
              </a:r>
            </a:p>
          </p:txBody>
        </p:sp>
        <p:sp>
          <p:nvSpPr>
            <p:cNvPr id="78" name="Rectangle 77"/>
            <p:cNvSpPr/>
            <p:nvPr/>
          </p:nvSpPr>
          <p:spPr>
            <a:xfrm>
              <a:off x="-2284727" y="1138372"/>
              <a:ext cx="391645" cy="1109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100" dirty="0">
                  <a:solidFill>
                    <a:schemeClr val="tx1"/>
                  </a:solidFill>
                  <a:latin typeface="Arial" panose="020B0604020202020204" pitchFamily="34" charset="0"/>
                  <a:cs typeface="Arial" panose="020B0604020202020204" pitchFamily="34" charset="0"/>
                </a:rPr>
                <a:t>B2        </a:t>
              </a:r>
            </a:p>
          </p:txBody>
        </p:sp>
        <p:sp>
          <p:nvSpPr>
            <p:cNvPr id="79" name="Rectangle 78"/>
            <p:cNvSpPr/>
            <p:nvPr/>
          </p:nvSpPr>
          <p:spPr>
            <a:xfrm>
              <a:off x="-1050192" y="1168986"/>
              <a:ext cx="808359" cy="80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B5</a:t>
              </a:r>
            </a:p>
          </p:txBody>
        </p:sp>
        <p:sp>
          <p:nvSpPr>
            <p:cNvPr id="80" name="Rectangle 79"/>
            <p:cNvSpPr/>
            <p:nvPr/>
          </p:nvSpPr>
          <p:spPr>
            <a:xfrm>
              <a:off x="-285740" y="1178392"/>
              <a:ext cx="943149" cy="60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B6          B7</a:t>
              </a:r>
            </a:p>
          </p:txBody>
        </p:sp>
        <p:sp>
          <p:nvSpPr>
            <p:cNvPr id="85" name="Rectangle 84"/>
            <p:cNvSpPr/>
            <p:nvPr/>
          </p:nvSpPr>
          <p:spPr>
            <a:xfrm>
              <a:off x="-1707758" y="1165971"/>
              <a:ext cx="967691" cy="931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100" dirty="0">
                  <a:solidFill>
                    <a:schemeClr val="tx1"/>
                  </a:solidFill>
                  <a:latin typeface="Arial" panose="020B0604020202020204" pitchFamily="34" charset="0"/>
                  <a:cs typeface="Arial" panose="020B0604020202020204" pitchFamily="34" charset="0"/>
                </a:rPr>
                <a:t>B3        B4</a:t>
              </a:r>
            </a:p>
          </p:txBody>
        </p:sp>
        <p:pic>
          <p:nvPicPr>
            <p:cNvPr id="86" name="Picture 85"/>
            <p:cNvPicPr>
              <a:picLocks noChangeAspect="1"/>
            </p:cNvPicPr>
            <p:nvPr/>
          </p:nvPicPr>
          <p:blipFill>
            <a:blip r:embed="rId2"/>
            <a:stretch>
              <a:fillRect/>
            </a:stretch>
          </p:blipFill>
          <p:spPr>
            <a:xfrm>
              <a:off x="-2478892" y="1279880"/>
              <a:ext cx="784180" cy="745450"/>
            </a:xfrm>
            <a:prstGeom prst="rect">
              <a:avLst/>
            </a:prstGeom>
          </p:spPr>
        </p:pic>
        <p:sp>
          <p:nvSpPr>
            <p:cNvPr id="87" name="Rectangle 86"/>
            <p:cNvSpPr/>
            <p:nvPr/>
          </p:nvSpPr>
          <p:spPr>
            <a:xfrm>
              <a:off x="-2470207" y="1335833"/>
              <a:ext cx="807432" cy="522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00B050"/>
                  </a:solidFill>
                  <a:latin typeface="Arial" panose="020B0604020202020204" pitchFamily="34" charset="0"/>
                  <a:cs typeface="Arial" panose="020B0604020202020204" pitchFamily="34" charset="0"/>
                </a:rPr>
                <a:t>Trigger Dependent Type</a:t>
              </a:r>
              <a:endParaRPr lang="en-GB" sz="1050" dirty="0">
                <a:solidFill>
                  <a:srgbClr val="00B050"/>
                </a:solidFill>
                <a:latin typeface="Arial" panose="020B0604020202020204" pitchFamily="34" charset="0"/>
                <a:cs typeface="Arial" panose="020B0604020202020204" pitchFamily="34" charset="0"/>
              </a:endParaRPr>
            </a:p>
          </p:txBody>
        </p:sp>
        <p:sp>
          <p:nvSpPr>
            <p:cNvPr id="88" name="Rectangle 87"/>
            <p:cNvSpPr/>
            <p:nvPr/>
          </p:nvSpPr>
          <p:spPr>
            <a:xfrm>
              <a:off x="-2468008" y="1927385"/>
              <a:ext cx="723110" cy="76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1</a:t>
              </a:r>
            </a:p>
          </p:txBody>
        </p:sp>
      </p:grpSp>
      <p:pic>
        <p:nvPicPr>
          <p:cNvPr id="10" name="Picture 9"/>
          <p:cNvPicPr>
            <a:picLocks noChangeAspect="1"/>
          </p:cNvPicPr>
          <p:nvPr/>
        </p:nvPicPr>
        <p:blipFill>
          <a:blip r:embed="rId3"/>
          <a:stretch>
            <a:fillRect/>
          </a:stretch>
        </p:blipFill>
        <p:spPr>
          <a:xfrm>
            <a:off x="-1783" y="5140550"/>
            <a:ext cx="3843181" cy="1079086"/>
          </a:xfrm>
          <a:prstGeom prst="rect">
            <a:avLst/>
          </a:prstGeom>
        </p:spPr>
      </p:pic>
      <p:cxnSp>
        <p:nvCxnSpPr>
          <p:cNvPr id="8" name="Elbow Connector 7"/>
          <p:cNvCxnSpPr/>
          <p:nvPr/>
        </p:nvCxnSpPr>
        <p:spPr bwMode="auto">
          <a:xfrm rot="5400000">
            <a:off x="7037743" y="3686565"/>
            <a:ext cx="2219361" cy="789830"/>
          </a:xfrm>
          <a:prstGeom prst="bentConnector3">
            <a:avLst>
              <a:gd name="adj1" fmla="val 66541"/>
            </a:avLst>
          </a:prstGeom>
          <a:solidFill>
            <a:srgbClr val="00B8FF"/>
          </a:solidFill>
          <a:ln w="9525" cap="flat" cmpd="sng" algn="ctr">
            <a:solidFill>
              <a:srgbClr val="FF0000"/>
            </a:solidFill>
            <a:prstDash val="solid"/>
            <a:round/>
            <a:headEnd type="none" w="med" len="med"/>
            <a:tailEnd type="triangle"/>
          </a:ln>
          <a:effectLst/>
        </p:spPr>
      </p:cxnSp>
      <p:cxnSp>
        <p:nvCxnSpPr>
          <p:cNvPr id="36" name="Elbow Connector 35"/>
          <p:cNvCxnSpPr>
            <a:endCxn id="78" idx="0"/>
          </p:cNvCxnSpPr>
          <p:nvPr/>
        </p:nvCxnSpPr>
        <p:spPr bwMode="auto">
          <a:xfrm>
            <a:off x="1251531" y="4850145"/>
            <a:ext cx="4868704" cy="341016"/>
          </a:xfrm>
          <a:prstGeom prst="bentConnector2">
            <a:avLst/>
          </a:prstGeom>
          <a:solidFill>
            <a:srgbClr val="00B8FF"/>
          </a:solidFill>
          <a:ln w="9525" cap="flat" cmpd="sng" algn="ctr">
            <a:solidFill>
              <a:srgbClr val="00B050"/>
            </a:solidFill>
            <a:prstDash val="solid"/>
            <a:round/>
            <a:headEnd type="none" w="med" len="med"/>
            <a:tailEnd type="triangle"/>
          </a:ln>
          <a:effectLst/>
        </p:spPr>
      </p:cxnSp>
      <p:cxnSp>
        <p:nvCxnSpPr>
          <p:cNvPr id="42" name="Elbow Connector 41"/>
          <p:cNvCxnSpPr/>
          <p:nvPr/>
        </p:nvCxnSpPr>
        <p:spPr bwMode="auto">
          <a:xfrm flipH="1">
            <a:off x="1245181" y="3413910"/>
            <a:ext cx="202619" cy="1442584"/>
          </a:xfrm>
          <a:prstGeom prst="straightConnector1">
            <a:avLst/>
          </a:prstGeom>
          <a:solidFill>
            <a:srgbClr val="00B8FF"/>
          </a:solidFill>
          <a:ln w="9525" cap="flat" cmpd="sng" algn="ctr">
            <a:solidFill>
              <a:srgbClr val="00B050"/>
            </a:solidFill>
            <a:prstDash val="solid"/>
            <a:round/>
            <a:headEnd type="none" w="med" len="med"/>
            <a:tailEnd type="none" w="med" len="med"/>
          </a:ln>
          <a:effectLst/>
        </p:spPr>
      </p:cxnSp>
    </p:spTree>
    <p:extLst>
      <p:ext uri="{BB962C8B-B14F-4D97-AF65-F5344CB8AC3E}">
        <p14:creationId xmlns:p14="http://schemas.microsoft.com/office/powerpoint/2010/main" val="3729331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05801"/>
            <a:ext cx="8110285" cy="4198307"/>
          </a:xfrm>
        </p:spPr>
        <p:txBody>
          <a:bodyPr/>
          <a:lstStyle/>
          <a:p>
            <a:pPr>
              <a:buFont typeface="Arial" panose="020B0604020202020204" pitchFamily="34" charset="0"/>
              <a:buChar char="•"/>
            </a:pPr>
            <a:r>
              <a:rPr lang="en-GB" sz="2000" dirty="0" smtClean="0"/>
              <a:t>TWT IE can </a:t>
            </a:r>
            <a:r>
              <a:rPr lang="en-GB" sz="2000" dirty="0"/>
              <a:t>be </a:t>
            </a:r>
            <a:r>
              <a:rPr lang="en-GB" sz="2000" dirty="0" smtClean="0"/>
              <a:t>adapted </a:t>
            </a:r>
            <a:r>
              <a:rPr lang="en-GB" sz="2000" dirty="0"/>
              <a:t>to </a:t>
            </a:r>
            <a:r>
              <a:rPr lang="en-GB" sz="2000" dirty="0" smtClean="0"/>
              <a:t>identify precisely SCS stream per STA:</a:t>
            </a:r>
            <a:endParaRPr lang="en-GB" sz="2000" dirty="0"/>
          </a:p>
          <a:p>
            <a:pPr lvl="1">
              <a:buFont typeface="Arial" panose="020B0604020202020204" pitchFamily="34" charset="0"/>
              <a:buChar char="•"/>
            </a:pPr>
            <a:r>
              <a:rPr lang="en-GB" sz="1800" dirty="0"/>
              <a:t>Applicable </a:t>
            </a:r>
            <a:r>
              <a:rPr lang="en-GB" sz="1800" dirty="0" smtClean="0"/>
              <a:t>only to </a:t>
            </a:r>
            <a:r>
              <a:rPr lang="en-GB" sz="1800" dirty="0"/>
              <a:t>EHT STAs</a:t>
            </a:r>
            <a:r>
              <a:rPr lang="en-GB" sz="1800" dirty="0" smtClean="0"/>
              <a:t>,</a:t>
            </a:r>
          </a:p>
          <a:p>
            <a:pPr lvl="1">
              <a:buFont typeface="Arial" panose="020B0604020202020204" pitchFamily="34" charset="0"/>
              <a:buChar char="•"/>
            </a:pPr>
            <a:r>
              <a:rPr lang="en-US" sz="1800" dirty="0" smtClean="0">
                <a:solidFill>
                  <a:srgbClr val="FF0000"/>
                </a:solidFill>
              </a:rPr>
              <a:t>In order to provide </a:t>
            </a:r>
            <a:r>
              <a:rPr lang="en-GB" sz="1800" dirty="0" smtClean="0">
                <a:solidFill>
                  <a:srgbClr val="FF0000"/>
                </a:solidFill>
              </a:rPr>
              <a:t>precise </a:t>
            </a:r>
            <a:r>
              <a:rPr lang="en-GB" sz="1800" dirty="0">
                <a:solidFill>
                  <a:srgbClr val="FF0000"/>
                </a:solidFill>
              </a:rPr>
              <a:t>identification of low latency streams per </a:t>
            </a:r>
            <a:r>
              <a:rPr lang="en-GB" sz="1800" dirty="0" smtClean="0">
                <a:solidFill>
                  <a:srgbClr val="FF0000"/>
                </a:solidFill>
              </a:rPr>
              <a:t>station </a:t>
            </a:r>
            <a:r>
              <a:rPr lang="en-GB" sz="1800" dirty="0" err="1" smtClean="0">
                <a:solidFill>
                  <a:srgbClr val="FF0000"/>
                </a:solidFill>
              </a:rPr>
              <a:t>i</a:t>
            </a:r>
            <a:r>
              <a:rPr lang="en-US" sz="1800" dirty="0" smtClean="0">
                <a:solidFill>
                  <a:srgbClr val="FF0000"/>
                </a:solidFill>
              </a:rPr>
              <a:t>n Broadcast TWT SP, </a:t>
            </a:r>
            <a:r>
              <a:rPr lang="en-US" sz="1800" u="sng" dirty="0" smtClean="0">
                <a:solidFill>
                  <a:srgbClr val="FF0000"/>
                </a:solidFill>
              </a:rPr>
              <a:t>individual</a:t>
            </a:r>
            <a:r>
              <a:rPr lang="en-US" sz="1800" dirty="0" smtClean="0">
                <a:solidFill>
                  <a:srgbClr val="FF0000"/>
                </a:solidFill>
              </a:rPr>
              <a:t> identifications (either TID/SCSID-based) are supported per each scheduled STA</a:t>
            </a:r>
          </a:p>
          <a:p>
            <a:pPr lvl="2">
              <a:buFont typeface="Arial" panose="020B0604020202020204" pitchFamily="34" charset="0"/>
              <a:buChar char="•"/>
            </a:pPr>
            <a:r>
              <a:rPr lang="en-GB" sz="1600" dirty="0" smtClean="0">
                <a:solidFill>
                  <a:srgbClr val="FF0000"/>
                </a:solidFill>
              </a:rPr>
              <a:t>“Individual </a:t>
            </a:r>
            <a:r>
              <a:rPr lang="en-GB" sz="1600" dirty="0">
                <a:solidFill>
                  <a:srgbClr val="FF0000"/>
                </a:solidFill>
              </a:rPr>
              <a:t>ID Info” </a:t>
            </a:r>
            <a:r>
              <a:rPr lang="en-GB" sz="1600" dirty="0" smtClean="0">
                <a:solidFill>
                  <a:srgbClr val="FF0000"/>
                </a:solidFill>
              </a:rPr>
              <a:t>is </a:t>
            </a:r>
            <a:r>
              <a:rPr lang="en-GB" sz="1600" dirty="0">
                <a:solidFill>
                  <a:srgbClr val="FF0000"/>
                </a:solidFill>
              </a:rPr>
              <a:t>mutually exclusive against TID </a:t>
            </a:r>
            <a:r>
              <a:rPr lang="en-GB" sz="1600" dirty="0" smtClean="0">
                <a:solidFill>
                  <a:srgbClr val="FF0000"/>
                </a:solidFill>
              </a:rPr>
              <a:t>bitmaps</a:t>
            </a:r>
          </a:p>
          <a:p>
            <a:pPr lvl="1">
              <a:buFont typeface="Arial" panose="020B0604020202020204" pitchFamily="34" charset="0"/>
              <a:buChar char="•"/>
            </a:pPr>
            <a:r>
              <a:rPr lang="en-GB" sz="1800" dirty="0" smtClean="0"/>
              <a:t>Possible location may be inside ‘Restricted </a:t>
            </a:r>
            <a:r>
              <a:rPr lang="en-GB" sz="1800" dirty="0"/>
              <a:t>TWT Traffic </a:t>
            </a:r>
            <a:r>
              <a:rPr lang="en-GB" sz="1800" dirty="0" smtClean="0"/>
              <a:t>Info’ </a:t>
            </a:r>
            <a:r>
              <a:rPr lang="en-GB" sz="1800" dirty="0"/>
              <a:t>field </a:t>
            </a:r>
            <a:endParaRPr lang="en-GB" sz="1400" dirty="0" smtClean="0"/>
          </a:p>
          <a:p>
            <a:pPr marL="457200" lvl="1" indent="0"/>
            <a:endParaRPr lang="en-GB" sz="1800" dirty="0"/>
          </a:p>
          <a:p>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cxnSp>
        <p:nvCxnSpPr>
          <p:cNvPr id="7" name="Elbow Connector 159"/>
          <p:cNvCxnSpPr>
            <a:stCxn id="22" idx="3"/>
            <a:endCxn id="158" idx="1"/>
          </p:cNvCxnSpPr>
          <p:nvPr/>
        </p:nvCxnSpPr>
        <p:spPr>
          <a:xfrm>
            <a:off x="4883729" y="3953609"/>
            <a:ext cx="484398" cy="429389"/>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386762" y="3633246"/>
            <a:ext cx="4496967" cy="640726"/>
            <a:chOff x="3022400" y="3247922"/>
            <a:chExt cx="4763916" cy="842659"/>
          </a:xfrm>
        </p:grpSpPr>
        <p:grpSp>
          <p:nvGrpSpPr>
            <p:cNvPr id="12" name="Group 11"/>
            <p:cNvGrpSpPr/>
            <p:nvPr/>
          </p:nvGrpSpPr>
          <p:grpSpPr>
            <a:xfrm>
              <a:off x="3549692" y="3247922"/>
              <a:ext cx="632839" cy="842659"/>
              <a:chOff x="2667042" y="3247922"/>
              <a:chExt cx="692605" cy="842659"/>
            </a:xfrm>
          </p:grpSpPr>
          <p:pic>
            <p:nvPicPr>
              <p:cNvPr id="37" name="Picture 36"/>
              <p:cNvPicPr>
                <a:picLocks noChangeAspect="1"/>
              </p:cNvPicPr>
              <p:nvPr/>
            </p:nvPicPr>
            <p:blipFill>
              <a:blip r:embed="rId3"/>
              <a:stretch>
                <a:fillRect/>
              </a:stretch>
            </p:blipFill>
            <p:spPr>
              <a:xfrm>
                <a:off x="2667042" y="3247922"/>
                <a:ext cx="679903" cy="842659"/>
              </a:xfrm>
              <a:prstGeom prst="rect">
                <a:avLst/>
              </a:prstGeom>
            </p:spPr>
          </p:pic>
          <p:sp>
            <p:nvSpPr>
              <p:cNvPr id="38" name="Rectangle 37"/>
              <p:cNvSpPr/>
              <p:nvPr/>
            </p:nvSpPr>
            <p:spPr>
              <a:xfrm>
                <a:off x="2717603" y="3303204"/>
                <a:ext cx="614267"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Request Type</a:t>
                </a:r>
                <a:endParaRPr lang="en-GB" sz="800" dirty="0">
                  <a:solidFill>
                    <a:schemeClr val="tx1"/>
                  </a:solidFill>
                  <a:latin typeface="Arial" panose="020B0604020202020204" pitchFamily="34" charset="0"/>
                  <a:cs typeface="Arial" panose="020B0604020202020204" pitchFamily="34" charset="0"/>
                </a:endParaRPr>
              </a:p>
            </p:txBody>
          </p:sp>
          <p:sp>
            <p:nvSpPr>
              <p:cNvPr id="39" name="Rectangle 38"/>
              <p:cNvSpPr/>
              <p:nvPr/>
            </p:nvSpPr>
            <p:spPr>
              <a:xfrm>
                <a:off x="2711757" y="397297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2</a:t>
                </a:r>
                <a:endParaRPr lang="en-GB" sz="900" dirty="0">
                  <a:solidFill>
                    <a:schemeClr val="tx1"/>
                  </a:solidFill>
                  <a:latin typeface="Arial" panose="020B0604020202020204" pitchFamily="34" charset="0"/>
                  <a:cs typeface="Arial" panose="020B0604020202020204" pitchFamily="34" charset="0"/>
                </a:endParaRPr>
              </a:p>
            </p:txBody>
          </p:sp>
        </p:grpSp>
        <p:sp>
          <p:nvSpPr>
            <p:cNvPr id="13" name="Rectangle 12"/>
            <p:cNvSpPr/>
            <p:nvPr/>
          </p:nvSpPr>
          <p:spPr>
            <a:xfrm>
              <a:off x="3022400" y="397338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Octets:</a:t>
              </a:r>
              <a:endParaRPr lang="en-GB" sz="900" dirty="0">
                <a:solidFill>
                  <a:schemeClr val="tx1"/>
                </a:solidFill>
                <a:latin typeface="Arial" panose="020B0604020202020204" pitchFamily="34" charset="0"/>
                <a:cs typeface="Arial" panose="020B0604020202020204" pitchFamily="34" charset="0"/>
              </a:endParaRPr>
            </a:p>
          </p:txBody>
        </p:sp>
        <p:grpSp>
          <p:nvGrpSpPr>
            <p:cNvPr id="14" name="Group 13"/>
            <p:cNvGrpSpPr/>
            <p:nvPr/>
          </p:nvGrpSpPr>
          <p:grpSpPr>
            <a:xfrm>
              <a:off x="4163720" y="3247922"/>
              <a:ext cx="620449" cy="842659"/>
              <a:chOff x="3331870" y="3247922"/>
              <a:chExt cx="717529" cy="842659"/>
            </a:xfrm>
          </p:grpSpPr>
          <p:pic>
            <p:nvPicPr>
              <p:cNvPr id="34" name="Picture 33"/>
              <p:cNvPicPr>
                <a:picLocks noChangeAspect="1"/>
              </p:cNvPicPr>
              <p:nvPr/>
            </p:nvPicPr>
            <p:blipFill>
              <a:blip r:embed="rId3"/>
              <a:stretch>
                <a:fillRect/>
              </a:stretch>
            </p:blipFill>
            <p:spPr>
              <a:xfrm>
                <a:off x="3331870" y="3247922"/>
                <a:ext cx="704319" cy="842659"/>
              </a:xfrm>
              <a:prstGeom prst="rect">
                <a:avLst/>
              </a:prstGeom>
            </p:spPr>
          </p:pic>
          <p:sp>
            <p:nvSpPr>
              <p:cNvPr id="35" name="Rectangle 34"/>
              <p:cNvSpPr/>
              <p:nvPr/>
            </p:nvSpPr>
            <p:spPr>
              <a:xfrm>
                <a:off x="3363859" y="3303204"/>
                <a:ext cx="661281"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Target Wake Time</a:t>
                </a:r>
                <a:endParaRPr lang="en-GB" sz="800" dirty="0">
                  <a:solidFill>
                    <a:schemeClr val="tx1"/>
                  </a:solidFill>
                  <a:latin typeface="Arial" panose="020B0604020202020204" pitchFamily="34" charset="0"/>
                  <a:cs typeface="Arial" panose="020B0604020202020204" pitchFamily="34" charset="0"/>
                </a:endParaRPr>
              </a:p>
            </p:txBody>
          </p:sp>
          <p:sp>
            <p:nvSpPr>
              <p:cNvPr id="36" name="Rectangle 35"/>
              <p:cNvSpPr/>
              <p:nvPr/>
            </p:nvSpPr>
            <p:spPr>
              <a:xfrm>
                <a:off x="3349871" y="3972972"/>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2</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5" name="Group 14"/>
            <p:cNvGrpSpPr/>
            <p:nvPr/>
          </p:nvGrpSpPr>
          <p:grpSpPr>
            <a:xfrm>
              <a:off x="4764485" y="3247922"/>
              <a:ext cx="830174" cy="842659"/>
              <a:chOff x="4839725" y="3247922"/>
              <a:chExt cx="754934" cy="842659"/>
            </a:xfrm>
          </p:grpSpPr>
          <p:pic>
            <p:nvPicPr>
              <p:cNvPr id="31" name="Picture 30"/>
              <p:cNvPicPr>
                <a:picLocks noChangeAspect="1"/>
              </p:cNvPicPr>
              <p:nvPr/>
            </p:nvPicPr>
            <p:blipFill>
              <a:blip r:embed="rId3"/>
              <a:stretch>
                <a:fillRect/>
              </a:stretch>
            </p:blipFill>
            <p:spPr>
              <a:xfrm>
                <a:off x="4839725" y="3247922"/>
                <a:ext cx="744244" cy="842659"/>
              </a:xfrm>
              <a:prstGeom prst="rect">
                <a:avLst/>
              </a:prstGeom>
            </p:spPr>
          </p:pic>
          <p:sp>
            <p:nvSpPr>
              <p:cNvPr id="32" name="Rectangle 31"/>
              <p:cNvSpPr/>
              <p:nvPr/>
            </p:nvSpPr>
            <p:spPr>
              <a:xfrm>
                <a:off x="4890286"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Nominal Minimum TWT Wake Duration</a:t>
                </a:r>
                <a:endParaRPr lang="en-GB" sz="800" dirty="0">
                  <a:solidFill>
                    <a:schemeClr val="tx1"/>
                  </a:solidFill>
                  <a:latin typeface="Arial" panose="020B0604020202020204" pitchFamily="34" charset="0"/>
                  <a:cs typeface="Arial" panose="020B0604020202020204" pitchFamily="34" charset="0"/>
                </a:endParaRPr>
              </a:p>
            </p:txBody>
          </p:sp>
          <p:sp>
            <p:nvSpPr>
              <p:cNvPr id="33" name="Rectangle 32"/>
              <p:cNvSpPr/>
              <p:nvPr/>
            </p:nvSpPr>
            <p:spPr>
              <a:xfrm>
                <a:off x="4904065" y="3972972"/>
                <a:ext cx="690594" cy="68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6" name="Group 15"/>
            <p:cNvGrpSpPr/>
            <p:nvPr/>
          </p:nvGrpSpPr>
          <p:grpSpPr>
            <a:xfrm>
              <a:off x="5568109" y="3247922"/>
              <a:ext cx="838078" cy="842659"/>
              <a:chOff x="5568109" y="3247922"/>
              <a:chExt cx="744244" cy="842659"/>
            </a:xfrm>
          </p:grpSpPr>
          <p:pic>
            <p:nvPicPr>
              <p:cNvPr id="28" name="Picture 27"/>
              <p:cNvPicPr>
                <a:picLocks noChangeAspect="1"/>
              </p:cNvPicPr>
              <p:nvPr/>
            </p:nvPicPr>
            <p:blipFill>
              <a:blip r:embed="rId3"/>
              <a:stretch>
                <a:fillRect/>
              </a:stretch>
            </p:blipFill>
            <p:spPr>
              <a:xfrm>
                <a:off x="5568109" y="3247922"/>
                <a:ext cx="744244" cy="842659"/>
              </a:xfrm>
              <a:prstGeom prst="rect">
                <a:avLst/>
              </a:prstGeom>
            </p:spPr>
          </p:pic>
          <p:sp>
            <p:nvSpPr>
              <p:cNvPr id="29" name="Rectangle 28"/>
              <p:cNvSpPr/>
              <p:nvPr/>
            </p:nvSpPr>
            <p:spPr>
              <a:xfrm>
                <a:off x="5582269" y="3303204"/>
                <a:ext cx="695255"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TWT Wake Interval Mantissa</a:t>
                </a:r>
                <a:endParaRPr lang="en-GB" sz="800" dirty="0">
                  <a:solidFill>
                    <a:schemeClr val="tx1"/>
                  </a:solidFill>
                  <a:latin typeface="Arial" panose="020B0604020202020204" pitchFamily="34" charset="0"/>
                  <a:cs typeface="Arial" panose="020B0604020202020204" pitchFamily="34" charset="0"/>
                </a:endParaRPr>
              </a:p>
            </p:txBody>
          </p:sp>
          <p:sp>
            <p:nvSpPr>
              <p:cNvPr id="30" name="Rectangle 29"/>
              <p:cNvSpPr/>
              <p:nvPr/>
            </p:nvSpPr>
            <p:spPr>
              <a:xfrm>
                <a:off x="5618669" y="3972972"/>
                <a:ext cx="658855"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2</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7" name="Group 16"/>
            <p:cNvGrpSpPr/>
            <p:nvPr/>
          </p:nvGrpSpPr>
          <p:grpSpPr>
            <a:xfrm>
              <a:off x="6348031" y="3247922"/>
              <a:ext cx="712613" cy="842659"/>
              <a:chOff x="6291000" y="3247922"/>
              <a:chExt cx="744244" cy="842659"/>
            </a:xfrm>
          </p:grpSpPr>
          <p:pic>
            <p:nvPicPr>
              <p:cNvPr id="25" name="Picture 24"/>
              <p:cNvPicPr>
                <a:picLocks noChangeAspect="1"/>
              </p:cNvPicPr>
              <p:nvPr/>
            </p:nvPicPr>
            <p:blipFill>
              <a:blip r:embed="rId3"/>
              <a:stretch>
                <a:fillRect/>
              </a:stretch>
            </p:blipFill>
            <p:spPr>
              <a:xfrm>
                <a:off x="6291000" y="3247922"/>
                <a:ext cx="744244" cy="842659"/>
              </a:xfrm>
              <a:prstGeom prst="rect">
                <a:avLst/>
              </a:prstGeom>
            </p:spPr>
          </p:pic>
          <p:sp>
            <p:nvSpPr>
              <p:cNvPr id="26" name="Rectangle 25"/>
              <p:cNvSpPr/>
              <p:nvPr/>
            </p:nvSpPr>
            <p:spPr>
              <a:xfrm>
                <a:off x="6341561"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Broadcast TWT Info</a:t>
                </a:r>
                <a:endParaRPr lang="en-GB" sz="800" dirty="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6351844" y="3972972"/>
                <a:ext cx="682368"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8" name="Group 17"/>
            <p:cNvGrpSpPr/>
            <p:nvPr/>
          </p:nvGrpSpPr>
          <p:grpSpPr>
            <a:xfrm>
              <a:off x="7042072" y="3247922"/>
              <a:ext cx="744244" cy="842659"/>
              <a:chOff x="7016672" y="3247922"/>
              <a:chExt cx="744244" cy="842659"/>
            </a:xfrm>
          </p:grpSpPr>
          <p:pic>
            <p:nvPicPr>
              <p:cNvPr id="22" name="Picture 21"/>
              <p:cNvPicPr>
                <a:picLocks noChangeAspect="1"/>
              </p:cNvPicPr>
              <p:nvPr/>
            </p:nvPicPr>
            <p:blipFill>
              <a:blip r:embed="rId3"/>
              <a:stretch>
                <a:fillRect/>
              </a:stretch>
            </p:blipFill>
            <p:spPr>
              <a:xfrm>
                <a:off x="7016672" y="3247922"/>
                <a:ext cx="744244" cy="842659"/>
              </a:xfrm>
              <a:prstGeom prst="rect">
                <a:avLst/>
              </a:prstGeom>
            </p:spPr>
          </p:pic>
          <p:sp>
            <p:nvSpPr>
              <p:cNvPr id="23" name="Rectangle 22"/>
              <p:cNvSpPr/>
              <p:nvPr/>
            </p:nvSpPr>
            <p:spPr>
              <a:xfrm>
                <a:off x="7067233"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smtClean="0">
                    <a:solidFill>
                      <a:schemeClr val="tx1"/>
                    </a:solidFill>
                    <a:latin typeface="Arial" panose="020B0604020202020204" pitchFamily="34" charset="0"/>
                    <a:cs typeface="Arial" panose="020B0604020202020204" pitchFamily="34" charset="0"/>
                  </a:rPr>
                  <a:t>Restricted TWT Traffic Info </a:t>
                </a:r>
                <a:endParaRPr lang="en-GB" sz="700" dirty="0">
                  <a:solidFill>
                    <a:schemeClr val="tx1"/>
                  </a:solidFill>
                  <a:latin typeface="Arial" panose="020B0604020202020204" pitchFamily="34" charset="0"/>
                  <a:cs typeface="Arial" panose="020B0604020202020204" pitchFamily="34" charset="0"/>
                </a:endParaRPr>
              </a:p>
            </p:txBody>
          </p:sp>
          <p:sp>
            <p:nvSpPr>
              <p:cNvPr id="24" name="Rectangle 23"/>
              <p:cNvSpPr/>
              <p:nvPr/>
            </p:nvSpPr>
            <p:spPr>
              <a:xfrm>
                <a:off x="7074735" y="3972972"/>
                <a:ext cx="646936" cy="632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0 or 3</a:t>
                </a:r>
                <a:endParaRPr lang="en-GB" sz="900" dirty="0">
                  <a:solidFill>
                    <a:schemeClr val="tx1"/>
                  </a:solidFill>
                  <a:latin typeface="Arial" panose="020B0604020202020204" pitchFamily="34" charset="0"/>
                  <a:cs typeface="Arial" panose="020B0604020202020204" pitchFamily="34" charset="0"/>
                </a:endParaRPr>
              </a:p>
            </p:txBody>
          </p:sp>
        </p:grpSp>
      </p:grpSp>
      <p:grpSp>
        <p:nvGrpSpPr>
          <p:cNvPr id="153" name="Group 152"/>
          <p:cNvGrpSpPr/>
          <p:nvPr/>
        </p:nvGrpSpPr>
        <p:grpSpPr>
          <a:xfrm>
            <a:off x="5505532" y="3278357"/>
            <a:ext cx="3325061" cy="1589489"/>
            <a:chOff x="5656132" y="1319498"/>
            <a:chExt cx="3475105" cy="1975654"/>
          </a:xfrm>
        </p:grpSpPr>
        <p:grpSp>
          <p:nvGrpSpPr>
            <p:cNvPr id="96" name="Group 95"/>
            <p:cNvGrpSpPr/>
            <p:nvPr/>
          </p:nvGrpSpPr>
          <p:grpSpPr>
            <a:xfrm>
              <a:off x="5700911" y="1319498"/>
              <a:ext cx="2877059" cy="819841"/>
              <a:chOff x="5886869" y="5350938"/>
              <a:chExt cx="2877059" cy="819841"/>
            </a:xfrm>
          </p:grpSpPr>
          <p:sp>
            <p:nvSpPr>
              <p:cNvPr id="97" name="Rectangle 96"/>
              <p:cNvSpPr/>
              <p:nvPr/>
            </p:nvSpPr>
            <p:spPr>
              <a:xfrm>
                <a:off x="6180861" y="5350938"/>
                <a:ext cx="58699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B0</a:t>
                </a:r>
                <a:endParaRPr lang="en-GB" sz="900" dirty="0">
                  <a:solidFill>
                    <a:schemeClr val="tx1"/>
                  </a:solidFill>
                  <a:latin typeface="Arial" panose="020B0604020202020204" pitchFamily="34" charset="0"/>
                  <a:cs typeface="Arial" panose="020B0604020202020204" pitchFamily="34" charset="0"/>
                </a:endParaRPr>
              </a:p>
            </p:txBody>
          </p:sp>
          <p:sp>
            <p:nvSpPr>
              <p:cNvPr id="98" name="Rectangle 97"/>
              <p:cNvSpPr/>
              <p:nvPr/>
            </p:nvSpPr>
            <p:spPr>
              <a:xfrm>
                <a:off x="6923182" y="5350938"/>
                <a:ext cx="32851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900" dirty="0" smtClean="0">
                    <a:solidFill>
                      <a:schemeClr val="tx1"/>
                    </a:solidFill>
                    <a:latin typeface="Arial" panose="020B0604020202020204" pitchFamily="34" charset="0"/>
                    <a:cs typeface="Arial" panose="020B0604020202020204" pitchFamily="34" charset="0"/>
                  </a:rPr>
                  <a:t>B1  </a:t>
                </a:r>
                <a:endParaRPr lang="en-GB" sz="900" dirty="0">
                  <a:solidFill>
                    <a:schemeClr val="tx1"/>
                  </a:solidFill>
                  <a:latin typeface="Arial" panose="020B0604020202020204" pitchFamily="34" charset="0"/>
                  <a:cs typeface="Arial" panose="020B0604020202020204" pitchFamily="34" charset="0"/>
                </a:endParaRPr>
              </a:p>
            </p:txBody>
          </p:sp>
          <p:sp>
            <p:nvSpPr>
              <p:cNvPr id="99" name="Rectangle 98"/>
              <p:cNvSpPr/>
              <p:nvPr/>
            </p:nvSpPr>
            <p:spPr>
              <a:xfrm>
                <a:off x="8022488" y="5350938"/>
                <a:ext cx="719970" cy="912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B3      B7</a:t>
                </a:r>
                <a:endParaRPr lang="en-GB" sz="900" dirty="0">
                  <a:solidFill>
                    <a:schemeClr val="tx1"/>
                  </a:solidFill>
                  <a:latin typeface="Arial" panose="020B0604020202020204" pitchFamily="34" charset="0"/>
                  <a:cs typeface="Arial" panose="020B0604020202020204" pitchFamily="34" charset="0"/>
                </a:endParaRPr>
              </a:p>
            </p:txBody>
          </p:sp>
          <p:sp>
            <p:nvSpPr>
              <p:cNvPr id="100" name="Rectangle 99"/>
              <p:cNvSpPr/>
              <p:nvPr/>
            </p:nvSpPr>
            <p:spPr>
              <a:xfrm>
                <a:off x="7500110" y="5350938"/>
                <a:ext cx="32851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900" dirty="0" smtClean="0">
                    <a:solidFill>
                      <a:schemeClr val="tx1"/>
                    </a:solidFill>
                    <a:latin typeface="Arial" panose="020B0604020202020204" pitchFamily="34" charset="0"/>
                    <a:cs typeface="Arial" panose="020B0604020202020204" pitchFamily="34" charset="0"/>
                  </a:rPr>
                  <a:t>B2</a:t>
                </a:r>
                <a:endParaRPr lang="en-GB" sz="900" dirty="0">
                  <a:solidFill>
                    <a:schemeClr val="tx1"/>
                  </a:solidFill>
                  <a:latin typeface="Arial" panose="020B0604020202020204" pitchFamily="34" charset="0"/>
                  <a:cs typeface="Arial" panose="020B0604020202020204" pitchFamily="34" charset="0"/>
                </a:endParaRPr>
              </a:p>
            </p:txBody>
          </p:sp>
          <p:pic>
            <p:nvPicPr>
              <p:cNvPr id="105" name="Picture 104"/>
              <p:cNvPicPr>
                <a:picLocks noChangeAspect="1"/>
              </p:cNvPicPr>
              <p:nvPr/>
            </p:nvPicPr>
            <p:blipFill>
              <a:blip r:embed="rId3"/>
              <a:stretch>
                <a:fillRect/>
              </a:stretch>
            </p:blipFill>
            <p:spPr>
              <a:xfrm>
                <a:off x="6299957" y="5445729"/>
                <a:ext cx="674297" cy="725050"/>
              </a:xfrm>
              <a:prstGeom prst="rect">
                <a:avLst/>
              </a:prstGeom>
            </p:spPr>
          </p:pic>
          <p:sp>
            <p:nvSpPr>
              <p:cNvPr id="106" name="Rectangle 105"/>
              <p:cNvSpPr/>
              <p:nvPr/>
            </p:nvSpPr>
            <p:spPr>
              <a:xfrm>
                <a:off x="6336144" y="5501010"/>
                <a:ext cx="596932"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DL TID Bitmap Valid</a:t>
                </a:r>
                <a:endParaRPr lang="en-GB" sz="800" dirty="0">
                  <a:solidFill>
                    <a:schemeClr val="tx1"/>
                  </a:solidFill>
                  <a:latin typeface="Arial" panose="020B0604020202020204" pitchFamily="34" charset="0"/>
                  <a:cs typeface="Arial" panose="020B0604020202020204" pitchFamily="34" charset="0"/>
                </a:endParaRPr>
              </a:p>
            </p:txBody>
          </p:sp>
          <p:sp>
            <p:nvSpPr>
              <p:cNvPr id="107" name="Rectangle 106"/>
              <p:cNvSpPr/>
              <p:nvPr/>
            </p:nvSpPr>
            <p:spPr>
              <a:xfrm>
                <a:off x="6329268" y="6056478"/>
                <a:ext cx="58699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sp>
            <p:nvSpPr>
              <p:cNvPr id="108" name="Rectangle 107"/>
              <p:cNvSpPr/>
              <p:nvPr/>
            </p:nvSpPr>
            <p:spPr>
              <a:xfrm>
                <a:off x="5886869" y="6056888"/>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Bits:</a:t>
                </a:r>
                <a:endParaRPr lang="en-GB" sz="900" dirty="0">
                  <a:solidFill>
                    <a:schemeClr val="tx1"/>
                  </a:solidFill>
                  <a:latin typeface="Arial" panose="020B0604020202020204" pitchFamily="34" charset="0"/>
                  <a:cs typeface="Arial" panose="020B0604020202020204" pitchFamily="34" charset="0"/>
                </a:endParaRPr>
              </a:p>
            </p:txBody>
          </p:sp>
          <p:pic>
            <p:nvPicPr>
              <p:cNvPr id="109" name="Picture 108"/>
              <p:cNvPicPr>
                <a:picLocks noChangeAspect="1"/>
              </p:cNvPicPr>
              <p:nvPr/>
            </p:nvPicPr>
            <p:blipFill>
              <a:blip r:embed="rId3"/>
              <a:stretch>
                <a:fillRect/>
              </a:stretch>
            </p:blipFill>
            <p:spPr>
              <a:xfrm>
                <a:off x="6917666" y="5445729"/>
                <a:ext cx="580821" cy="725050"/>
              </a:xfrm>
              <a:prstGeom prst="rect">
                <a:avLst/>
              </a:prstGeom>
            </p:spPr>
          </p:pic>
          <p:sp>
            <p:nvSpPr>
              <p:cNvPr id="110" name="Rectangle 109"/>
              <p:cNvSpPr/>
              <p:nvPr/>
            </p:nvSpPr>
            <p:spPr>
              <a:xfrm>
                <a:off x="6971043" y="5501010"/>
                <a:ext cx="465250"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solidFill>
                      <a:schemeClr val="tx1"/>
                    </a:solidFill>
                    <a:latin typeface="Arial" panose="020B0604020202020204" pitchFamily="34" charset="0"/>
                    <a:cs typeface="Arial" panose="020B0604020202020204" pitchFamily="34" charset="0"/>
                  </a:rPr>
                  <a:t>UL </a:t>
                </a:r>
                <a:r>
                  <a:rPr lang="en-GB" sz="900" dirty="0" smtClean="0">
                    <a:solidFill>
                      <a:schemeClr val="tx1"/>
                    </a:solidFill>
                    <a:latin typeface="Arial" panose="020B0604020202020204" pitchFamily="34" charset="0"/>
                    <a:cs typeface="Arial" panose="020B0604020202020204" pitchFamily="34" charset="0"/>
                  </a:rPr>
                  <a:t>TID </a:t>
                </a:r>
                <a:r>
                  <a:rPr lang="en-GB" sz="900" dirty="0">
                    <a:solidFill>
                      <a:schemeClr val="tx1"/>
                    </a:solidFill>
                    <a:latin typeface="Arial" panose="020B0604020202020204" pitchFamily="34" charset="0"/>
                    <a:cs typeface="Arial" panose="020B0604020202020204" pitchFamily="34" charset="0"/>
                  </a:rPr>
                  <a:t>Bitmap </a:t>
                </a:r>
                <a:r>
                  <a:rPr lang="en-GB" sz="900" dirty="0" smtClean="0">
                    <a:solidFill>
                      <a:schemeClr val="tx1"/>
                    </a:solidFill>
                    <a:latin typeface="Arial" panose="020B0604020202020204" pitchFamily="34" charset="0"/>
                    <a:cs typeface="Arial" panose="020B0604020202020204" pitchFamily="34" charset="0"/>
                  </a:rPr>
                  <a:t>Valid</a:t>
                </a:r>
                <a:endParaRPr lang="en-GB" sz="800" dirty="0">
                  <a:solidFill>
                    <a:schemeClr val="tx1"/>
                  </a:solidFill>
                  <a:latin typeface="Arial" panose="020B0604020202020204" pitchFamily="34" charset="0"/>
                  <a:cs typeface="Arial" panose="020B0604020202020204" pitchFamily="34" charset="0"/>
                </a:endParaRPr>
              </a:p>
            </p:txBody>
          </p:sp>
          <p:sp>
            <p:nvSpPr>
              <p:cNvPr id="111" name="Rectangle 110"/>
              <p:cNvSpPr/>
              <p:nvPr/>
            </p:nvSpPr>
            <p:spPr>
              <a:xfrm>
                <a:off x="6798540" y="6084919"/>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pic>
            <p:nvPicPr>
              <p:cNvPr id="112" name="Picture 111"/>
              <p:cNvPicPr>
                <a:picLocks noChangeAspect="1"/>
              </p:cNvPicPr>
              <p:nvPr/>
            </p:nvPicPr>
            <p:blipFill>
              <a:blip r:embed="rId3"/>
              <a:stretch>
                <a:fillRect/>
              </a:stretch>
            </p:blipFill>
            <p:spPr>
              <a:xfrm>
                <a:off x="7471122" y="5445729"/>
                <a:ext cx="546927" cy="725050"/>
              </a:xfrm>
              <a:prstGeom prst="rect">
                <a:avLst/>
              </a:prstGeom>
            </p:spPr>
          </p:pic>
          <p:sp>
            <p:nvSpPr>
              <p:cNvPr id="113" name="Rectangle 112"/>
              <p:cNvSpPr/>
              <p:nvPr/>
            </p:nvSpPr>
            <p:spPr>
              <a:xfrm>
                <a:off x="7509268" y="5501010"/>
                <a:ext cx="473952"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solidFill>
                      <a:srgbClr val="FF0000"/>
                    </a:solidFill>
                    <a:latin typeface="Arial" panose="020B0604020202020204" pitchFamily="34" charset="0"/>
                    <a:cs typeface="Arial" panose="020B0604020202020204" pitchFamily="34" charset="0"/>
                  </a:rPr>
                  <a:t>Individual </a:t>
                </a:r>
                <a:r>
                  <a:rPr lang="en-GB" sz="900" dirty="0" smtClean="0">
                    <a:solidFill>
                      <a:srgbClr val="FF0000"/>
                    </a:solidFill>
                    <a:latin typeface="Arial" panose="020B0604020202020204" pitchFamily="34" charset="0"/>
                    <a:cs typeface="Arial" panose="020B0604020202020204" pitchFamily="34" charset="0"/>
                  </a:rPr>
                  <a:t>ID Valid</a:t>
                </a:r>
                <a:endParaRPr lang="en-GB" sz="800" dirty="0">
                  <a:solidFill>
                    <a:srgbClr val="FF0000"/>
                  </a:solidFill>
                  <a:latin typeface="Arial" panose="020B0604020202020204" pitchFamily="34" charset="0"/>
                  <a:cs typeface="Arial" panose="020B0604020202020204" pitchFamily="34" charset="0"/>
                </a:endParaRPr>
              </a:p>
            </p:txBody>
          </p:sp>
          <p:sp>
            <p:nvSpPr>
              <p:cNvPr id="114" name="Rectangle 113"/>
              <p:cNvSpPr/>
              <p:nvPr/>
            </p:nvSpPr>
            <p:spPr>
              <a:xfrm>
                <a:off x="7338771" y="6058065"/>
                <a:ext cx="644043" cy="86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pic>
            <p:nvPicPr>
              <p:cNvPr id="115" name="Picture 114"/>
              <p:cNvPicPr>
                <a:picLocks noChangeAspect="1"/>
              </p:cNvPicPr>
              <p:nvPr/>
            </p:nvPicPr>
            <p:blipFill>
              <a:blip r:embed="rId3"/>
              <a:stretch>
                <a:fillRect/>
              </a:stretch>
            </p:blipFill>
            <p:spPr>
              <a:xfrm>
                <a:off x="8008994" y="5445729"/>
                <a:ext cx="744244" cy="725050"/>
              </a:xfrm>
              <a:prstGeom prst="rect">
                <a:avLst/>
              </a:prstGeom>
            </p:spPr>
          </p:pic>
          <p:sp>
            <p:nvSpPr>
              <p:cNvPr id="116" name="Rectangle 115"/>
              <p:cNvSpPr/>
              <p:nvPr/>
            </p:nvSpPr>
            <p:spPr>
              <a:xfrm>
                <a:off x="8059555" y="5501010"/>
                <a:ext cx="658854"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Reserved</a:t>
                </a:r>
                <a:endParaRPr lang="en-GB" sz="800" dirty="0">
                  <a:solidFill>
                    <a:schemeClr val="tx1"/>
                  </a:solidFill>
                  <a:latin typeface="Arial" panose="020B0604020202020204" pitchFamily="34" charset="0"/>
                  <a:cs typeface="Arial" panose="020B0604020202020204" pitchFamily="34" charset="0"/>
                </a:endParaRPr>
              </a:p>
            </p:txBody>
          </p:sp>
          <p:sp>
            <p:nvSpPr>
              <p:cNvPr id="117" name="Rectangle 116"/>
              <p:cNvSpPr/>
              <p:nvPr/>
            </p:nvSpPr>
            <p:spPr>
              <a:xfrm>
                <a:off x="8073334" y="6076521"/>
                <a:ext cx="690594" cy="68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5</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22" name="Group 121"/>
            <p:cNvGrpSpPr/>
            <p:nvPr/>
          </p:nvGrpSpPr>
          <p:grpSpPr>
            <a:xfrm>
              <a:off x="5656132" y="2452493"/>
              <a:ext cx="3475105" cy="842659"/>
              <a:chOff x="3022400" y="3247922"/>
              <a:chExt cx="3475105" cy="842659"/>
            </a:xfrm>
          </p:grpSpPr>
          <p:grpSp>
            <p:nvGrpSpPr>
              <p:cNvPr id="126" name="Group 125"/>
              <p:cNvGrpSpPr/>
              <p:nvPr/>
            </p:nvGrpSpPr>
            <p:grpSpPr>
              <a:xfrm>
                <a:off x="3465494" y="3247922"/>
                <a:ext cx="717038" cy="842659"/>
                <a:chOff x="2667042" y="3247922"/>
                <a:chExt cx="692605" cy="842659"/>
              </a:xfrm>
            </p:grpSpPr>
            <p:pic>
              <p:nvPicPr>
                <p:cNvPr id="147" name="Picture 146"/>
                <p:cNvPicPr>
                  <a:picLocks noChangeAspect="1"/>
                </p:cNvPicPr>
                <p:nvPr/>
              </p:nvPicPr>
              <p:blipFill>
                <a:blip r:embed="rId3"/>
                <a:stretch>
                  <a:fillRect/>
                </a:stretch>
              </p:blipFill>
              <p:spPr>
                <a:xfrm>
                  <a:off x="2667042" y="3247922"/>
                  <a:ext cx="679903" cy="842659"/>
                </a:xfrm>
                <a:prstGeom prst="rect">
                  <a:avLst/>
                </a:prstGeom>
              </p:spPr>
            </p:pic>
            <p:sp>
              <p:nvSpPr>
                <p:cNvPr id="148" name="Rectangle 147"/>
                <p:cNvSpPr/>
                <p:nvPr/>
              </p:nvSpPr>
              <p:spPr>
                <a:xfrm>
                  <a:off x="2717603" y="3303204"/>
                  <a:ext cx="614267"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Traffic Info Control</a:t>
                  </a:r>
                  <a:endParaRPr lang="en-GB" sz="800" dirty="0">
                    <a:solidFill>
                      <a:schemeClr val="tx1"/>
                    </a:solidFill>
                    <a:latin typeface="Arial" panose="020B0604020202020204" pitchFamily="34" charset="0"/>
                    <a:cs typeface="Arial" panose="020B0604020202020204" pitchFamily="34" charset="0"/>
                  </a:endParaRPr>
                </a:p>
              </p:txBody>
            </p:sp>
            <p:sp>
              <p:nvSpPr>
                <p:cNvPr id="149" name="Rectangle 148"/>
                <p:cNvSpPr/>
                <p:nvPr/>
              </p:nvSpPr>
              <p:spPr>
                <a:xfrm>
                  <a:off x="2711757" y="397297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sp>
            <p:nvSpPr>
              <p:cNvPr id="127" name="Rectangle 126"/>
              <p:cNvSpPr/>
              <p:nvPr/>
            </p:nvSpPr>
            <p:spPr>
              <a:xfrm>
                <a:off x="3022400" y="397338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Octets:</a:t>
                </a:r>
                <a:endParaRPr lang="en-GB" sz="900" dirty="0">
                  <a:solidFill>
                    <a:schemeClr val="tx1"/>
                  </a:solidFill>
                  <a:latin typeface="Arial" panose="020B0604020202020204" pitchFamily="34" charset="0"/>
                  <a:cs typeface="Arial" panose="020B0604020202020204" pitchFamily="34" charset="0"/>
                </a:endParaRPr>
              </a:p>
            </p:txBody>
          </p:sp>
          <p:grpSp>
            <p:nvGrpSpPr>
              <p:cNvPr id="128" name="Group 127"/>
              <p:cNvGrpSpPr/>
              <p:nvPr/>
            </p:nvGrpSpPr>
            <p:grpSpPr>
              <a:xfrm>
                <a:off x="4151354" y="3247922"/>
                <a:ext cx="818473" cy="842659"/>
                <a:chOff x="3320863" y="3247922"/>
                <a:chExt cx="728536" cy="842659"/>
              </a:xfrm>
            </p:grpSpPr>
            <p:pic>
              <p:nvPicPr>
                <p:cNvPr id="144" name="Picture 143"/>
                <p:cNvPicPr>
                  <a:picLocks noChangeAspect="1"/>
                </p:cNvPicPr>
                <p:nvPr/>
              </p:nvPicPr>
              <p:blipFill>
                <a:blip r:embed="rId3"/>
                <a:stretch>
                  <a:fillRect/>
                </a:stretch>
              </p:blipFill>
              <p:spPr>
                <a:xfrm>
                  <a:off x="3320863" y="3247922"/>
                  <a:ext cx="715326" cy="842659"/>
                </a:xfrm>
                <a:prstGeom prst="rect">
                  <a:avLst/>
                </a:prstGeom>
              </p:spPr>
            </p:pic>
            <p:sp>
              <p:nvSpPr>
                <p:cNvPr id="145" name="Rectangle 144"/>
                <p:cNvSpPr/>
                <p:nvPr/>
              </p:nvSpPr>
              <p:spPr>
                <a:xfrm>
                  <a:off x="3363859" y="3303204"/>
                  <a:ext cx="661281"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Restricted TWT DL TID Bitmap</a:t>
                  </a:r>
                  <a:endParaRPr lang="en-GB" sz="800" dirty="0">
                    <a:solidFill>
                      <a:schemeClr val="tx1"/>
                    </a:solidFill>
                    <a:latin typeface="Arial" panose="020B0604020202020204" pitchFamily="34" charset="0"/>
                    <a:cs typeface="Arial" panose="020B0604020202020204" pitchFamily="34" charset="0"/>
                  </a:endParaRPr>
                </a:p>
              </p:txBody>
            </p:sp>
            <p:sp>
              <p:nvSpPr>
                <p:cNvPr id="146" name="Rectangle 145"/>
                <p:cNvSpPr/>
                <p:nvPr/>
              </p:nvSpPr>
              <p:spPr>
                <a:xfrm>
                  <a:off x="3349871" y="3972972"/>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29" name="Group 128"/>
              <p:cNvGrpSpPr/>
              <p:nvPr/>
            </p:nvGrpSpPr>
            <p:grpSpPr>
              <a:xfrm>
                <a:off x="4939563" y="3247922"/>
                <a:ext cx="813845" cy="842659"/>
                <a:chOff x="4839725" y="3247922"/>
                <a:chExt cx="754934" cy="842659"/>
              </a:xfrm>
            </p:grpSpPr>
            <p:pic>
              <p:nvPicPr>
                <p:cNvPr id="141" name="Picture 140"/>
                <p:cNvPicPr>
                  <a:picLocks noChangeAspect="1"/>
                </p:cNvPicPr>
                <p:nvPr/>
              </p:nvPicPr>
              <p:blipFill>
                <a:blip r:embed="rId3"/>
                <a:stretch>
                  <a:fillRect/>
                </a:stretch>
              </p:blipFill>
              <p:spPr>
                <a:xfrm>
                  <a:off x="4839725" y="3247922"/>
                  <a:ext cx="744244" cy="842659"/>
                </a:xfrm>
                <a:prstGeom prst="rect">
                  <a:avLst/>
                </a:prstGeom>
              </p:spPr>
            </p:pic>
            <p:sp>
              <p:nvSpPr>
                <p:cNvPr id="142" name="Rectangle 141"/>
                <p:cNvSpPr/>
                <p:nvPr/>
              </p:nvSpPr>
              <p:spPr>
                <a:xfrm>
                  <a:off x="4890286"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solidFill>
                        <a:schemeClr val="tx1"/>
                      </a:solidFill>
                      <a:latin typeface="Arial" panose="020B0604020202020204" pitchFamily="34" charset="0"/>
                      <a:cs typeface="Arial" panose="020B0604020202020204" pitchFamily="34" charset="0"/>
                    </a:rPr>
                    <a:t>Restricted TWT </a:t>
                  </a:r>
                  <a:r>
                    <a:rPr lang="en-GB" sz="900" dirty="0" smtClean="0">
                      <a:solidFill>
                        <a:schemeClr val="tx1"/>
                      </a:solidFill>
                      <a:latin typeface="Arial" panose="020B0604020202020204" pitchFamily="34" charset="0"/>
                      <a:cs typeface="Arial" panose="020B0604020202020204" pitchFamily="34" charset="0"/>
                    </a:rPr>
                    <a:t>UL </a:t>
                  </a:r>
                  <a:r>
                    <a:rPr lang="en-GB" sz="900" dirty="0">
                      <a:solidFill>
                        <a:schemeClr val="tx1"/>
                      </a:solidFill>
                      <a:latin typeface="Arial" panose="020B0604020202020204" pitchFamily="34" charset="0"/>
                      <a:cs typeface="Arial" panose="020B0604020202020204" pitchFamily="34" charset="0"/>
                    </a:rPr>
                    <a:t>TID Bitmap</a:t>
                  </a:r>
                  <a:endParaRPr lang="en-GB" sz="800" dirty="0">
                    <a:solidFill>
                      <a:schemeClr val="tx1"/>
                    </a:solidFill>
                    <a:latin typeface="Arial" panose="020B0604020202020204" pitchFamily="34" charset="0"/>
                    <a:cs typeface="Arial" panose="020B0604020202020204" pitchFamily="34" charset="0"/>
                  </a:endParaRPr>
                </a:p>
              </p:txBody>
            </p:sp>
            <p:sp>
              <p:nvSpPr>
                <p:cNvPr id="143" name="Rectangle 142"/>
                <p:cNvSpPr/>
                <p:nvPr/>
              </p:nvSpPr>
              <p:spPr>
                <a:xfrm>
                  <a:off x="4904065" y="3972972"/>
                  <a:ext cx="690594" cy="68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30" name="Group 129"/>
              <p:cNvGrpSpPr/>
              <p:nvPr/>
            </p:nvGrpSpPr>
            <p:grpSpPr>
              <a:xfrm>
                <a:off x="5726859" y="3247922"/>
                <a:ext cx="770646" cy="842659"/>
                <a:chOff x="5568109" y="3247922"/>
                <a:chExt cx="744244" cy="842659"/>
              </a:xfrm>
            </p:grpSpPr>
            <p:pic>
              <p:nvPicPr>
                <p:cNvPr id="138" name="Picture 137"/>
                <p:cNvPicPr>
                  <a:picLocks noChangeAspect="1"/>
                </p:cNvPicPr>
                <p:nvPr/>
              </p:nvPicPr>
              <p:blipFill>
                <a:blip r:embed="rId3"/>
                <a:stretch>
                  <a:fillRect/>
                </a:stretch>
              </p:blipFill>
              <p:spPr>
                <a:xfrm>
                  <a:off x="5568109" y="3247922"/>
                  <a:ext cx="744244" cy="842659"/>
                </a:xfrm>
                <a:prstGeom prst="rect">
                  <a:avLst/>
                </a:prstGeom>
              </p:spPr>
            </p:pic>
            <p:sp>
              <p:nvSpPr>
                <p:cNvPr id="139" name="Rectangle 138"/>
                <p:cNvSpPr/>
                <p:nvPr/>
              </p:nvSpPr>
              <p:spPr>
                <a:xfrm>
                  <a:off x="5582269" y="3303204"/>
                  <a:ext cx="695255"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solidFill>
                        <a:srgbClr val="FF0000"/>
                      </a:solidFill>
                      <a:latin typeface="Arial" panose="020B0604020202020204" pitchFamily="34" charset="0"/>
                      <a:cs typeface="Arial" panose="020B0604020202020204" pitchFamily="34" charset="0"/>
                    </a:rPr>
                    <a:t>Individual ID </a:t>
                  </a:r>
                  <a:r>
                    <a:rPr lang="en-GB" sz="900" dirty="0" smtClean="0">
                      <a:solidFill>
                        <a:srgbClr val="FF0000"/>
                      </a:solidFill>
                      <a:latin typeface="Arial" panose="020B0604020202020204" pitchFamily="34" charset="0"/>
                      <a:cs typeface="Arial" panose="020B0604020202020204" pitchFamily="34" charset="0"/>
                    </a:rPr>
                    <a:t>Info</a:t>
                  </a:r>
                  <a:endParaRPr lang="en-GB" sz="800" dirty="0">
                    <a:solidFill>
                      <a:srgbClr val="FF0000"/>
                    </a:solidFill>
                    <a:latin typeface="Arial" panose="020B0604020202020204" pitchFamily="34" charset="0"/>
                    <a:cs typeface="Arial" panose="020B0604020202020204" pitchFamily="34" charset="0"/>
                  </a:endParaRPr>
                </a:p>
              </p:txBody>
            </p:sp>
            <p:sp>
              <p:nvSpPr>
                <p:cNvPr id="140" name="Rectangle 139"/>
                <p:cNvSpPr/>
                <p:nvPr/>
              </p:nvSpPr>
              <p:spPr>
                <a:xfrm>
                  <a:off x="5618669" y="3972972"/>
                  <a:ext cx="658855"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variable</a:t>
                  </a:r>
                  <a:endParaRPr lang="en-GB" sz="900" dirty="0">
                    <a:solidFill>
                      <a:schemeClr val="tx1"/>
                    </a:solidFill>
                    <a:latin typeface="Arial" panose="020B0604020202020204" pitchFamily="34" charset="0"/>
                    <a:cs typeface="Arial" panose="020B0604020202020204" pitchFamily="34" charset="0"/>
                  </a:endParaRPr>
                </a:p>
              </p:txBody>
            </p:sp>
          </p:grpSp>
        </p:grpSp>
        <p:cxnSp>
          <p:nvCxnSpPr>
            <p:cNvPr id="150" name="Straight Connector 149">
              <a:extLst>
                <a:ext uri="{FF2B5EF4-FFF2-40B4-BE49-F238E27FC236}">
                  <a16:creationId xmlns:a16="http://schemas.microsoft.com/office/drawing/2014/main" id="{D9C65D75-1FBA-46BD-8689-5A361DEB2510}"/>
                </a:ext>
              </a:extLst>
            </p:cNvPr>
            <p:cNvCxnSpPr>
              <a:cxnSpLocks/>
            </p:cNvCxnSpPr>
            <p:nvPr/>
          </p:nvCxnSpPr>
          <p:spPr bwMode="auto">
            <a:xfrm flipH="1">
              <a:off x="6090634" y="1668292"/>
              <a:ext cx="1324" cy="803312"/>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51" name="Straight Connector 150">
              <a:extLst>
                <a:ext uri="{FF2B5EF4-FFF2-40B4-BE49-F238E27FC236}">
                  <a16:creationId xmlns:a16="http://schemas.microsoft.com/office/drawing/2014/main" id="{7BC01C28-AF8D-4C1F-AFE1-BFF80C3256D1}"/>
                </a:ext>
              </a:extLst>
            </p:cNvPr>
            <p:cNvCxnSpPr>
              <a:cxnSpLocks/>
              <a:endCxn id="117" idx="3"/>
            </p:cNvCxnSpPr>
            <p:nvPr/>
          </p:nvCxnSpPr>
          <p:spPr bwMode="auto">
            <a:xfrm flipV="1">
              <a:off x="6783500" y="2079294"/>
              <a:ext cx="1794470" cy="340532"/>
            </a:xfrm>
            <a:prstGeom prst="line">
              <a:avLst/>
            </a:prstGeom>
            <a:solidFill>
              <a:srgbClr val="00B8FF"/>
            </a:solidFill>
            <a:ln w="12700" cap="flat" cmpd="sng" algn="ctr">
              <a:solidFill>
                <a:schemeClr val="tx1"/>
              </a:solidFill>
              <a:prstDash val="dash"/>
              <a:round/>
              <a:headEnd type="none" w="med" len="med"/>
              <a:tailEnd type="none" w="med" len="med"/>
            </a:ln>
            <a:effectLst/>
          </p:spPr>
        </p:cxnSp>
      </p:grpSp>
      <p:sp>
        <p:nvSpPr>
          <p:cNvPr id="158" name="Left Brace 157"/>
          <p:cNvSpPr/>
          <p:nvPr/>
        </p:nvSpPr>
        <p:spPr>
          <a:xfrm>
            <a:off x="5368127" y="3479652"/>
            <a:ext cx="283959" cy="1545450"/>
          </a:xfrm>
          <a:prstGeom prst="leftBrace">
            <a:avLst>
              <a:gd name="adj1" fmla="val 8333"/>
              <a:gd name="adj2" fmla="val 5845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3" name="Rectangle 172"/>
          <p:cNvSpPr/>
          <p:nvPr/>
        </p:nvSpPr>
        <p:spPr>
          <a:xfrm>
            <a:off x="5941546" y="6238947"/>
            <a:ext cx="3272050" cy="253916"/>
          </a:xfrm>
          <a:prstGeom prst="rect">
            <a:avLst/>
          </a:prstGeom>
        </p:spPr>
        <p:txBody>
          <a:bodyPr wrap="none">
            <a:spAutoFit/>
          </a:bodyPr>
          <a:lstStyle/>
          <a:p>
            <a:r>
              <a:rPr lang="en-GB" sz="1050" i="1" dirty="0">
                <a:solidFill>
                  <a:schemeClr val="tx1"/>
                </a:solidFill>
              </a:rPr>
              <a:t>Figure 9-689b—Restricted TWT Traffic Info </a:t>
            </a:r>
            <a:r>
              <a:rPr lang="en-GB" sz="1050" i="1" dirty="0" smtClean="0">
                <a:solidFill>
                  <a:schemeClr val="tx1"/>
                </a:solidFill>
              </a:rPr>
              <a:t>field format </a:t>
            </a:r>
            <a:endParaRPr lang="en-GB" sz="1050" i="1" dirty="0">
              <a:solidFill>
                <a:schemeClr val="tx1"/>
              </a:solidFill>
            </a:endParaRPr>
          </a:p>
        </p:txBody>
      </p:sp>
      <p:sp>
        <p:nvSpPr>
          <p:cNvPr id="174" name="Rectangle 173"/>
          <p:cNvSpPr/>
          <p:nvPr/>
        </p:nvSpPr>
        <p:spPr>
          <a:xfrm>
            <a:off x="5732850" y="2971800"/>
            <a:ext cx="2842445" cy="253916"/>
          </a:xfrm>
          <a:prstGeom prst="rect">
            <a:avLst/>
          </a:prstGeom>
        </p:spPr>
        <p:txBody>
          <a:bodyPr wrap="none">
            <a:spAutoFit/>
          </a:bodyPr>
          <a:lstStyle/>
          <a:p>
            <a:r>
              <a:rPr lang="en-GB" sz="1050" i="1" dirty="0">
                <a:solidFill>
                  <a:schemeClr val="tx1"/>
                </a:solidFill>
              </a:rPr>
              <a:t>Figure 9-689c—Traffic Info Control field </a:t>
            </a:r>
            <a:r>
              <a:rPr lang="en-GB" sz="1050" i="1" dirty="0" smtClean="0">
                <a:solidFill>
                  <a:schemeClr val="tx1"/>
                </a:solidFill>
              </a:rPr>
              <a:t>format </a:t>
            </a:r>
            <a:endParaRPr lang="en-GB" sz="1050" i="1" dirty="0">
              <a:solidFill>
                <a:schemeClr val="tx1"/>
              </a:solidFill>
            </a:endParaRPr>
          </a:p>
        </p:txBody>
      </p:sp>
      <p:grpSp>
        <p:nvGrpSpPr>
          <p:cNvPr id="10" name="Group 9"/>
          <p:cNvGrpSpPr/>
          <p:nvPr/>
        </p:nvGrpSpPr>
        <p:grpSpPr>
          <a:xfrm>
            <a:off x="1310071" y="4624123"/>
            <a:ext cx="3868103" cy="1807650"/>
            <a:chOff x="1310071" y="4624123"/>
            <a:chExt cx="3868103" cy="1807650"/>
          </a:xfrm>
        </p:grpSpPr>
        <p:grpSp>
          <p:nvGrpSpPr>
            <p:cNvPr id="166" name="Group 165"/>
            <p:cNvGrpSpPr/>
            <p:nvPr/>
          </p:nvGrpSpPr>
          <p:grpSpPr>
            <a:xfrm>
              <a:off x="1734034" y="5638801"/>
              <a:ext cx="686079" cy="677951"/>
              <a:chOff x="2667042" y="3247922"/>
              <a:chExt cx="692605" cy="842659"/>
            </a:xfrm>
          </p:grpSpPr>
          <p:pic>
            <p:nvPicPr>
              <p:cNvPr id="213" name="Picture 212"/>
              <p:cNvPicPr>
                <a:picLocks noChangeAspect="1"/>
              </p:cNvPicPr>
              <p:nvPr/>
            </p:nvPicPr>
            <p:blipFill>
              <a:blip r:embed="rId3"/>
              <a:stretch>
                <a:fillRect/>
              </a:stretch>
            </p:blipFill>
            <p:spPr>
              <a:xfrm>
                <a:off x="2667042" y="3247922"/>
                <a:ext cx="679903" cy="842659"/>
              </a:xfrm>
              <a:prstGeom prst="rect">
                <a:avLst/>
              </a:prstGeom>
            </p:spPr>
          </p:pic>
          <p:sp>
            <p:nvSpPr>
              <p:cNvPr id="214" name="Rectangle 213"/>
              <p:cNvSpPr/>
              <p:nvPr/>
            </p:nvSpPr>
            <p:spPr>
              <a:xfrm>
                <a:off x="2717603" y="3303204"/>
                <a:ext cx="614267"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chemeClr val="tx1"/>
                    </a:solidFill>
                    <a:latin typeface="Arial" panose="020B0604020202020204" pitchFamily="34" charset="0"/>
                    <a:cs typeface="Arial" panose="020B0604020202020204" pitchFamily="34" charset="0"/>
                  </a:rPr>
                  <a:t>Number of SCSID tuples</a:t>
                </a:r>
                <a:endParaRPr lang="en-GB" sz="1000" dirty="0">
                  <a:solidFill>
                    <a:schemeClr val="tx1"/>
                  </a:solidFill>
                  <a:latin typeface="Arial" panose="020B0604020202020204" pitchFamily="34" charset="0"/>
                  <a:cs typeface="Arial" panose="020B0604020202020204" pitchFamily="34" charset="0"/>
                </a:endParaRPr>
              </a:p>
            </p:txBody>
          </p:sp>
          <p:sp>
            <p:nvSpPr>
              <p:cNvPr id="215" name="Rectangle 214"/>
              <p:cNvSpPr/>
              <p:nvPr/>
            </p:nvSpPr>
            <p:spPr>
              <a:xfrm>
                <a:off x="2711757" y="397297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1</a:t>
                </a:r>
              </a:p>
            </p:txBody>
          </p:sp>
        </p:grpSp>
        <p:sp>
          <p:nvSpPr>
            <p:cNvPr id="167" name="Rectangle 166"/>
            <p:cNvSpPr/>
            <p:nvPr/>
          </p:nvSpPr>
          <p:spPr>
            <a:xfrm>
              <a:off x="1310071" y="6222461"/>
              <a:ext cx="619916" cy="711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Octets:</a:t>
              </a:r>
            </a:p>
          </p:txBody>
        </p:sp>
        <p:grpSp>
          <p:nvGrpSpPr>
            <p:cNvPr id="168" name="Group 167"/>
            <p:cNvGrpSpPr/>
            <p:nvPr/>
          </p:nvGrpSpPr>
          <p:grpSpPr>
            <a:xfrm>
              <a:off x="2436500" y="5683275"/>
              <a:ext cx="1426755" cy="583156"/>
              <a:chOff x="3363859" y="3303203"/>
              <a:chExt cx="1327285" cy="724834"/>
            </a:xfrm>
          </p:grpSpPr>
          <p:sp>
            <p:nvSpPr>
              <p:cNvPr id="211" name="Rectangle 210"/>
              <p:cNvSpPr/>
              <p:nvPr/>
            </p:nvSpPr>
            <p:spPr>
              <a:xfrm>
                <a:off x="3363859" y="3303203"/>
                <a:ext cx="1327285"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chemeClr val="tx1"/>
                    </a:solidFill>
                    <a:latin typeface="Arial" panose="020B0604020202020204" pitchFamily="34" charset="0"/>
                    <a:cs typeface="Arial" panose="020B0604020202020204" pitchFamily="34" charset="0"/>
                  </a:rPr>
                  <a:t>ID tuple #1</a:t>
                </a:r>
                <a:endParaRPr lang="en-GB" sz="1000" dirty="0">
                  <a:solidFill>
                    <a:schemeClr val="tx1"/>
                  </a:solidFill>
                  <a:latin typeface="Arial" panose="020B0604020202020204" pitchFamily="34" charset="0"/>
                  <a:cs typeface="Arial" panose="020B0604020202020204" pitchFamily="34" charset="0"/>
                </a:endParaRPr>
              </a:p>
            </p:txBody>
          </p:sp>
          <p:sp>
            <p:nvSpPr>
              <p:cNvPr id="212" name="Rectangle 211"/>
              <p:cNvSpPr/>
              <p:nvPr/>
            </p:nvSpPr>
            <p:spPr>
              <a:xfrm>
                <a:off x="3632699" y="3968009"/>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2</a:t>
                </a:r>
              </a:p>
            </p:txBody>
          </p:sp>
        </p:grpSp>
        <p:grpSp>
          <p:nvGrpSpPr>
            <p:cNvPr id="169" name="Group 168"/>
            <p:cNvGrpSpPr/>
            <p:nvPr/>
          </p:nvGrpSpPr>
          <p:grpSpPr>
            <a:xfrm>
              <a:off x="3912811" y="5638800"/>
              <a:ext cx="737372" cy="677951"/>
              <a:chOff x="5568109" y="3247922"/>
              <a:chExt cx="744244" cy="842659"/>
            </a:xfrm>
          </p:grpSpPr>
          <p:pic>
            <p:nvPicPr>
              <p:cNvPr id="208" name="Picture 207"/>
              <p:cNvPicPr>
                <a:picLocks noChangeAspect="1"/>
              </p:cNvPicPr>
              <p:nvPr/>
            </p:nvPicPr>
            <p:blipFill>
              <a:blip r:embed="rId3"/>
              <a:stretch>
                <a:fillRect/>
              </a:stretch>
            </p:blipFill>
            <p:spPr>
              <a:xfrm>
                <a:off x="5568109" y="3247922"/>
                <a:ext cx="744244" cy="842659"/>
              </a:xfrm>
              <a:prstGeom prst="rect">
                <a:avLst/>
              </a:prstGeom>
            </p:spPr>
          </p:pic>
          <p:sp>
            <p:nvSpPr>
              <p:cNvPr id="209" name="Rectangle 208"/>
              <p:cNvSpPr/>
              <p:nvPr/>
            </p:nvSpPr>
            <p:spPr>
              <a:xfrm>
                <a:off x="5582269" y="3303204"/>
                <a:ext cx="695255"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b="1" dirty="0">
                    <a:solidFill>
                      <a:schemeClr val="tx1"/>
                    </a:solidFill>
                    <a:latin typeface="Arial" panose="020B0604020202020204" pitchFamily="34" charset="0"/>
                    <a:cs typeface="Arial" panose="020B0604020202020204" pitchFamily="34" charset="0"/>
                  </a:rPr>
                  <a:t>…</a:t>
                </a:r>
                <a:endParaRPr lang="en-GB" sz="1050" b="1" dirty="0">
                  <a:solidFill>
                    <a:schemeClr val="tx1"/>
                  </a:solidFill>
                  <a:latin typeface="Arial" panose="020B0604020202020204" pitchFamily="34" charset="0"/>
                  <a:cs typeface="Arial" panose="020B0604020202020204" pitchFamily="34" charset="0"/>
                </a:endParaRPr>
              </a:p>
            </p:txBody>
          </p:sp>
          <p:sp>
            <p:nvSpPr>
              <p:cNvPr id="210" name="Rectangle 209"/>
              <p:cNvSpPr/>
              <p:nvPr/>
            </p:nvSpPr>
            <p:spPr>
              <a:xfrm>
                <a:off x="5618669" y="3972972"/>
                <a:ext cx="658855"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Variable</a:t>
                </a:r>
              </a:p>
            </p:txBody>
          </p:sp>
        </p:grpSp>
        <p:sp>
          <p:nvSpPr>
            <p:cNvPr id="170" name="Rectangle 169"/>
            <p:cNvSpPr/>
            <p:nvPr/>
          </p:nvSpPr>
          <p:spPr>
            <a:xfrm>
              <a:off x="1956638" y="5305215"/>
              <a:ext cx="619916" cy="711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Bits:</a:t>
              </a:r>
            </a:p>
          </p:txBody>
        </p:sp>
        <p:pic>
          <p:nvPicPr>
            <p:cNvPr id="171" name="Picture 170"/>
            <p:cNvPicPr>
              <a:picLocks noChangeAspect="1"/>
            </p:cNvPicPr>
            <p:nvPr/>
          </p:nvPicPr>
          <p:blipFill>
            <a:blip r:embed="rId3"/>
            <a:stretch>
              <a:fillRect/>
            </a:stretch>
          </p:blipFill>
          <p:spPr>
            <a:xfrm>
              <a:off x="3736915" y="4814175"/>
              <a:ext cx="1259812" cy="583330"/>
            </a:xfrm>
            <a:prstGeom prst="rect">
              <a:avLst/>
            </a:prstGeom>
          </p:spPr>
        </p:pic>
        <p:sp>
          <p:nvSpPr>
            <p:cNvPr id="172" name="Rectangle 171"/>
            <p:cNvSpPr/>
            <p:nvPr/>
          </p:nvSpPr>
          <p:spPr>
            <a:xfrm>
              <a:off x="2340379" y="4700263"/>
              <a:ext cx="643110" cy="910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050" dirty="0">
                  <a:solidFill>
                    <a:schemeClr val="tx1"/>
                  </a:solidFill>
                  <a:latin typeface="Arial" panose="020B0604020202020204" pitchFamily="34" charset="0"/>
                  <a:cs typeface="Arial" panose="020B0604020202020204" pitchFamily="34" charset="0"/>
                </a:rPr>
                <a:t>B0    B11</a:t>
              </a:r>
            </a:p>
          </p:txBody>
        </p:sp>
        <p:pic>
          <p:nvPicPr>
            <p:cNvPr id="175" name="Picture 174"/>
            <p:cNvPicPr>
              <a:picLocks noChangeAspect="1"/>
            </p:cNvPicPr>
            <p:nvPr/>
          </p:nvPicPr>
          <p:blipFill>
            <a:blip r:embed="rId3"/>
            <a:stretch>
              <a:fillRect/>
            </a:stretch>
          </p:blipFill>
          <p:spPr>
            <a:xfrm>
              <a:off x="2377705" y="4814174"/>
              <a:ext cx="568961" cy="583330"/>
            </a:xfrm>
            <a:prstGeom prst="rect">
              <a:avLst/>
            </a:prstGeom>
          </p:spPr>
        </p:pic>
        <p:sp>
          <p:nvSpPr>
            <p:cNvPr id="176" name="Rectangle 175"/>
            <p:cNvSpPr/>
            <p:nvPr/>
          </p:nvSpPr>
          <p:spPr>
            <a:xfrm>
              <a:off x="2412330" y="4858650"/>
              <a:ext cx="482476" cy="363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chemeClr val="tx1"/>
                  </a:solidFill>
                  <a:latin typeface="Arial" panose="020B0604020202020204" pitchFamily="34" charset="0"/>
                  <a:cs typeface="Arial" panose="020B0604020202020204" pitchFamily="34" charset="0"/>
                </a:rPr>
                <a:t>AID12</a:t>
              </a:r>
              <a:endParaRPr lang="en-GB" sz="1000" dirty="0">
                <a:solidFill>
                  <a:schemeClr val="tx1"/>
                </a:solidFill>
                <a:latin typeface="Arial" panose="020B0604020202020204" pitchFamily="34" charset="0"/>
                <a:cs typeface="Arial" panose="020B0604020202020204" pitchFamily="34" charset="0"/>
              </a:endParaRPr>
            </a:p>
          </p:txBody>
        </p:sp>
        <p:sp>
          <p:nvSpPr>
            <p:cNvPr id="177" name="Rectangle 176"/>
            <p:cNvSpPr/>
            <p:nvPr/>
          </p:nvSpPr>
          <p:spPr>
            <a:xfrm>
              <a:off x="2405751" y="5305545"/>
              <a:ext cx="561653" cy="711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12</a:t>
              </a:r>
            </a:p>
          </p:txBody>
        </p:sp>
        <p:pic>
          <p:nvPicPr>
            <p:cNvPr id="178" name="Picture 177"/>
            <p:cNvPicPr>
              <a:picLocks noChangeAspect="1"/>
            </p:cNvPicPr>
            <p:nvPr/>
          </p:nvPicPr>
          <p:blipFill>
            <a:blip r:embed="rId3"/>
            <a:stretch>
              <a:fillRect/>
            </a:stretch>
          </p:blipFill>
          <p:spPr>
            <a:xfrm>
              <a:off x="2930473" y="4814174"/>
              <a:ext cx="339834" cy="583330"/>
            </a:xfrm>
            <a:prstGeom prst="rect">
              <a:avLst/>
            </a:prstGeom>
          </p:spPr>
        </p:pic>
        <p:sp>
          <p:nvSpPr>
            <p:cNvPr id="179" name="Rectangle 178"/>
            <p:cNvSpPr/>
            <p:nvPr/>
          </p:nvSpPr>
          <p:spPr>
            <a:xfrm>
              <a:off x="3779268" y="5321670"/>
              <a:ext cx="1201308" cy="758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dirty="0" smtClean="0">
                  <a:solidFill>
                    <a:schemeClr val="tx1"/>
                  </a:solidFill>
                  <a:latin typeface="Arial" panose="020B0604020202020204" pitchFamily="34" charset="0"/>
                  <a:cs typeface="Arial" panose="020B0604020202020204" pitchFamily="34" charset="0"/>
                </a:rPr>
                <a:t>TBD if 4 enough?</a:t>
              </a:r>
              <a:endParaRPr lang="en-GB" sz="1000" dirty="0">
                <a:solidFill>
                  <a:schemeClr val="tx1"/>
                </a:solidFill>
                <a:latin typeface="Arial" panose="020B0604020202020204" pitchFamily="34" charset="0"/>
                <a:cs typeface="Arial" panose="020B0604020202020204" pitchFamily="34" charset="0"/>
              </a:endParaRPr>
            </a:p>
          </p:txBody>
        </p:sp>
        <p:sp>
          <p:nvSpPr>
            <p:cNvPr id="180" name="Rectangle 179"/>
            <p:cNvSpPr/>
            <p:nvPr/>
          </p:nvSpPr>
          <p:spPr>
            <a:xfrm>
              <a:off x="3214069" y="4703854"/>
              <a:ext cx="643110" cy="910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050" dirty="0">
                  <a:solidFill>
                    <a:schemeClr val="tx1"/>
                  </a:solidFill>
                  <a:latin typeface="Arial" panose="020B0604020202020204" pitchFamily="34" charset="0"/>
                  <a:cs typeface="Arial" panose="020B0604020202020204" pitchFamily="34" charset="0"/>
                </a:rPr>
                <a:t>B13  B15</a:t>
              </a:r>
            </a:p>
          </p:txBody>
        </p:sp>
        <p:sp>
          <p:nvSpPr>
            <p:cNvPr id="181" name="Rectangle 180"/>
            <p:cNvSpPr/>
            <p:nvPr/>
          </p:nvSpPr>
          <p:spPr>
            <a:xfrm>
              <a:off x="3797952" y="4715051"/>
              <a:ext cx="1200975" cy="677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050" dirty="0">
                  <a:solidFill>
                    <a:schemeClr val="tx1"/>
                  </a:solidFill>
                  <a:latin typeface="Arial" panose="020B0604020202020204" pitchFamily="34" charset="0"/>
                  <a:cs typeface="Arial" panose="020B0604020202020204" pitchFamily="34" charset="0"/>
                </a:rPr>
                <a:t>B16                 B31</a:t>
              </a:r>
            </a:p>
          </p:txBody>
        </p:sp>
        <p:sp>
          <p:nvSpPr>
            <p:cNvPr id="182" name="Rectangle 181"/>
            <p:cNvSpPr/>
            <p:nvPr/>
          </p:nvSpPr>
          <p:spPr>
            <a:xfrm>
              <a:off x="3922785" y="4851928"/>
              <a:ext cx="820845" cy="363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rgbClr val="00B0F0"/>
                  </a:solidFill>
                  <a:latin typeface="Arial" panose="020B0604020202020204" pitchFamily="34" charset="0"/>
                  <a:cs typeface="Arial" panose="020B0604020202020204" pitchFamily="34" charset="0"/>
                </a:rPr>
                <a:t>SCSID / TID</a:t>
              </a:r>
              <a:endParaRPr lang="en-GB" sz="1000" dirty="0">
                <a:solidFill>
                  <a:srgbClr val="00B0F0"/>
                </a:solidFill>
                <a:latin typeface="Arial" panose="020B0604020202020204" pitchFamily="34" charset="0"/>
                <a:cs typeface="Arial" panose="020B0604020202020204" pitchFamily="34" charset="0"/>
              </a:endParaRPr>
            </a:p>
          </p:txBody>
        </p:sp>
        <p:pic>
          <p:nvPicPr>
            <p:cNvPr id="183" name="Picture 182"/>
            <p:cNvPicPr>
              <a:picLocks noChangeAspect="1"/>
            </p:cNvPicPr>
            <p:nvPr/>
          </p:nvPicPr>
          <p:blipFill>
            <a:blip r:embed="rId3"/>
            <a:stretch>
              <a:fillRect/>
            </a:stretch>
          </p:blipFill>
          <p:spPr>
            <a:xfrm>
              <a:off x="3257673" y="4814174"/>
              <a:ext cx="534622" cy="583330"/>
            </a:xfrm>
            <a:prstGeom prst="rect">
              <a:avLst/>
            </a:prstGeom>
          </p:spPr>
        </p:pic>
        <p:sp>
          <p:nvSpPr>
            <p:cNvPr id="184" name="Rectangle 183"/>
            <p:cNvSpPr/>
            <p:nvPr/>
          </p:nvSpPr>
          <p:spPr>
            <a:xfrm>
              <a:off x="3294535" y="4858650"/>
              <a:ext cx="484732" cy="363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chemeClr val="tx1"/>
                  </a:solidFill>
                  <a:latin typeface="Arial" panose="020B0604020202020204" pitchFamily="34" charset="0"/>
                  <a:cs typeface="Arial" panose="020B0604020202020204" pitchFamily="34" charset="0"/>
                </a:rPr>
                <a:t>Reserved</a:t>
              </a:r>
              <a:endParaRPr lang="en-GB" sz="1000" dirty="0">
                <a:solidFill>
                  <a:schemeClr val="tx1"/>
                </a:solidFill>
                <a:latin typeface="Arial" panose="020B0604020202020204" pitchFamily="34" charset="0"/>
                <a:cs typeface="Arial" panose="020B0604020202020204" pitchFamily="34" charset="0"/>
              </a:endParaRPr>
            </a:p>
          </p:txBody>
        </p:sp>
        <p:sp>
          <p:nvSpPr>
            <p:cNvPr id="185" name="Rectangle 184"/>
            <p:cNvSpPr/>
            <p:nvPr/>
          </p:nvSpPr>
          <p:spPr>
            <a:xfrm>
              <a:off x="2905881" y="5328426"/>
              <a:ext cx="669325" cy="48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1    3</a:t>
              </a:r>
            </a:p>
          </p:txBody>
        </p:sp>
        <p:sp>
          <p:nvSpPr>
            <p:cNvPr id="186" name="Rectangle 185"/>
            <p:cNvSpPr/>
            <p:nvPr/>
          </p:nvSpPr>
          <p:spPr>
            <a:xfrm>
              <a:off x="2954770" y="4897173"/>
              <a:ext cx="308214" cy="363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rgbClr val="00B050"/>
                  </a:solidFill>
                  <a:latin typeface="Arial" panose="020B0604020202020204" pitchFamily="34" charset="0"/>
                  <a:cs typeface="Arial" panose="020B0604020202020204" pitchFamily="34" charset="0"/>
                </a:rPr>
                <a:t>Type</a:t>
              </a:r>
              <a:endParaRPr lang="en-GB" sz="1000" dirty="0">
                <a:solidFill>
                  <a:srgbClr val="00B050"/>
                </a:solidFill>
                <a:latin typeface="Arial" panose="020B0604020202020204" pitchFamily="34" charset="0"/>
                <a:cs typeface="Arial" panose="020B0604020202020204" pitchFamily="34" charset="0"/>
              </a:endParaRPr>
            </a:p>
          </p:txBody>
        </p:sp>
        <p:cxnSp>
          <p:nvCxnSpPr>
            <p:cNvPr id="187" name="Straight Connector 186">
              <a:extLst>
                <a:ext uri="{FF2B5EF4-FFF2-40B4-BE49-F238E27FC236}">
                  <a16:creationId xmlns:a16="http://schemas.microsoft.com/office/drawing/2014/main" id="{D9C65D75-1FBA-46BD-8689-5A361DEB2510}"/>
                </a:ext>
              </a:extLst>
            </p:cNvPr>
            <p:cNvCxnSpPr>
              <a:cxnSpLocks/>
              <a:endCxn id="175" idx="1"/>
            </p:cNvCxnSpPr>
            <p:nvPr/>
          </p:nvCxnSpPr>
          <p:spPr bwMode="auto">
            <a:xfrm flipH="1" flipV="1">
              <a:off x="2377705" y="5105839"/>
              <a:ext cx="42410" cy="783036"/>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88" name="Straight Connector 187">
              <a:extLst>
                <a:ext uri="{FF2B5EF4-FFF2-40B4-BE49-F238E27FC236}">
                  <a16:creationId xmlns:a16="http://schemas.microsoft.com/office/drawing/2014/main" id="{7BC01C28-AF8D-4C1F-AFE1-BFF80C3256D1}"/>
                </a:ext>
              </a:extLst>
            </p:cNvPr>
            <p:cNvCxnSpPr>
              <a:cxnSpLocks/>
            </p:cNvCxnSpPr>
            <p:nvPr/>
          </p:nvCxnSpPr>
          <p:spPr bwMode="auto">
            <a:xfrm flipV="1">
              <a:off x="3922785" y="5441980"/>
              <a:ext cx="1073371" cy="241297"/>
            </a:xfrm>
            <a:prstGeom prst="line">
              <a:avLst/>
            </a:prstGeom>
            <a:solidFill>
              <a:srgbClr val="00B8FF"/>
            </a:solidFill>
            <a:ln w="12700" cap="flat" cmpd="sng" algn="ctr">
              <a:solidFill>
                <a:schemeClr val="tx1"/>
              </a:solidFill>
              <a:prstDash val="dash"/>
              <a:round/>
              <a:headEnd type="none" w="med" len="med"/>
              <a:tailEnd type="none" w="med" len="med"/>
            </a:ln>
            <a:effectLst/>
          </p:spPr>
        </p:cxnSp>
        <p:sp>
          <p:nvSpPr>
            <p:cNvPr id="191" name="Left Brace 190"/>
            <p:cNvSpPr/>
            <p:nvPr/>
          </p:nvSpPr>
          <p:spPr>
            <a:xfrm rot="10800000">
              <a:off x="4925197" y="4624123"/>
              <a:ext cx="252977" cy="1807650"/>
            </a:xfrm>
            <a:prstGeom prst="leftBrace">
              <a:avLst>
                <a:gd name="adj1" fmla="val 8333"/>
                <a:gd name="adj2" fmla="val 4653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6" name="Rectangle 205"/>
            <p:cNvSpPr/>
            <p:nvPr/>
          </p:nvSpPr>
          <p:spPr>
            <a:xfrm>
              <a:off x="2874909" y="4631817"/>
              <a:ext cx="425116" cy="253916"/>
            </a:xfrm>
            <a:prstGeom prst="rect">
              <a:avLst/>
            </a:prstGeom>
          </p:spPr>
          <p:txBody>
            <a:bodyPr wrap="none">
              <a:spAutoFit/>
            </a:bodyPr>
            <a:lstStyle/>
            <a:p>
              <a:r>
                <a:rPr lang="en-GB" sz="1050" dirty="0">
                  <a:solidFill>
                    <a:prstClr val="black"/>
                  </a:solidFill>
                  <a:latin typeface="Arial" panose="020B0604020202020204" pitchFamily="34" charset="0"/>
                  <a:cs typeface="Arial" panose="020B0604020202020204" pitchFamily="34" charset="0"/>
                </a:rPr>
                <a:t>B12</a:t>
              </a:r>
              <a:endParaRPr lang="en-GB" dirty="0"/>
            </a:p>
          </p:txBody>
        </p:sp>
        <p:sp>
          <p:nvSpPr>
            <p:cNvPr id="207" name="Rectangle 206"/>
            <p:cNvSpPr/>
            <p:nvPr/>
          </p:nvSpPr>
          <p:spPr>
            <a:xfrm>
              <a:off x="2411611" y="5663728"/>
              <a:ext cx="1504788" cy="5049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216" name="Elbow Connector 159"/>
          <p:cNvCxnSpPr>
            <a:stCxn id="138" idx="2"/>
          </p:cNvCxnSpPr>
          <p:nvPr/>
        </p:nvCxnSpPr>
        <p:spPr>
          <a:xfrm rot="5400000">
            <a:off x="6458654" y="3587367"/>
            <a:ext cx="722774" cy="3283732"/>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14048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101399</TotalTime>
  <Words>1747</Words>
  <Application>Microsoft Office PowerPoint</Application>
  <PresentationFormat>On-screen Show (4:3)</PresentationFormat>
  <Paragraphs>235</Paragraphs>
  <Slides>13</Slides>
  <Notes>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MS Gothic</vt:lpstr>
      <vt:lpstr>Arial</vt:lpstr>
      <vt:lpstr>Arial Unicode MS</vt:lpstr>
      <vt:lpstr>Calibri</vt:lpstr>
      <vt:lpstr>MS Mincho</vt:lpstr>
      <vt:lpstr>Tahoma</vt:lpstr>
      <vt:lpstr>Times New Roman</vt:lpstr>
      <vt:lpstr>Wingdings</vt:lpstr>
      <vt:lpstr>Office Theme</vt:lpstr>
      <vt:lpstr>Document</vt:lpstr>
      <vt:lpstr>CR for Low-Latency stream identification</vt:lpstr>
      <vt:lpstr>Abstract</vt:lpstr>
      <vt:lpstr>Motivation</vt:lpstr>
      <vt:lpstr>Related CIDs</vt:lpstr>
      <vt:lpstr>Discussion</vt:lpstr>
      <vt:lpstr>Proposal</vt:lpstr>
      <vt:lpstr>Related discussions and comments, since last presentation</vt:lpstr>
      <vt:lpstr>Example formats to support TID and SCSID</vt:lpstr>
      <vt:lpstr>PowerPoint Presentation</vt:lpstr>
      <vt:lpstr>Summary</vt:lpstr>
      <vt:lpstr>Straw Poll #1</vt:lpstr>
      <vt:lpstr>Straw Poll #2</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LL stream identification</dc:title>
  <dc:creator>stephane.baron@crf.canon.fr</dc:creator>
  <cp:lastModifiedBy>VIGER Pascal</cp:lastModifiedBy>
  <cp:revision>1405</cp:revision>
  <cp:lastPrinted>2019-09-13T12:35:55Z</cp:lastPrinted>
  <dcterms:created xsi:type="dcterms:W3CDTF">2015-10-31T00:33:08Z</dcterms:created>
  <dcterms:modified xsi:type="dcterms:W3CDTF">2022-01-27T10:22:07Z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(2)2hl+6cmZBS+O2n65uOdi301sPUkU1ELO8AqpKqV2MaZTVAh8g/WSTK6PPNWWoxAWAR7gQ05o
jFyb16lC3rMBLRfwy678CDf2Oshvjg580m9bh8LgVynVYp7l1IbpxN02MeDYXFKq+4npVZl0
yuc7oPmDTD1UPKSPRZ+NhtPnoGqgXkbXbGgTckKs8+h9ounm1pkYNRVQxTRu2A1ZR6Fr9B5i
2d/zNxVNPpm3GDefZb</vt:lpwstr>
  </property>
  <property fmtid="{D5CDD505-2E9C-101B-9397-08002B2CF9AE}" pid="3" name="_2015_ms_pID_7253431">
    <vt:lpwstr>c8v0TT0oPUnpzBun4nJ+u54bQoJC5pYN2gsDNhj2a5LXbKbRUNhqDM
zEqNpbOjZCSNEGqU/5w9hPnh3T7Ts8SBsdglsWrcAtfs7JbqkmnAwXOWRfTSh8VLHCLUfqa+
shfcXk6RKLuERxPLzd1fm85ehvndYfPHZ4cN75s/IPc+sZvbY5y4hF8I8s6mvBl06SMll6tn
rqhGPV3csXgJfpm2</vt:lpwstr>
  </property>
</Properties>
</file>