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571" r:id="rId3"/>
    <p:sldId id="581" r:id="rId4"/>
    <p:sldId id="572" r:id="rId5"/>
    <p:sldId id="573" r:id="rId6"/>
    <p:sldId id="582" r:id="rId7"/>
    <p:sldId id="583" r:id="rId8"/>
    <p:sldId id="584" r:id="rId9"/>
    <p:sldId id="580" r:id="rId10"/>
    <p:sldId id="578" r:id="rId11"/>
    <p:sldId id="416" r:id="rId12"/>
  </p:sldIdLst>
  <p:sldSz cx="9144000" cy="6858000" type="screen4x3"/>
  <p:notesSz cx="6797675" cy="987266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4" userDrawn="1">
          <p15:clr>
            <a:srgbClr val="A4A3A4"/>
          </p15:clr>
        </p15:guide>
        <p15:guide id="2" pos="211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A3EDFF"/>
    <a:srgbClr val="99FF66"/>
    <a:srgbClr val="FFCC66"/>
    <a:srgbClr val="FF7C8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20" autoAdjust="0"/>
    <p:restoredTop sz="96472" autoAdjust="0"/>
  </p:normalViewPr>
  <p:slideViewPr>
    <p:cSldViewPr>
      <p:cViewPr varScale="1">
        <p:scale>
          <a:sx n="149" d="100"/>
          <a:sy n="149" d="100"/>
        </p:scale>
        <p:origin x="252" y="72"/>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2707"/>
    </p:cViewPr>
  </p:sorterViewPr>
  <p:notesViewPr>
    <p:cSldViewPr>
      <p:cViewPr varScale="1">
        <p:scale>
          <a:sx n="67" d="100"/>
          <a:sy n="67" d="100"/>
        </p:scale>
        <p:origin x="3101" y="53"/>
      </p:cViewPr>
      <p:guideLst>
        <p:guide orient="horz" pos="3064"/>
        <p:guide pos="211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971" cy="493126"/>
          </a:xfrm>
          <a:prstGeom prst="rect">
            <a:avLst/>
          </a:prstGeom>
        </p:spPr>
        <p:txBody>
          <a:bodyPr vert="horz" lIns="92098" tIns="46049" rIns="92098" bIns="46049" rtlCol="0"/>
          <a:lstStyle>
            <a:lvl1pPr algn="l">
              <a:defRPr sz="1200"/>
            </a:lvl1pPr>
          </a:lstStyle>
          <a:p>
            <a:endParaRPr lang="en-US" dirty="0"/>
          </a:p>
        </p:txBody>
      </p:sp>
      <p:sp>
        <p:nvSpPr>
          <p:cNvPr id="3" name="Date Placeholder 2"/>
          <p:cNvSpPr>
            <a:spLocks noGrp="1"/>
          </p:cNvSpPr>
          <p:nvPr>
            <p:ph type="dt" sz="quarter" idx="1"/>
          </p:nvPr>
        </p:nvSpPr>
        <p:spPr>
          <a:xfrm>
            <a:off x="3850150" y="1"/>
            <a:ext cx="2945971" cy="493126"/>
          </a:xfrm>
          <a:prstGeom prst="rect">
            <a:avLst/>
          </a:prstGeom>
        </p:spPr>
        <p:txBody>
          <a:bodyPr vert="horz" lIns="92098" tIns="46049" rIns="92098" bIns="46049" rtlCol="0"/>
          <a:lstStyle>
            <a:lvl1pPr algn="r">
              <a:defRPr sz="1200"/>
            </a:lvl1pPr>
          </a:lstStyle>
          <a:p>
            <a:fld id="{B87CCAAF-252C-4847-8D16-EDD6B40E4912}" type="datetimeFigureOut">
              <a:rPr lang="en-US" smtClean="0"/>
              <a:pPr/>
              <a:t>10/14/2021</a:t>
            </a:fld>
            <a:endParaRPr lang="en-US" dirty="0"/>
          </a:p>
        </p:txBody>
      </p:sp>
      <p:sp>
        <p:nvSpPr>
          <p:cNvPr id="4" name="Footer Placeholder 3"/>
          <p:cNvSpPr>
            <a:spLocks noGrp="1"/>
          </p:cNvSpPr>
          <p:nvPr>
            <p:ph type="ftr" sz="quarter" idx="2"/>
          </p:nvPr>
        </p:nvSpPr>
        <p:spPr>
          <a:xfrm>
            <a:off x="1" y="9377849"/>
            <a:ext cx="2945971" cy="493126"/>
          </a:xfrm>
          <a:prstGeom prst="rect">
            <a:avLst/>
          </a:prstGeom>
        </p:spPr>
        <p:txBody>
          <a:bodyPr vert="horz" lIns="92098" tIns="46049" rIns="92098" bIns="4604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150" y="9377849"/>
            <a:ext cx="2945971" cy="493126"/>
          </a:xfrm>
          <a:prstGeom prst="rect">
            <a:avLst/>
          </a:prstGeom>
        </p:spPr>
        <p:txBody>
          <a:bodyPr vert="horz" lIns="92098" tIns="46049" rIns="92098" bIns="46049"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2"/>
            <a:ext cx="6797675" cy="9872663"/>
          </a:xfrm>
          <a:prstGeom prst="roundRect">
            <a:avLst>
              <a:gd name="adj" fmla="val 19"/>
            </a:avLst>
          </a:prstGeom>
          <a:solidFill>
            <a:srgbClr val="FFFFFF"/>
          </a:solidFill>
          <a:ln w="9525">
            <a:noFill/>
            <a:round/>
            <a:headEnd/>
            <a:tailEnd/>
          </a:ln>
          <a:effectLst/>
        </p:spPr>
        <p:txBody>
          <a:bodyPr wrap="none" lIns="92098" tIns="46049" rIns="92098" bIns="46049" anchor="ctr"/>
          <a:lstStyle/>
          <a:p>
            <a:endParaRPr lang="en-GB" dirty="0"/>
          </a:p>
        </p:txBody>
      </p:sp>
      <p:sp>
        <p:nvSpPr>
          <p:cNvPr id="2050" name="Rectangle 2"/>
          <p:cNvSpPr>
            <a:spLocks noGrp="1" noChangeArrowheads="1"/>
          </p:cNvSpPr>
          <p:nvPr>
            <p:ph type="hdr"/>
          </p:nvPr>
        </p:nvSpPr>
        <p:spPr bwMode="auto">
          <a:xfrm>
            <a:off x="5529337" y="103018"/>
            <a:ext cx="627166"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1174" y="103018"/>
            <a:ext cx="809247"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36625" y="744538"/>
            <a:ext cx="4922838" cy="369093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7" y="4689770"/>
            <a:ext cx="4984650" cy="4441516"/>
          </a:xfrm>
          <a:prstGeom prst="rect">
            <a:avLst/>
          </a:prstGeom>
          <a:noFill/>
          <a:ln w="9525">
            <a:noFill/>
            <a:round/>
            <a:headEnd/>
            <a:tailEnd/>
          </a:ln>
          <a:effectLst/>
        </p:spPr>
        <p:txBody>
          <a:bodyPr vert="horz" wrap="square" lIns="94274" tIns="46412" rIns="94274" bIns="4641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252325" y="9558550"/>
            <a:ext cx="904178" cy="1925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0492" algn="l"/>
                <a:tab pos="1381476" algn="l"/>
                <a:tab pos="2302459" algn="l"/>
                <a:tab pos="3223443" algn="l"/>
                <a:tab pos="4144427" algn="l"/>
                <a:tab pos="5065410" algn="l"/>
                <a:tab pos="5986394" algn="l"/>
                <a:tab pos="6907378" algn="l"/>
                <a:tab pos="7828361" algn="l"/>
                <a:tab pos="8749345" algn="l"/>
                <a:tab pos="9670329" algn="l"/>
                <a:tab pos="10591312"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159177" y="9558551"/>
            <a:ext cx="501111" cy="3867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08094" y="9558549"/>
            <a:ext cx="731992" cy="183662"/>
          </a:xfrm>
          <a:prstGeom prst="rect">
            <a:avLst/>
          </a:prstGeom>
          <a:noFill/>
          <a:ln w="9525">
            <a:noFill/>
            <a:round/>
            <a:headEnd/>
            <a:tailEnd/>
          </a:ln>
          <a:effectLst/>
        </p:spPr>
        <p:txBody>
          <a:bodyPr wrap="none" lIns="0" tIns="0" rIns="0" bIns="0">
            <a:spAutoFit/>
          </a:bodyPr>
          <a:lstStyle/>
          <a:p>
            <a:pPr>
              <a:tabLst>
                <a:tab pos="0" algn="l"/>
                <a:tab pos="920984" algn="l"/>
                <a:tab pos="1841967" algn="l"/>
                <a:tab pos="2762951" algn="l"/>
                <a:tab pos="3683935" algn="l"/>
                <a:tab pos="4604918" algn="l"/>
                <a:tab pos="5525902" algn="l"/>
                <a:tab pos="6446886" algn="l"/>
                <a:tab pos="7367869" algn="l"/>
                <a:tab pos="8288853" algn="l"/>
                <a:tab pos="9209837" algn="l"/>
                <a:tab pos="10130820" algn="l"/>
              </a:tabLst>
            </a:pPr>
            <a:r>
              <a:rPr lang="en-US" sz="1200" dirty="0">
                <a:solidFill>
                  <a:srgbClr val="000000"/>
                </a:solidFill>
              </a:rPr>
              <a:t>Submission</a:t>
            </a:r>
          </a:p>
        </p:txBody>
      </p:sp>
      <p:sp>
        <p:nvSpPr>
          <p:cNvPr id="2057" name="Line 9"/>
          <p:cNvSpPr>
            <a:spLocks noChangeShapeType="1"/>
          </p:cNvSpPr>
          <p:nvPr/>
        </p:nvSpPr>
        <p:spPr bwMode="auto">
          <a:xfrm>
            <a:off x="709650" y="9556859"/>
            <a:ext cx="5378380" cy="1689"/>
          </a:xfrm>
          <a:prstGeom prst="line">
            <a:avLst/>
          </a:prstGeom>
          <a:noFill/>
          <a:ln w="12600">
            <a:solidFill>
              <a:srgbClr val="000000"/>
            </a:solidFill>
            <a:miter lim="800000"/>
            <a:headEnd/>
            <a:tailEnd/>
          </a:ln>
          <a:effectLst/>
        </p:spPr>
        <p:txBody>
          <a:bodyPr lIns="92098" tIns="46049" rIns="92098" bIns="46049"/>
          <a:lstStyle/>
          <a:p>
            <a:endParaRPr lang="en-GB" dirty="0"/>
          </a:p>
        </p:txBody>
      </p:sp>
      <p:sp>
        <p:nvSpPr>
          <p:cNvPr id="2058" name="Line 10"/>
          <p:cNvSpPr>
            <a:spLocks noChangeShapeType="1"/>
          </p:cNvSpPr>
          <p:nvPr/>
        </p:nvSpPr>
        <p:spPr bwMode="auto">
          <a:xfrm>
            <a:off x="634948" y="315803"/>
            <a:ext cx="5527779" cy="1689"/>
          </a:xfrm>
          <a:prstGeom prst="line">
            <a:avLst/>
          </a:prstGeom>
          <a:noFill/>
          <a:ln w="12600">
            <a:solidFill>
              <a:srgbClr val="000000"/>
            </a:solidFill>
            <a:miter lim="800000"/>
            <a:headEnd/>
            <a:tailEnd/>
          </a:ln>
          <a:effectLst/>
        </p:spPr>
        <p:txBody>
          <a:bodyPr lIns="92098" tIns="46049" rIns="92098" bIns="46049"/>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31391" y="746447"/>
            <a:ext cx="4534896" cy="3690005"/>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dirty="0"/>
          </a:p>
        </p:txBody>
      </p:sp>
      <p:sp>
        <p:nvSpPr>
          <p:cNvPr id="12290" name="Rectangle 2"/>
          <p:cNvSpPr txBox="1">
            <a:spLocks noGrp="1" noChangeArrowheads="1"/>
          </p:cNvSpPr>
          <p:nvPr>
            <p:ph type="body"/>
          </p:nvPr>
        </p:nvSpPr>
        <p:spPr bwMode="auto">
          <a:xfrm>
            <a:off x="905734" y="4689769"/>
            <a:ext cx="4986207" cy="454284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8"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10"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endParaRPr lang="en-GB" altLang="zh-CN" dirty="0"/>
          </a:p>
        </p:txBody>
      </p:sp>
      <p:sp>
        <p:nvSpPr>
          <p:cNvPr id="8" name="Rectangle 4">
            <a:extLst>
              <a:ext uri="{FF2B5EF4-FFF2-40B4-BE49-F238E27FC236}">
                <a16:creationId xmlns:a16="http://schemas.microsoft.com/office/drawing/2014/main" id="{0D37565A-9E16-4AC8-961E-449C94C72A1C}"/>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8"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a:p>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802.11-20/1686r0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2021</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1/11-21-1577-00-00be-cr-for-low-latency-bsr.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CR for Low-Latency </a:t>
            </a:r>
            <a:r>
              <a:rPr lang="en-US" sz="2800" dirty="0" smtClean="0"/>
              <a:t>stream identification</a:t>
            </a:r>
            <a:endParaRPr lang="en-GB" sz="2800" dirty="0"/>
          </a:p>
        </p:txBody>
      </p:sp>
      <p:sp>
        <p:nvSpPr>
          <p:cNvPr id="3074" name="Rectangle 2"/>
          <p:cNvSpPr>
            <a:spLocks noGrp="1" noChangeArrowheads="1"/>
          </p:cNvSpPr>
          <p:nvPr>
            <p:ph type="body" idx="1"/>
          </p:nvPr>
        </p:nvSpPr>
        <p:spPr>
          <a:xfrm>
            <a:off x="696912" y="146509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2021-10-14</a:t>
            </a:r>
            <a:endParaRPr lang="en-GB" sz="2000" b="0" dirty="0"/>
          </a:p>
        </p:txBody>
      </p:sp>
      <p:sp>
        <p:nvSpPr>
          <p:cNvPr id="3076" name="Rectangle 4"/>
          <p:cNvSpPr>
            <a:spLocks noChangeArrowheads="1"/>
          </p:cNvSpPr>
          <p:nvPr/>
        </p:nvSpPr>
        <p:spPr bwMode="auto">
          <a:xfrm>
            <a:off x="821118" y="28624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12" name="Date Placeholder 5"/>
          <p:cNvSpPr>
            <a:spLocks noGrp="1"/>
          </p:cNvSpPr>
          <p:nvPr>
            <p:ph type="dt" idx="15"/>
          </p:nvPr>
        </p:nvSpPr>
        <p:spPr>
          <a:xfrm>
            <a:off x="696912" y="333375"/>
            <a:ext cx="1874823" cy="273050"/>
          </a:xfrm>
        </p:spPr>
        <p:txBody>
          <a:bodyPr/>
          <a:lstStyle/>
          <a:p>
            <a:r>
              <a:rPr lang="en-US" dirty="0"/>
              <a:t>October 2021</a:t>
            </a:r>
            <a:endParaRPr lang="en-GB" dirty="0"/>
          </a:p>
        </p:txBody>
      </p:sp>
      <p:graphicFrame>
        <p:nvGraphicFramePr>
          <p:cNvPr id="9" name="Object 3"/>
          <p:cNvGraphicFramePr>
            <a:graphicFrameLocks noChangeAspect="1"/>
          </p:cNvGraphicFramePr>
          <p:nvPr>
            <p:extLst>
              <p:ext uri="{D42A27DB-BD31-4B8C-83A1-F6EECF244321}">
                <p14:modId xmlns:p14="http://schemas.microsoft.com/office/powerpoint/2010/main" val="886475300"/>
              </p:ext>
            </p:extLst>
          </p:nvPr>
        </p:nvGraphicFramePr>
        <p:xfrm>
          <a:off x="228600" y="3352800"/>
          <a:ext cx="8799512" cy="4246562"/>
        </p:xfrm>
        <a:graphic>
          <a:graphicData uri="http://schemas.openxmlformats.org/presentationml/2006/ole">
            <mc:AlternateContent xmlns:mc="http://schemas.openxmlformats.org/markup-compatibility/2006">
              <mc:Choice xmlns:v="urn:schemas-microsoft-com:vml" Requires="v">
                <p:oleObj spid="_x0000_s1051" name="Document" r:id="rId4" imgW="10174975" imgH="4904892" progId="Word.Document.8">
                  <p:embed/>
                </p:oleObj>
              </mc:Choice>
              <mc:Fallback>
                <p:oleObj name="Document" r:id="rId4" imgW="10174975" imgH="4904892" progId="Word.Document.8">
                  <p:embed/>
                  <p:pic>
                    <p:nvPicPr>
                      <p:cNvPr id="11" name="Object 3"/>
                      <p:cNvPicPr>
                        <a:picLocks noChangeAspect="1" noChangeArrowheads="1"/>
                      </p:cNvPicPr>
                      <p:nvPr/>
                    </p:nvPicPr>
                    <p:blipFill>
                      <a:blip r:embed="rId5"/>
                      <a:srcRect/>
                      <a:stretch>
                        <a:fillRect/>
                      </a:stretch>
                    </p:blipFill>
                    <p:spPr bwMode="auto">
                      <a:xfrm>
                        <a:off x="228600" y="3352800"/>
                        <a:ext cx="8799512" cy="4246562"/>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Straw Poll #1</a:t>
            </a:r>
            <a:endParaRPr lang="en-GB" dirty="0"/>
          </a:p>
        </p:txBody>
      </p:sp>
      <p:sp>
        <p:nvSpPr>
          <p:cNvPr id="3" name="Content Placeholder 2"/>
          <p:cNvSpPr>
            <a:spLocks noGrp="1"/>
          </p:cNvSpPr>
          <p:nvPr>
            <p:ph idx="1"/>
          </p:nvPr>
        </p:nvSpPr>
        <p:spPr/>
        <p:txBody>
          <a:bodyPr/>
          <a:lstStyle/>
          <a:p>
            <a:pPr lvl="0" defTabSz="914400">
              <a:buClrTx/>
              <a:buSzTx/>
              <a:buFontTx/>
              <a:buChar char="•"/>
              <a:defRPr/>
            </a:pPr>
            <a:r>
              <a:rPr lang="en-US" sz="2000" dirty="0"/>
              <a:t>Do you support that 802.11be </a:t>
            </a:r>
            <a:r>
              <a:rPr lang="en-US" sz="2000" dirty="0" smtClean="0"/>
              <a:t>makes use of SCSID identification inside BSRs, TFs and </a:t>
            </a:r>
            <a:r>
              <a:rPr lang="en-US" sz="2000" dirty="0" err="1" smtClean="0"/>
              <a:t>rTWT</a:t>
            </a:r>
            <a:r>
              <a:rPr lang="en-US" sz="2000" dirty="0" smtClean="0"/>
              <a:t> elements for </a:t>
            </a:r>
            <a:r>
              <a:rPr lang="en-US" sz="2000" dirty="0"/>
              <a:t>latency-sensitive traffics </a:t>
            </a:r>
            <a:r>
              <a:rPr lang="en-US" sz="2000" dirty="0" smtClean="0"/>
              <a:t> </a:t>
            </a:r>
            <a:r>
              <a:rPr lang="en-US" sz="2000" dirty="0"/>
              <a:t>?</a:t>
            </a:r>
          </a:p>
          <a:p>
            <a:pPr marL="457200" lvl="1" indent="0" defTabSz="914400">
              <a:buClrTx/>
              <a:buSzTx/>
              <a:buNone/>
              <a:defRPr/>
            </a:pPr>
            <a:r>
              <a:rPr lang="en-GB" altLang="zh-CN" sz="1600" dirty="0" smtClean="0"/>
              <a:t>	Note: result of the </a:t>
            </a:r>
            <a:r>
              <a:rPr lang="en-GB" altLang="zh-CN" sz="1600" dirty="0" err="1" smtClean="0"/>
              <a:t>strawpoll</a:t>
            </a:r>
            <a:r>
              <a:rPr lang="en-GB" altLang="zh-CN" sz="1600" dirty="0" smtClean="0"/>
              <a:t> aims to trigger the resolution of CIDs 2513/2523</a:t>
            </a:r>
            <a:endParaRPr lang="en-GB" altLang="zh-CN" sz="1600" dirty="0"/>
          </a:p>
          <a:p>
            <a:pPr lvl="0" defTabSz="914400" eaLnBrk="0" hangingPunct="0">
              <a:spcBef>
                <a:spcPct val="20000"/>
              </a:spcBef>
              <a:buClrTx/>
              <a:buSzTx/>
              <a:buFontTx/>
              <a:buChar char="•"/>
              <a:defRPr/>
            </a:pPr>
            <a:endParaRPr lang="en-GB" altLang="zh-CN" sz="2000" dirty="0"/>
          </a:p>
          <a:p>
            <a:pPr lvl="0" defTabSz="914400" eaLnBrk="0" hangingPunct="0">
              <a:spcBef>
                <a:spcPct val="20000"/>
              </a:spcBef>
              <a:buClrTx/>
              <a:buSzTx/>
              <a:buFontTx/>
              <a:buChar char="•"/>
              <a:defRPr/>
            </a:pPr>
            <a:r>
              <a:rPr lang="en-GB" altLang="zh-CN" sz="2000" dirty="0"/>
              <a:t>Results: Y/N/A</a:t>
            </a:r>
            <a:endParaRPr lang="zh-CN" altLang="en-US" sz="2000" dirty="0"/>
          </a:p>
          <a:p>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3"/>
          </p:nvPr>
        </p:nvSpPr>
        <p:spPr/>
        <p:txBody>
          <a:bodyPr/>
          <a:lstStyle/>
          <a:p>
            <a:r>
              <a:rPr lang="en-GB" altLang="zh-CN"/>
              <a:t>Pascal Viger, Canon, et al</a:t>
            </a:r>
            <a:endParaRPr lang="en-GB" altLang="zh-CN" dirty="0"/>
          </a:p>
        </p:txBody>
      </p:sp>
      <p:sp>
        <p:nvSpPr>
          <p:cNvPr id="6" name="Date Placeholder 5"/>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89122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p:txBody>
          <a:bodyPr/>
          <a:lstStyle/>
          <a:p>
            <a:pPr marL="0" indent="0"/>
            <a:r>
              <a:rPr lang="en-US" altLang="zh-CN" sz="1600" b="0" dirty="0">
                <a:latin typeface="+mj-lt"/>
                <a:cs typeface="Calibri" panose="020F0502020204030204" pitchFamily="34" charset="0"/>
              </a:rPr>
              <a:t>[1]. </a:t>
            </a:r>
            <a:r>
              <a:rPr lang="en-US" sz="1600" dirty="0"/>
              <a:t>Draft P802.11be_D1.1</a:t>
            </a:r>
            <a:endParaRPr lang="fr-FR" sz="1600" b="0" dirty="0"/>
          </a:p>
          <a:p>
            <a:pPr marL="0" indent="0"/>
            <a:r>
              <a:rPr lang="fr-FR" sz="1600" b="0" dirty="0"/>
              <a:t>[2]. </a:t>
            </a:r>
            <a:r>
              <a:rPr lang="en-GB" sz="1600" dirty="0"/>
              <a:t>CR for Low Latency </a:t>
            </a:r>
            <a:r>
              <a:rPr lang="en-GB" sz="1600" dirty="0" smtClean="0"/>
              <a:t>BSR: </a:t>
            </a:r>
            <a:r>
              <a:rPr lang="fr-FR" sz="1600" b="0" dirty="0" smtClean="0">
                <a:hlinkClick r:id="rId2"/>
              </a:rPr>
              <a:t>https</a:t>
            </a:r>
            <a:r>
              <a:rPr lang="fr-FR" sz="1600" b="0" dirty="0">
                <a:hlinkClick r:id="rId2"/>
              </a:rPr>
              <a:t>://</a:t>
            </a:r>
            <a:r>
              <a:rPr lang="fr-FR" sz="1600" b="0" dirty="0" smtClean="0">
                <a:hlinkClick r:id="rId2"/>
              </a:rPr>
              <a:t>mentor.ieee.org/802.11/dcn/21/11-21-1577-00-00be-cr-for-low-latency-bsr.pptx</a:t>
            </a:r>
            <a:endParaRPr lang="fr-FR" sz="1600" b="0" dirty="0" smtClean="0"/>
          </a:p>
          <a:p>
            <a:pPr marL="0" indent="0"/>
            <a:endParaRPr lang="zh-CN" altLang="en-US" sz="1600" b="0" dirty="0">
              <a:latin typeface="+mj-lt"/>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9" name="Date Placeholder 4"/>
          <p:cNvSpPr>
            <a:spLocks noGrp="1"/>
          </p:cNvSpPr>
          <p:nvPr>
            <p:ph type="dt" idx="15"/>
          </p:nvPr>
        </p:nvSpPr>
        <p:spPr>
          <a:xfrm>
            <a:off x="696912" y="333375"/>
            <a:ext cx="1874823" cy="273050"/>
          </a:xfrm>
          <a:prstGeom prst="rect">
            <a:avLst/>
          </a:prstGeom>
        </p:spPr>
        <p:txBody>
          <a:bodyPr/>
          <a:lstStyle/>
          <a:p>
            <a:r>
              <a:rPr lang="en-US" dirty="0"/>
              <a:t>October 2021</a:t>
            </a:r>
            <a:endParaRPr lang="en-GB" dirty="0"/>
          </a:p>
        </p:txBody>
      </p:sp>
    </p:spTree>
    <p:extLst>
      <p:ext uri="{BB962C8B-B14F-4D97-AF65-F5344CB8AC3E}">
        <p14:creationId xmlns:p14="http://schemas.microsoft.com/office/powerpoint/2010/main" val="2510641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Abstract</a:t>
            </a:r>
          </a:p>
        </p:txBody>
      </p:sp>
      <p:sp>
        <p:nvSpPr>
          <p:cNvPr id="8" name="Content Placeholder 7"/>
          <p:cNvSpPr>
            <a:spLocks noGrp="1"/>
          </p:cNvSpPr>
          <p:nvPr>
            <p:ph idx="1"/>
          </p:nvPr>
        </p:nvSpPr>
        <p:spPr/>
        <p:txBody>
          <a:bodyPr/>
          <a:lstStyle/>
          <a:p>
            <a:r>
              <a:rPr lang="en-GB" dirty="0"/>
              <a:t>In this contribution, we </a:t>
            </a:r>
            <a:r>
              <a:rPr lang="en-GB" dirty="0" smtClean="0"/>
              <a:t>discuss about how to identify and discriminate latency sensitive traffics, in order to be efficiently </a:t>
            </a:r>
            <a:r>
              <a:rPr lang="en-GB" dirty="0"/>
              <a:t>transported over </a:t>
            </a:r>
            <a:r>
              <a:rPr lang="en-GB" dirty="0" smtClean="0"/>
              <a:t>802.11be resource </a:t>
            </a:r>
            <a:r>
              <a:rPr lang="en-GB" dirty="0"/>
              <a:t>reservation </a:t>
            </a:r>
            <a:r>
              <a:rPr lang="en-GB" dirty="0" smtClean="0"/>
              <a:t>mechanisms (e.g. </a:t>
            </a:r>
            <a:r>
              <a:rPr lang="en-GB" dirty="0" err="1" smtClean="0"/>
              <a:t>rTWT</a:t>
            </a:r>
            <a:r>
              <a:rPr lang="en-GB" dirty="0" smtClean="0"/>
              <a:t>).</a:t>
            </a:r>
          </a:p>
          <a:p>
            <a:endParaRPr lang="en-GB" dirty="0" smtClean="0"/>
          </a:p>
          <a:p>
            <a:r>
              <a:rPr lang="en-GB" dirty="0" smtClean="0"/>
              <a:t>We </a:t>
            </a:r>
            <a:r>
              <a:rPr lang="en-GB" dirty="0"/>
              <a:t>propose </a:t>
            </a:r>
            <a:r>
              <a:rPr lang="en-GB" dirty="0" smtClean="0"/>
              <a:t>that latency </a:t>
            </a:r>
            <a:r>
              <a:rPr lang="en-GB" dirty="0"/>
              <a:t>sensitive </a:t>
            </a:r>
            <a:r>
              <a:rPr lang="en-GB" dirty="0" smtClean="0"/>
              <a:t>streams </a:t>
            </a:r>
            <a:r>
              <a:rPr lang="en-GB" dirty="0"/>
              <a:t>are identified with </a:t>
            </a:r>
            <a:r>
              <a:rPr lang="en-GB" dirty="0" smtClean="0"/>
              <a:t>an </a:t>
            </a:r>
            <a:r>
              <a:rPr lang="en-GB" dirty="0"/>
              <a:t>SCSID.</a:t>
            </a:r>
          </a:p>
          <a:p>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3"/>
          </p:nvPr>
        </p:nvSpPr>
        <p:spPr/>
        <p:txBody>
          <a:bodyPr/>
          <a:lstStyle/>
          <a:p>
            <a:r>
              <a:rPr lang="en-GB" altLang="zh-CN" dirty="0"/>
              <a:t>Pascal Viger, Canon, et al</a:t>
            </a:r>
          </a:p>
        </p:txBody>
      </p:sp>
      <p:sp>
        <p:nvSpPr>
          <p:cNvPr id="6" name="Date Placeholder 5"/>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8269050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Motivation</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sz="2000" dirty="0" smtClean="0"/>
              <a:t>Section “35.7.2.1 </a:t>
            </a:r>
            <a:r>
              <a:rPr lang="en-GB" sz="2000" dirty="0"/>
              <a:t>Latency sensitive traffic </a:t>
            </a:r>
            <a:r>
              <a:rPr lang="en-GB" sz="2000" dirty="0" smtClean="0"/>
              <a:t>differentiation” of 802.11be D1.1 is empty</a:t>
            </a:r>
          </a:p>
          <a:p>
            <a:pPr>
              <a:buFont typeface="Arial" panose="020B0604020202020204" pitchFamily="34" charset="0"/>
              <a:buChar char="•"/>
            </a:pPr>
            <a:r>
              <a:rPr lang="en-GB" sz="2000" dirty="0" smtClean="0"/>
              <a:t>There are inconsistencies in 802.11be D1.1 :</a:t>
            </a:r>
          </a:p>
          <a:p>
            <a:pPr lvl="1">
              <a:buFontTx/>
              <a:buChar char="-"/>
            </a:pPr>
            <a:r>
              <a:rPr lang="en-GB" sz="1600" dirty="0" smtClean="0"/>
              <a:t>Restricted </a:t>
            </a:r>
            <a:r>
              <a:rPr lang="en-GB" sz="1600" dirty="0"/>
              <a:t>TWT </a:t>
            </a:r>
            <a:r>
              <a:rPr lang="en-GB" sz="1600" dirty="0" smtClean="0"/>
              <a:t>DL/UL </a:t>
            </a:r>
            <a:r>
              <a:rPr lang="en-GB" sz="1600" dirty="0"/>
              <a:t>TID Bitmaps (9.4.2.199 TWT </a:t>
            </a:r>
            <a:r>
              <a:rPr lang="en-GB" sz="1600" dirty="0" smtClean="0"/>
              <a:t>element) specify TID(s) identified as latency-sensitive streams</a:t>
            </a:r>
          </a:p>
          <a:p>
            <a:pPr lvl="1">
              <a:buFontTx/>
              <a:buChar char="-"/>
            </a:pPr>
            <a:r>
              <a:rPr lang="en-GB" sz="1600" dirty="0" smtClean="0"/>
              <a:t>SCS has been recently re-introduced along with modified TSPEC specification and TCLAS classification, providing a fine identification of latency-sensitive streams.</a:t>
            </a:r>
          </a:p>
          <a:p>
            <a:pPr marL="457200" lvl="1" indent="0"/>
            <a:r>
              <a:rPr lang="en-GB" sz="1600" dirty="0"/>
              <a:t>=&gt;It seems that a traffic specification is </a:t>
            </a:r>
            <a:r>
              <a:rPr lang="en-GB" sz="1600" dirty="0" smtClean="0"/>
              <a:t>provided (SCS), </a:t>
            </a:r>
            <a:r>
              <a:rPr lang="en-GB" sz="1600" dirty="0"/>
              <a:t>but no medium access means is setup for accurate transportation</a:t>
            </a:r>
            <a:endParaRPr lang="en-GB" sz="1600" dirty="0" smtClean="0"/>
          </a:p>
          <a:p>
            <a:pPr>
              <a:buFont typeface="Arial" panose="020B0604020202020204" pitchFamily="34" charset="0"/>
              <a:buChar char="•"/>
            </a:pPr>
            <a:r>
              <a:rPr lang="en-GB" sz="2000" dirty="0" smtClean="0"/>
              <a:t>Issue not yet addressed: </a:t>
            </a:r>
          </a:p>
          <a:p>
            <a:pPr lvl="1">
              <a:buFont typeface="Arial" panose="020B0604020202020204" pitchFamily="34" charset="0"/>
              <a:buChar char="•"/>
            </a:pPr>
            <a:r>
              <a:rPr lang="en-GB" sz="1600" dirty="0" smtClean="0"/>
              <a:t>There could have </a:t>
            </a:r>
            <a:r>
              <a:rPr lang="en-GB" sz="1600" u="sng" dirty="0" smtClean="0"/>
              <a:t>several LL streams on a STA</a:t>
            </a:r>
            <a:r>
              <a:rPr lang="en-GB" sz="1600" dirty="0" smtClean="0"/>
              <a:t>, but also </a:t>
            </a:r>
            <a:r>
              <a:rPr lang="en-GB" sz="1600" u="sng" dirty="0" smtClean="0"/>
              <a:t>non-LL streams that share same TID/AC as LL streams</a:t>
            </a:r>
            <a:r>
              <a:rPr lang="en-GB" sz="1600" dirty="0" smtClean="0"/>
              <a:t>. Non-LL streams shall not take advantage of medium access offered to LL streams., otherwise unfair !</a:t>
            </a:r>
            <a:endParaRPr lang="en-GB"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3"/>
          </p:nvPr>
        </p:nvSpPr>
        <p:spPr/>
        <p:txBody>
          <a:bodyPr/>
          <a:lstStyle/>
          <a:p>
            <a:r>
              <a:rPr lang="en-GB" altLang="zh-CN" smtClean="0"/>
              <a:t>Pascal Viger, Canon, et al</a:t>
            </a:r>
            <a:endParaRPr lang="en-GB" altLang="zh-CN" dirty="0"/>
          </a:p>
        </p:txBody>
      </p:sp>
      <p:sp>
        <p:nvSpPr>
          <p:cNvPr id="6" name="Date Placeholder 5"/>
          <p:cNvSpPr>
            <a:spLocks noGrp="1"/>
          </p:cNvSpPr>
          <p:nvPr>
            <p:ph type="dt" idx="15"/>
          </p:nvPr>
        </p:nvSpPr>
        <p:spPr/>
        <p:txBody>
          <a:bodyPr/>
          <a:lstStyle/>
          <a:p>
            <a:r>
              <a:rPr lang="en-US" dirty="0"/>
              <a:t>October </a:t>
            </a:r>
            <a:r>
              <a:rPr lang="en-US" dirty="0" smtClean="0"/>
              <a:t>2021</a:t>
            </a:r>
            <a:endParaRPr lang="en-GB" dirty="0"/>
          </a:p>
        </p:txBody>
      </p:sp>
      <p:sp>
        <p:nvSpPr>
          <p:cNvPr id="11" name="Rectangle 10"/>
          <p:cNvSpPr/>
          <p:nvPr/>
        </p:nvSpPr>
        <p:spPr>
          <a:xfrm>
            <a:off x="0" y="6170711"/>
            <a:ext cx="4696286" cy="307777"/>
          </a:xfrm>
          <a:prstGeom prst="rect">
            <a:avLst/>
          </a:prstGeom>
        </p:spPr>
        <p:txBody>
          <a:bodyPr wrap="none">
            <a:spAutoFit/>
          </a:bodyPr>
          <a:lstStyle/>
          <a:p>
            <a:r>
              <a:rPr lang="en-GB" sz="1400" i="1" dirty="0" smtClean="0">
                <a:solidFill>
                  <a:schemeClr val="tx1"/>
                </a:solidFill>
              </a:rPr>
              <a:t>LL stream: Low-Latency, aka. Latency Sensitive, stream/traffic</a:t>
            </a:r>
            <a:endParaRPr lang="en-GB" sz="1400" i="1" dirty="0">
              <a:solidFill>
                <a:schemeClr val="tx1"/>
              </a:solidFill>
            </a:endParaRPr>
          </a:p>
        </p:txBody>
      </p:sp>
    </p:spTree>
    <p:extLst>
      <p:ext uri="{BB962C8B-B14F-4D97-AF65-F5344CB8AC3E}">
        <p14:creationId xmlns:p14="http://schemas.microsoft.com/office/powerpoint/2010/main" val="2870455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Related CIDs</a:t>
            </a:r>
            <a:endParaRPr lang="en-GB" dirty="0"/>
          </a:p>
        </p:txBody>
      </p:sp>
      <p:sp>
        <p:nvSpPr>
          <p:cNvPr id="3" name="Content Placeholder 2"/>
          <p:cNvSpPr>
            <a:spLocks noGrp="1"/>
          </p:cNvSpPr>
          <p:nvPr>
            <p:ph idx="1"/>
          </p:nvPr>
        </p:nvSpPr>
        <p:spPr/>
        <p:txBody>
          <a:bodyPr/>
          <a:lstStyle/>
          <a:p>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3"/>
          </p:nvPr>
        </p:nvSpPr>
        <p:spPr/>
        <p:txBody>
          <a:bodyPr/>
          <a:lstStyle/>
          <a:p>
            <a:r>
              <a:rPr lang="en-GB" altLang="zh-CN" dirty="0"/>
              <a:t>Pascal Viger, Canon, et al</a:t>
            </a:r>
          </a:p>
        </p:txBody>
      </p:sp>
      <p:sp>
        <p:nvSpPr>
          <p:cNvPr id="6" name="Date Placeholder 5"/>
          <p:cNvSpPr>
            <a:spLocks noGrp="1"/>
          </p:cNvSpPr>
          <p:nvPr>
            <p:ph type="dt" idx="15"/>
          </p:nvPr>
        </p:nvSpPr>
        <p:spPr/>
        <p:txBody>
          <a:bodyPr/>
          <a:lstStyle/>
          <a:p>
            <a:r>
              <a:rPr lang="en-US" dirty="0"/>
              <a:t>October 2021</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83604837"/>
              </p:ext>
            </p:extLst>
          </p:nvPr>
        </p:nvGraphicFramePr>
        <p:xfrm>
          <a:off x="228600" y="1767355"/>
          <a:ext cx="8637801" cy="3703320"/>
        </p:xfrm>
        <a:graphic>
          <a:graphicData uri="http://schemas.openxmlformats.org/drawingml/2006/table">
            <a:tbl>
              <a:tblPr firstRow="1" firstCol="1" bandRow="1">
                <a:tableStyleId>{5C22544A-7EE6-4342-B048-85BDC9FD1C3A}</a:tableStyleId>
              </a:tblPr>
              <a:tblGrid>
                <a:gridCol w="380988">
                  <a:extLst>
                    <a:ext uri="{9D8B030D-6E8A-4147-A177-3AD203B41FA5}">
                      <a16:colId xmlns:a16="http://schemas.microsoft.com/office/drawing/2014/main" val="823748015"/>
                    </a:ext>
                  </a:extLst>
                </a:gridCol>
                <a:gridCol w="707549">
                  <a:extLst>
                    <a:ext uri="{9D8B030D-6E8A-4147-A177-3AD203B41FA5}">
                      <a16:colId xmlns:a16="http://schemas.microsoft.com/office/drawing/2014/main" val="3408132301"/>
                    </a:ext>
                  </a:extLst>
                </a:gridCol>
                <a:gridCol w="598696">
                  <a:extLst>
                    <a:ext uri="{9D8B030D-6E8A-4147-A177-3AD203B41FA5}">
                      <a16:colId xmlns:a16="http://schemas.microsoft.com/office/drawing/2014/main" val="894736421"/>
                    </a:ext>
                  </a:extLst>
                </a:gridCol>
                <a:gridCol w="2960967">
                  <a:extLst>
                    <a:ext uri="{9D8B030D-6E8A-4147-A177-3AD203B41FA5}">
                      <a16:colId xmlns:a16="http://schemas.microsoft.com/office/drawing/2014/main" val="3161621715"/>
                    </a:ext>
                  </a:extLst>
                </a:gridCol>
                <a:gridCol w="2286000">
                  <a:extLst>
                    <a:ext uri="{9D8B030D-6E8A-4147-A177-3AD203B41FA5}">
                      <a16:colId xmlns:a16="http://schemas.microsoft.com/office/drawing/2014/main" val="1654203266"/>
                    </a:ext>
                  </a:extLst>
                </a:gridCol>
                <a:gridCol w="1703601">
                  <a:extLst>
                    <a:ext uri="{9D8B030D-6E8A-4147-A177-3AD203B41FA5}">
                      <a16:colId xmlns:a16="http://schemas.microsoft.com/office/drawing/2014/main" val="2177085703"/>
                    </a:ext>
                  </a:extLst>
                </a:gridCol>
              </a:tblGrid>
              <a:tr h="193082">
                <a:tc>
                  <a:txBody>
                    <a:bodyPr/>
                    <a:lstStyle/>
                    <a:p>
                      <a:pPr algn="ctr">
                        <a:spcBef>
                          <a:spcPts val="300"/>
                        </a:spcBef>
                        <a:spcAft>
                          <a:spcPts val="300"/>
                        </a:spcAft>
                      </a:pPr>
                      <a:r>
                        <a:rPr lang="en-GB" sz="900" dirty="0">
                          <a:effectLst/>
                        </a:rPr>
                        <a:t>CID</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Commenter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Clause Number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Comment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Proposed Change</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extLst>
                  <a:ext uri="{0D108BD9-81ED-4DB2-BD59-A6C34878D82A}">
                    <a16:rowId xmlns:a16="http://schemas.microsoft.com/office/drawing/2014/main" val="3510475860"/>
                  </a:ext>
                </a:extLst>
              </a:tr>
              <a:tr h="1351568">
                <a:tc>
                  <a:txBody>
                    <a:bodyPr/>
                    <a:lstStyle/>
                    <a:p>
                      <a:pPr algn="r">
                        <a:spcBef>
                          <a:spcPts val="300"/>
                        </a:spcBef>
                        <a:spcAft>
                          <a:spcPts val="300"/>
                        </a:spcAft>
                      </a:pPr>
                      <a:r>
                        <a:rPr lang="en-GB" sz="900" dirty="0" smtClean="0">
                          <a:effectLst/>
                        </a:rPr>
                        <a:t>2513</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1000" dirty="0">
                          <a:effectLst/>
                          <a:latin typeface="Tahoma" panose="020B0604030504040204" pitchFamily="34" charset="0"/>
                          <a:ea typeface="Tahoma" panose="020B0604030504040204" pitchFamily="34" charset="0"/>
                          <a:cs typeface="Tahoma" panose="020B0604030504040204" pitchFamily="34" charset="0"/>
                        </a:rPr>
                        <a:t>Pascal VIGER</a:t>
                      </a:r>
                      <a:endParaRPr lang="en-GB" sz="1050" dirty="0">
                        <a:effectLst/>
                        <a:latin typeface="Tahoma" panose="020B0604030504040204" pitchFamily="34" charset="0"/>
                        <a:ea typeface="Tahoma" panose="020B0604030504040204" pitchFamily="34" charset="0"/>
                        <a:cs typeface="Tahoma" panose="020B0604030504040204" pitchFamily="34" charset="0"/>
                      </a:endParaRPr>
                    </a:p>
                  </a:txBody>
                  <a:tcPr marL="34901" marR="34901" marT="0" marB="0"/>
                </a:tc>
                <a:tc>
                  <a:txBody>
                    <a:bodyPr/>
                    <a:lstStyle/>
                    <a:p>
                      <a:pPr algn="l">
                        <a:spcBef>
                          <a:spcPts val="300"/>
                        </a:spcBef>
                        <a:spcAft>
                          <a:spcPts val="300"/>
                        </a:spcAft>
                      </a:pPr>
                      <a:r>
                        <a:rPr lang="en-GB" sz="1000" dirty="0" smtClean="0">
                          <a:effectLst/>
                          <a:latin typeface="Tahoma" panose="020B0604030504040204" pitchFamily="34" charset="0"/>
                          <a:ea typeface="Tahoma" panose="020B0604030504040204" pitchFamily="34" charset="0"/>
                          <a:cs typeface="Tahoma" panose="020B0604030504040204" pitchFamily="34" charset="0"/>
                        </a:rPr>
                        <a:t>35.6.2.1</a:t>
                      </a:r>
                      <a:endParaRPr lang="en-GB" sz="1050" dirty="0">
                        <a:effectLst/>
                        <a:latin typeface="Tahoma" panose="020B0604030504040204" pitchFamily="34" charset="0"/>
                        <a:ea typeface="Tahoma" panose="020B0604030504040204" pitchFamily="34" charset="0"/>
                        <a:cs typeface="Tahoma" panose="020B0604030504040204" pitchFamily="34" charset="0"/>
                      </a:endParaRPr>
                    </a:p>
                  </a:txBody>
                  <a:tcPr marL="34901" marR="34901" marT="0" marB="0"/>
                </a:tc>
                <a:tc>
                  <a:txBody>
                    <a:bodyPr/>
                    <a:lstStyle/>
                    <a:p>
                      <a:pPr algn="l">
                        <a:spcBef>
                          <a:spcPts val="300"/>
                        </a:spcBef>
                        <a:spcAft>
                          <a:spcPts val="300"/>
                        </a:spcAft>
                      </a:pPr>
                      <a:r>
                        <a:rPr lang="en-GB" sz="1000" dirty="0" smtClean="0">
                          <a:effectLst/>
                          <a:latin typeface="Tahoma" panose="020B0604030504040204" pitchFamily="34" charset="0"/>
                          <a:ea typeface="Tahoma" panose="020B0604030504040204" pitchFamily="34" charset="0"/>
                          <a:cs typeface="Tahoma" panose="020B0604030504040204" pitchFamily="34" charset="0"/>
                        </a:rPr>
                        <a:t>"Latency sensitive traffic differentiation" is not clear enough.</a:t>
                      </a:r>
                    </a:p>
                    <a:p>
                      <a:pPr algn="l">
                        <a:spcBef>
                          <a:spcPts val="300"/>
                        </a:spcBef>
                        <a:spcAft>
                          <a:spcPts val="300"/>
                        </a:spcAft>
                      </a:pPr>
                      <a:r>
                        <a:rPr lang="en-GB" sz="1000" dirty="0" smtClean="0">
                          <a:effectLst/>
                          <a:latin typeface="Tahoma" panose="020B0604030504040204" pitchFamily="34" charset="0"/>
                          <a:ea typeface="Tahoma" panose="020B0604030504040204" pitchFamily="34" charset="0"/>
                          <a:cs typeface="Tahoma" panose="020B0604030504040204" pitchFamily="34" charset="0"/>
                        </a:rPr>
                        <a:t>As nowadays a end-device is multiple content producer, there shall exist a </a:t>
                      </a:r>
                      <a:r>
                        <a:rPr lang="en-GB" sz="1000" dirty="0" err="1" smtClean="0">
                          <a:effectLst/>
                          <a:latin typeface="Tahoma" panose="020B0604030504040204" pitchFamily="34" charset="0"/>
                          <a:ea typeface="Tahoma" panose="020B0604030504040204" pitchFamily="34" charset="0"/>
                          <a:cs typeface="Tahoma" panose="020B0604030504040204" pitchFamily="34" charset="0"/>
                        </a:rPr>
                        <a:t>diferenciation</a:t>
                      </a:r>
                      <a:r>
                        <a:rPr lang="en-GB" sz="1000" dirty="0" smtClean="0">
                          <a:effectLst/>
                          <a:latin typeface="Tahoma" panose="020B0604030504040204" pitchFamily="34" charset="0"/>
                          <a:ea typeface="Tahoma" panose="020B0604030504040204" pitchFamily="34" charset="0"/>
                          <a:cs typeface="Tahoma" panose="020B0604030504040204" pitchFamily="34" charset="0"/>
                        </a:rPr>
                        <a:t> of latency sensitive and not-latency-sensitive traffics (e.g. from local application) belonging to a same TID.</a:t>
                      </a:r>
                    </a:p>
                    <a:p>
                      <a:pPr algn="l">
                        <a:spcBef>
                          <a:spcPts val="300"/>
                        </a:spcBef>
                        <a:spcAft>
                          <a:spcPts val="300"/>
                        </a:spcAft>
                      </a:pPr>
                      <a:r>
                        <a:rPr lang="en-GB" sz="1000" dirty="0" smtClean="0">
                          <a:effectLst/>
                          <a:latin typeface="Tahoma" panose="020B0604030504040204" pitchFamily="34" charset="0"/>
                          <a:ea typeface="Tahoma" panose="020B0604030504040204" pitchFamily="34" charset="0"/>
                          <a:cs typeface="Tahoma" panose="020B0604030504040204" pitchFamily="34" charset="0"/>
                        </a:rPr>
                        <a:t>Otherwise, considering all traffics belonging TID as identical transportation is unfair !</a:t>
                      </a:r>
                      <a:endParaRPr lang="en-GB" sz="1050" dirty="0">
                        <a:effectLst/>
                        <a:latin typeface="Tahoma" panose="020B0604030504040204" pitchFamily="34" charset="0"/>
                        <a:ea typeface="Tahoma" panose="020B0604030504040204" pitchFamily="34" charset="0"/>
                        <a:cs typeface="Tahoma" panose="020B0604030504040204" pitchFamily="34" charset="0"/>
                      </a:endParaRPr>
                    </a:p>
                  </a:txBody>
                  <a:tcPr marL="34901" marR="34901" marT="0" marB="0"/>
                </a:tc>
                <a:tc>
                  <a:txBody>
                    <a:bodyPr/>
                    <a:lstStyle/>
                    <a:p>
                      <a:pPr algn="l">
                        <a:spcBef>
                          <a:spcPts val="300"/>
                        </a:spcBef>
                        <a:spcAft>
                          <a:spcPts val="300"/>
                        </a:spcAft>
                      </a:pPr>
                      <a:r>
                        <a:rPr lang="en-GB" sz="1000" u="non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as in comment.</a:t>
                      </a:r>
                    </a:p>
                    <a:p>
                      <a:pPr algn="l">
                        <a:spcBef>
                          <a:spcPts val="300"/>
                        </a:spcBef>
                        <a:spcAft>
                          <a:spcPts val="300"/>
                        </a:spcAft>
                      </a:pPr>
                      <a:r>
                        <a:rPr lang="en-GB" sz="1000" u="non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Please consider fairness by </a:t>
                      </a:r>
                      <a:r>
                        <a:rPr lang="en-GB" sz="1000" u="none" dirty="0" err="1" smtClean="0">
                          <a:solidFill>
                            <a:schemeClr val="tx1"/>
                          </a:solidFill>
                          <a:effectLst/>
                          <a:latin typeface="Tahoma" panose="020B0604030504040204" pitchFamily="34" charset="0"/>
                          <a:ea typeface="Tahoma" panose="020B0604030504040204" pitchFamily="34" charset="0"/>
                          <a:cs typeface="Tahoma" panose="020B0604030504040204" pitchFamily="34" charset="0"/>
                        </a:rPr>
                        <a:t>differenciating</a:t>
                      </a:r>
                      <a:r>
                        <a:rPr lang="en-GB" sz="1000" u="non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 transportation of LS and non-LS traffic of a same TID</a:t>
                      </a:r>
                      <a:endParaRPr lang="en-GB" sz="105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34901" marR="34901" marT="0" marB="0"/>
                </a:tc>
                <a:tc>
                  <a:txBody>
                    <a:bodyPr/>
                    <a:lstStyle/>
                    <a:p>
                      <a:pPr algn="l">
                        <a:spcBef>
                          <a:spcPts val="300"/>
                        </a:spcBef>
                        <a:spcAft>
                          <a:spcPts val="300"/>
                        </a:spcAft>
                      </a:pPr>
                      <a:r>
                        <a:rPr lang="en-GB" sz="1000" u="sng" dirty="0" smtClean="0">
                          <a:effectLst/>
                          <a:latin typeface="Tahoma" panose="020B0604030504040204" pitchFamily="34" charset="0"/>
                          <a:ea typeface="Tahoma" panose="020B0604030504040204" pitchFamily="34" charset="0"/>
                          <a:cs typeface="Tahoma" panose="020B0604030504040204" pitchFamily="34" charset="0"/>
                        </a:rPr>
                        <a:t>Assigned</a:t>
                      </a:r>
                      <a:r>
                        <a:rPr lang="en-GB" sz="1000" dirty="0">
                          <a:effectLst/>
                          <a:latin typeface="Tahoma" panose="020B0604030504040204" pitchFamily="34" charset="0"/>
                          <a:ea typeface="Tahoma" panose="020B0604030504040204" pitchFamily="34" charset="0"/>
                          <a:cs typeface="Tahoma" panose="020B0604030504040204" pitchFamily="34" charset="0"/>
                        </a:rPr>
                        <a:t>: Duncan Ho</a:t>
                      </a:r>
                    </a:p>
                  </a:txBody>
                  <a:tcPr marL="34901" marR="34901" marT="0" marB="0" anchor="ctr"/>
                </a:tc>
                <a:extLst>
                  <a:ext uri="{0D108BD9-81ED-4DB2-BD59-A6C34878D82A}">
                    <a16:rowId xmlns:a16="http://schemas.microsoft.com/office/drawing/2014/main" val="3342574014"/>
                  </a:ext>
                </a:extLst>
              </a:tr>
              <a:tr h="1802494">
                <a:tc>
                  <a:txBody>
                    <a:bodyPr/>
                    <a:lstStyle/>
                    <a:p>
                      <a:pPr algn="r">
                        <a:spcBef>
                          <a:spcPts val="300"/>
                        </a:spcBef>
                        <a:spcAft>
                          <a:spcPts val="300"/>
                        </a:spcAft>
                      </a:pPr>
                      <a:r>
                        <a:rPr lang="en-GB" sz="900" dirty="0" smtClean="0">
                          <a:effectLst/>
                          <a:latin typeface="Tahoma" panose="020B0604030504040204" pitchFamily="34" charset="0"/>
                          <a:ea typeface="MS Mincho"/>
                          <a:cs typeface="Times New Roman" panose="02020603050405020304" pitchFamily="18" charset="0"/>
                        </a:rPr>
                        <a:t>2523</a:t>
                      </a:r>
                      <a:endParaRPr lang="en-GB" sz="9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marL="0" marR="0" lvl="0" indent="0" algn="l" defTabSz="914400" rtl="0" eaLnBrk="1" fontAlgn="auto" latinLnBrk="0" hangingPunct="1">
                        <a:lnSpc>
                          <a:spcPct val="100000"/>
                        </a:lnSpc>
                        <a:spcBef>
                          <a:spcPts val="300"/>
                        </a:spcBef>
                        <a:spcAft>
                          <a:spcPts val="300"/>
                        </a:spcAft>
                        <a:buClrTx/>
                        <a:buSzTx/>
                        <a:buFontTx/>
                        <a:buNone/>
                        <a:tabLst/>
                        <a:defRPr/>
                      </a:pPr>
                      <a:r>
                        <a:rPr lang="en-GB" sz="1000" dirty="0" smtClean="0">
                          <a:effectLst/>
                        </a:rPr>
                        <a:t>Pascal VIGER</a:t>
                      </a:r>
                      <a:endParaRPr lang="en-GB" sz="1050" dirty="0" smtClean="0">
                        <a:effectLst/>
                        <a:latin typeface="Tahoma" panose="020B0604030504040204" pitchFamily="34" charset="0"/>
                        <a:ea typeface="MS Mincho"/>
                        <a:cs typeface="Times New Roman" panose="02020603050405020304" pitchFamily="18" charset="0"/>
                      </a:endParaRPr>
                    </a:p>
                    <a:p>
                      <a:pPr algn="l">
                        <a:spcBef>
                          <a:spcPts val="300"/>
                        </a:spcBef>
                        <a:spcAft>
                          <a:spcPts val="300"/>
                        </a:spcAft>
                      </a:pP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1000" dirty="0" smtClean="0">
                          <a:effectLst/>
                          <a:latin typeface="Tahoma" panose="020B0604030504040204" pitchFamily="34" charset="0"/>
                          <a:ea typeface="MS Mincho"/>
                          <a:cs typeface="Times New Roman" panose="02020603050405020304" pitchFamily="18" charset="0"/>
                        </a:rPr>
                        <a:t>35.4.2</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1000" dirty="0" smtClean="0">
                          <a:effectLst/>
                          <a:latin typeface="Tahoma" panose="020B0604030504040204" pitchFamily="34" charset="0"/>
                          <a:ea typeface="MS Mincho"/>
                          <a:cs typeface="Times New Roman" panose="02020603050405020304" pitchFamily="18" charset="0"/>
                        </a:rPr>
                        <a:t>There is plan to add TSPEC based </a:t>
                      </a:r>
                      <a:r>
                        <a:rPr lang="en-GB" sz="1000" dirty="0" err="1" smtClean="0">
                          <a:effectLst/>
                          <a:latin typeface="Tahoma" panose="020B0604030504040204" pitchFamily="34" charset="0"/>
                          <a:ea typeface="MS Mincho"/>
                          <a:cs typeface="Times New Roman" panose="02020603050405020304" pitchFamily="18" charset="0"/>
                        </a:rPr>
                        <a:t>signaling</a:t>
                      </a:r>
                      <a:r>
                        <a:rPr lang="en-GB" sz="1000" dirty="0" smtClean="0">
                          <a:effectLst/>
                          <a:latin typeface="Tahoma" panose="020B0604030504040204" pitchFamily="34" charset="0"/>
                          <a:ea typeface="MS Mincho"/>
                          <a:cs typeface="Times New Roman" panose="02020603050405020304" pitchFamily="18" charset="0"/>
                        </a:rPr>
                        <a:t> to provide parameters that describe traffic characteristics within the SCS procedure, especially the low latency (LL) parameters, so that AP shall be able to create an optimal schedule.</a:t>
                      </a:r>
                    </a:p>
                    <a:p>
                      <a:pPr algn="l">
                        <a:spcBef>
                          <a:spcPts val="300"/>
                        </a:spcBef>
                        <a:spcAft>
                          <a:spcPts val="300"/>
                        </a:spcAft>
                      </a:pPr>
                      <a:r>
                        <a:rPr lang="en-GB" sz="1000" dirty="0" smtClean="0">
                          <a:effectLst/>
                          <a:latin typeface="Tahoma" panose="020B0604030504040204" pitchFamily="34" charset="0"/>
                          <a:ea typeface="MS Mincho"/>
                          <a:cs typeface="Times New Roman" panose="02020603050405020304" pitchFamily="18" charset="0"/>
                        </a:rPr>
                        <a:t>In order to meet those Low latency requirements, the AP shall be able to finely (or let us say only) trigger the LL data, and not all the pending data of same traffic class or TID (because the remaining traffic remaining in the TID are not-LL sensitive and shall not be conveyed with same means like </a:t>
                      </a:r>
                      <a:r>
                        <a:rPr lang="en-GB" sz="1000" dirty="0" err="1" smtClean="0">
                          <a:effectLst/>
                          <a:latin typeface="Tahoma" panose="020B0604030504040204" pitchFamily="34" charset="0"/>
                          <a:ea typeface="MS Mincho"/>
                          <a:cs typeface="Times New Roman" panose="02020603050405020304" pitchFamily="18" charset="0"/>
                        </a:rPr>
                        <a:t>rTWT</a:t>
                      </a:r>
                      <a:r>
                        <a:rPr lang="en-GB" sz="1000" dirty="0" smtClean="0">
                          <a:effectLst/>
                          <a:latin typeface="Tahoma" panose="020B0604030504040204" pitchFamily="34" charset="0"/>
                          <a:ea typeface="MS Mincho"/>
                          <a:cs typeface="Times New Roman" panose="02020603050405020304" pitchFamily="18" charset="0"/>
                        </a:rPr>
                        <a: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1000" dirty="0" smtClean="0">
                          <a:effectLst/>
                          <a:latin typeface="Tahoma" panose="020B0604030504040204" pitchFamily="34" charset="0"/>
                          <a:ea typeface="MS Mincho"/>
                          <a:cs typeface="Times New Roman" panose="02020603050405020304" pitchFamily="18" charset="0"/>
                        </a:rPr>
                        <a:t>The LL data shall be managed by SCSID identifier for the communications, that is to say the SCSID is used to discriminate LL data inside a TID and that have to be handled by LL medium access mechanisms: e.g. MU triggering, </a:t>
                      </a:r>
                      <a:r>
                        <a:rPr lang="en-GB" sz="1000" dirty="0" err="1" smtClean="0">
                          <a:effectLst/>
                          <a:latin typeface="Tahoma" panose="020B0604030504040204" pitchFamily="34" charset="0"/>
                          <a:ea typeface="MS Mincho"/>
                          <a:cs typeface="Times New Roman" panose="02020603050405020304" pitchFamily="18" charset="0"/>
                        </a:rPr>
                        <a:t>rTWT</a:t>
                      </a:r>
                      <a:r>
                        <a:rPr lang="en-GB" sz="1000" dirty="0" smtClean="0">
                          <a:effectLst/>
                          <a:latin typeface="Tahoma" panose="020B0604030504040204" pitchFamily="34" charset="0"/>
                          <a:ea typeface="MS Mincho"/>
                          <a:cs typeface="Times New Roman" panose="02020603050405020304" pitchFamily="18" charset="0"/>
                        </a:rPr>
                        <a:t> use.</a:t>
                      </a:r>
                    </a:p>
                    <a:p>
                      <a:pPr algn="l">
                        <a:spcBef>
                          <a:spcPts val="300"/>
                        </a:spcBef>
                        <a:spcAft>
                          <a:spcPts val="300"/>
                        </a:spcAft>
                      </a:pPr>
                      <a:r>
                        <a:rPr lang="en-GB" sz="1000" dirty="0" smtClean="0">
                          <a:effectLst/>
                          <a:latin typeface="Tahoma" panose="020B0604030504040204" pitchFamily="34" charset="0"/>
                          <a:ea typeface="MS Mincho"/>
                          <a:cs typeface="Times New Roman" panose="02020603050405020304" pitchFamily="18" charset="0"/>
                        </a:rPr>
                        <a:t>In complement, the LL data shall be conveyed over multiple links, independently of remaining not-LL traffic.</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marL="0" marR="0" lvl="0" indent="0" algn="l" defTabSz="914400" rtl="0" eaLnBrk="1" fontAlgn="auto" latinLnBrk="0" hangingPunct="1">
                        <a:lnSpc>
                          <a:spcPct val="100000"/>
                        </a:lnSpc>
                        <a:spcBef>
                          <a:spcPts val="300"/>
                        </a:spcBef>
                        <a:spcAft>
                          <a:spcPts val="300"/>
                        </a:spcAft>
                        <a:buClrTx/>
                        <a:buSzTx/>
                        <a:buFontTx/>
                        <a:buNone/>
                        <a:tabLst/>
                        <a:defRPr/>
                      </a:pPr>
                      <a:r>
                        <a:rPr lang="en-GB" sz="900" u="sng" dirty="0" smtClean="0">
                          <a:effectLst/>
                          <a:latin typeface="Tahoma" panose="020B0604030504040204" pitchFamily="34" charset="0"/>
                          <a:ea typeface="Tahoma" panose="020B0604030504040204" pitchFamily="34" charset="0"/>
                          <a:cs typeface="Tahoma" panose="020B0604030504040204" pitchFamily="34" charset="0"/>
                        </a:rPr>
                        <a:t>Assigned</a:t>
                      </a:r>
                      <a:r>
                        <a:rPr lang="en-GB" sz="900" dirty="0" smtClean="0">
                          <a:effectLst/>
                          <a:latin typeface="Tahoma" panose="020B0604030504040204" pitchFamily="34" charset="0"/>
                          <a:ea typeface="Tahoma" panose="020B0604030504040204" pitchFamily="34" charset="0"/>
                          <a:cs typeface="Tahoma" panose="020B0604030504040204" pitchFamily="34" charset="0"/>
                        </a:rPr>
                        <a:t>: Duncan Ho</a:t>
                      </a:r>
                    </a:p>
                    <a:p>
                      <a:pPr algn="l">
                        <a:spcBef>
                          <a:spcPts val="300"/>
                        </a:spcBef>
                        <a:spcAft>
                          <a:spcPts val="300"/>
                        </a:spcAft>
                      </a:pPr>
                      <a:endParaRPr lang="en-GB" sz="900" dirty="0">
                        <a:effectLst/>
                        <a:latin typeface="Tahoma" panose="020B0604030504040204" pitchFamily="34" charset="0"/>
                        <a:ea typeface="MS Mincho"/>
                        <a:cs typeface="Times New Roman" panose="02020603050405020304" pitchFamily="18" charset="0"/>
                      </a:endParaRPr>
                    </a:p>
                  </a:txBody>
                  <a:tcPr marL="34901" marR="34901" marT="0" marB="0" anchor="ctr"/>
                </a:tc>
                <a:extLst>
                  <a:ext uri="{0D108BD9-81ED-4DB2-BD59-A6C34878D82A}">
                    <a16:rowId xmlns:a16="http://schemas.microsoft.com/office/drawing/2014/main" val="3632902810"/>
                  </a:ext>
                </a:extLst>
              </a:tr>
            </a:tbl>
          </a:graphicData>
        </a:graphic>
      </p:graphicFrame>
    </p:spTree>
    <p:extLst>
      <p:ext uri="{BB962C8B-B14F-4D97-AF65-F5344CB8AC3E}">
        <p14:creationId xmlns:p14="http://schemas.microsoft.com/office/powerpoint/2010/main" val="576416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Discussion</a:t>
            </a:r>
          </a:p>
        </p:txBody>
      </p:sp>
      <p:sp>
        <p:nvSpPr>
          <p:cNvPr id="3" name="Content Placeholder 2"/>
          <p:cNvSpPr>
            <a:spLocks noGrp="1"/>
          </p:cNvSpPr>
          <p:nvPr>
            <p:ph idx="1"/>
          </p:nvPr>
        </p:nvSpPr>
        <p:spPr>
          <a:xfrm>
            <a:off x="685800" y="1830389"/>
            <a:ext cx="8153400" cy="4645024"/>
          </a:xfrm>
        </p:spPr>
        <p:txBody>
          <a:bodyPr/>
          <a:lstStyle/>
          <a:p>
            <a:pPr lvl="0" defTabSz="914400" eaLnBrk="0" hangingPunct="0">
              <a:spcBef>
                <a:spcPct val="20000"/>
              </a:spcBef>
              <a:buClrTx/>
              <a:buSzTx/>
              <a:buFontTx/>
              <a:buChar char="•"/>
            </a:pPr>
            <a:r>
              <a:rPr lang="en-US" sz="2000" dirty="0" smtClean="0"/>
              <a:t>3 main elements have to be considered for latency-sensitive stream:</a:t>
            </a:r>
          </a:p>
          <a:p>
            <a:pPr lvl="1" defTabSz="914400" eaLnBrk="0" hangingPunct="0">
              <a:spcBef>
                <a:spcPct val="20000"/>
              </a:spcBef>
              <a:buClrTx/>
              <a:buSzTx/>
              <a:buFontTx/>
              <a:buChar char="•"/>
            </a:pPr>
            <a:r>
              <a:rPr lang="en-US" sz="1600" u="sng" dirty="0" smtClean="0"/>
              <a:t>Buffer </a:t>
            </a:r>
            <a:r>
              <a:rPr lang="en-US" sz="1600" u="sng" dirty="0"/>
              <a:t>status report </a:t>
            </a:r>
            <a:r>
              <a:rPr lang="en-US" sz="1600" dirty="0"/>
              <a:t>(BSR) is used to indicate to the AP the amount of data the STA has available in its queues for transmission. </a:t>
            </a:r>
            <a:endParaRPr lang="en-US" sz="1600" dirty="0" smtClean="0"/>
          </a:p>
          <a:p>
            <a:pPr lvl="2" defTabSz="914400" eaLnBrk="0" hangingPunct="0">
              <a:spcBef>
                <a:spcPct val="20000"/>
              </a:spcBef>
              <a:buClrTx/>
              <a:buSzTx/>
              <a:buFontTx/>
              <a:buChar char="•"/>
            </a:pPr>
            <a:r>
              <a:rPr lang="en-US" sz="1400" dirty="0" smtClean="0"/>
              <a:t>BSRs takes the form of </a:t>
            </a:r>
            <a:r>
              <a:rPr lang="en-US" sz="1400" dirty="0" err="1" smtClean="0"/>
              <a:t>QoS</a:t>
            </a:r>
            <a:r>
              <a:rPr lang="en-US" sz="1400" dirty="0" smtClean="0"/>
              <a:t>-Control with Queue Size, or BSR-Control </a:t>
            </a:r>
          </a:p>
          <a:p>
            <a:pPr lvl="2" defTabSz="914400" eaLnBrk="0" hangingPunct="0">
              <a:spcBef>
                <a:spcPct val="20000"/>
              </a:spcBef>
              <a:buClrTx/>
              <a:buSzTx/>
              <a:buFontTx/>
              <a:buChar char="•"/>
            </a:pPr>
            <a:r>
              <a:rPr lang="en-US" sz="1400" dirty="0" smtClean="0"/>
              <a:t>BSR can be solicited by a TF</a:t>
            </a:r>
          </a:p>
          <a:p>
            <a:pPr lvl="1" defTabSz="914400" eaLnBrk="0" hangingPunct="0">
              <a:spcBef>
                <a:spcPct val="20000"/>
              </a:spcBef>
              <a:buClrTx/>
              <a:buSzTx/>
              <a:buFontTx/>
              <a:buChar char="•"/>
            </a:pPr>
            <a:r>
              <a:rPr lang="en-US" sz="1600" u="sng" dirty="0" smtClean="0"/>
              <a:t>Trigger Frame </a:t>
            </a:r>
            <a:r>
              <a:rPr lang="en-US" sz="1600" dirty="0" smtClean="0"/>
              <a:t>is used by AP to control medium access and trigger a specific stream</a:t>
            </a:r>
            <a:endParaRPr lang="en-US" sz="1600" dirty="0"/>
          </a:p>
          <a:p>
            <a:pPr lvl="1" defTabSz="914400" eaLnBrk="0" hangingPunct="0">
              <a:spcBef>
                <a:spcPct val="20000"/>
              </a:spcBef>
              <a:buClrTx/>
              <a:buSzTx/>
              <a:buFont typeface="Arial" panose="020B0604020202020204" pitchFamily="34" charset="0"/>
              <a:buChar char="•"/>
            </a:pPr>
            <a:r>
              <a:rPr lang="en-US" sz="1600" u="sng" dirty="0" smtClean="0"/>
              <a:t>Restricted-TWT (</a:t>
            </a:r>
            <a:r>
              <a:rPr lang="en-US" sz="1600" u="sng" dirty="0" err="1" smtClean="0"/>
              <a:t>rTWT</a:t>
            </a:r>
            <a:r>
              <a:rPr lang="en-US" sz="1600" u="sng" dirty="0" smtClean="0"/>
              <a:t>) :</a:t>
            </a:r>
            <a:r>
              <a:rPr lang="en-US" sz="1600" dirty="0" smtClean="0"/>
              <a:t> UL/DL TID bitmap are under consideration</a:t>
            </a:r>
          </a:p>
          <a:p>
            <a:pPr lvl="1" defTabSz="914400" eaLnBrk="0" hangingPunct="0">
              <a:spcBef>
                <a:spcPct val="20000"/>
              </a:spcBef>
              <a:buClrTx/>
              <a:buSzTx/>
              <a:buFont typeface="Arial" panose="020B0604020202020204" pitchFamily="34" charset="0"/>
              <a:buChar char="•"/>
            </a:pPr>
            <a:endParaRPr lang="en-US" sz="1600" dirty="0" smtClean="0"/>
          </a:p>
          <a:p>
            <a:pPr defTabSz="914400" eaLnBrk="0" hangingPunct="0">
              <a:spcBef>
                <a:spcPct val="20000"/>
              </a:spcBef>
              <a:buClrTx/>
              <a:buSzTx/>
              <a:buFont typeface="Arial" panose="020B0604020202020204" pitchFamily="34" charset="0"/>
              <a:buChar char="•"/>
            </a:pPr>
            <a:r>
              <a:rPr lang="en-US" sz="2000" dirty="0" smtClean="0"/>
              <a:t>Current issues:</a:t>
            </a:r>
          </a:p>
          <a:p>
            <a:pPr lvl="1" defTabSz="914400" eaLnBrk="0" hangingPunct="0">
              <a:spcBef>
                <a:spcPct val="20000"/>
              </a:spcBef>
              <a:buClrTx/>
              <a:buSzTx/>
              <a:buFont typeface="Arial" panose="020B0604020202020204" pitchFamily="34" charset="0"/>
              <a:buChar char="•"/>
            </a:pPr>
            <a:r>
              <a:rPr lang="en-US" sz="1600" dirty="0" smtClean="0"/>
              <a:t>BSR:</a:t>
            </a:r>
          </a:p>
          <a:p>
            <a:pPr lvl="2" defTabSz="914400" eaLnBrk="0" hangingPunct="0">
              <a:spcBef>
                <a:spcPct val="20000"/>
              </a:spcBef>
              <a:buClrTx/>
              <a:buSzTx/>
              <a:buFont typeface="Arial" panose="020B0604020202020204" pitchFamily="34" charset="0"/>
              <a:buChar char="•"/>
            </a:pPr>
            <a:r>
              <a:rPr lang="en-US" sz="1400" dirty="0" smtClean="0"/>
              <a:t>BSRs work at AC level (Queue Size subfield, </a:t>
            </a:r>
            <a:r>
              <a:rPr lang="en-US" sz="1400" dirty="0"/>
              <a:t>Queue Size All </a:t>
            </a:r>
            <a:r>
              <a:rPr lang="en-US" sz="1400" dirty="0" smtClean="0"/>
              <a:t>subfield)</a:t>
            </a:r>
          </a:p>
          <a:p>
            <a:pPr lvl="1" defTabSz="914400" eaLnBrk="0" hangingPunct="0">
              <a:spcBef>
                <a:spcPct val="20000"/>
              </a:spcBef>
              <a:buClrTx/>
              <a:buSzTx/>
              <a:buFont typeface="Arial" panose="020B0604020202020204" pitchFamily="34" charset="0"/>
              <a:buChar char="•"/>
            </a:pPr>
            <a:r>
              <a:rPr lang="en-US" sz="1600" dirty="0" smtClean="0"/>
              <a:t>Trigger frame :</a:t>
            </a:r>
          </a:p>
          <a:p>
            <a:pPr lvl="2" defTabSz="914400" eaLnBrk="0" hangingPunct="0">
              <a:spcBef>
                <a:spcPct val="20000"/>
              </a:spcBef>
              <a:buClrTx/>
              <a:buSzTx/>
              <a:buFont typeface="Arial" panose="020B0604020202020204" pitchFamily="34" charset="0"/>
              <a:buChar char="•"/>
            </a:pPr>
            <a:r>
              <a:rPr lang="en-US" sz="1400" dirty="0" smtClean="0"/>
              <a:t>Today</a:t>
            </a:r>
            <a:r>
              <a:rPr lang="en-US" sz="1400" dirty="0"/>
              <a:t>, </a:t>
            </a:r>
            <a:r>
              <a:rPr lang="en-US" sz="1400" dirty="0" smtClean="0"/>
              <a:t>only Preferred AC may be identified</a:t>
            </a:r>
          </a:p>
          <a:p>
            <a:pPr lvl="1" defTabSz="914400" eaLnBrk="0" hangingPunct="0">
              <a:spcBef>
                <a:spcPct val="20000"/>
              </a:spcBef>
              <a:buClrTx/>
              <a:buSzTx/>
              <a:buFont typeface="Arial" panose="020B0604020202020204" pitchFamily="34" charset="0"/>
              <a:buChar char="•"/>
            </a:pPr>
            <a:r>
              <a:rPr lang="en-GB" sz="1600" dirty="0" err="1"/>
              <a:t>rTWT</a:t>
            </a:r>
            <a:r>
              <a:rPr lang="en-GB" sz="1600" dirty="0"/>
              <a:t>: </a:t>
            </a:r>
            <a:endParaRPr lang="en-GB" sz="1600" dirty="0" smtClean="0"/>
          </a:p>
          <a:p>
            <a:pPr lvl="2" defTabSz="914400" eaLnBrk="0" hangingPunct="0">
              <a:spcBef>
                <a:spcPct val="20000"/>
              </a:spcBef>
              <a:buClrTx/>
              <a:buSzTx/>
              <a:buFont typeface="Arial" panose="020B0604020202020204" pitchFamily="34" charset="0"/>
              <a:buChar char="•"/>
            </a:pPr>
            <a:r>
              <a:rPr lang="en-GB" sz="1400" dirty="0" smtClean="0"/>
              <a:t>Problem is </a:t>
            </a:r>
            <a:r>
              <a:rPr lang="en-GB" sz="1400" dirty="0" smtClean="0">
                <a:solidFill>
                  <a:schemeClr val="tx1"/>
                </a:solidFill>
              </a:rPr>
              <a:t>that a TID can also contain non latency sensitive (non-LL) data, thus </a:t>
            </a:r>
            <a:r>
              <a:rPr lang="en-GB" sz="1400" u="sng" dirty="0" smtClean="0">
                <a:solidFill>
                  <a:schemeClr val="tx1"/>
                </a:solidFill>
              </a:rPr>
              <a:t>it is unfair to transport those non-LL data as well as highest-priority LL data.</a:t>
            </a:r>
            <a:endParaRPr lang="en-GB" sz="1400" u="sng" dirty="0">
              <a:solidFill>
                <a:schemeClr val="tx1"/>
              </a:solidFill>
            </a:endParaRPr>
          </a:p>
          <a:p>
            <a:pPr lvl="1" defTabSz="914400" eaLnBrk="0" hangingPunct="0">
              <a:spcBef>
                <a:spcPct val="20000"/>
              </a:spcBef>
              <a:buClrTx/>
              <a:buSzTx/>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3"/>
          </p:nvPr>
        </p:nvSpPr>
        <p:spPr/>
        <p:txBody>
          <a:bodyPr/>
          <a:lstStyle/>
          <a:p>
            <a:r>
              <a:rPr lang="en-GB" altLang="zh-CN"/>
              <a:t>Pascal Viger, Canon, et al</a:t>
            </a:r>
            <a:endParaRPr lang="en-GB" altLang="zh-CN" dirty="0"/>
          </a:p>
        </p:txBody>
      </p:sp>
      <p:sp>
        <p:nvSpPr>
          <p:cNvPr id="6" name="Date Placeholder 5"/>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646810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Proposal</a:t>
            </a:r>
            <a:endParaRPr lang="en-GB" dirty="0"/>
          </a:p>
        </p:txBody>
      </p:sp>
      <p:sp>
        <p:nvSpPr>
          <p:cNvPr id="3" name="Content Placeholder 2"/>
          <p:cNvSpPr>
            <a:spLocks noGrp="1"/>
          </p:cNvSpPr>
          <p:nvPr>
            <p:ph idx="1"/>
          </p:nvPr>
        </p:nvSpPr>
        <p:spPr/>
        <p:txBody>
          <a:bodyPr/>
          <a:lstStyle/>
          <a:p>
            <a:r>
              <a:rPr lang="en-GB" dirty="0" smtClean="0"/>
              <a:t>An LL stream is individually specified by a TSPEC within an SCS Descriptor.</a:t>
            </a:r>
          </a:p>
          <a:p>
            <a:r>
              <a:rPr lang="en-GB" dirty="0" smtClean="0"/>
              <a:t>It is therefore required to use the SCSID to qualify the stream in both BSRs and TFs for efficient UL MU operation.</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3"/>
          </p:nvPr>
        </p:nvSpPr>
        <p:spPr/>
        <p:txBody>
          <a:bodyPr/>
          <a:lstStyle/>
          <a:p>
            <a:r>
              <a:rPr lang="en-GB" altLang="zh-CN" smtClean="0"/>
              <a:t>Pascal Viger, Canon, et al</a:t>
            </a:r>
            <a:endParaRPr lang="en-GB" altLang="zh-CN" dirty="0"/>
          </a:p>
        </p:txBody>
      </p:sp>
      <p:sp>
        <p:nvSpPr>
          <p:cNvPr id="6" name="Date Placeholder 5"/>
          <p:cNvSpPr>
            <a:spLocks noGrp="1"/>
          </p:cNvSpPr>
          <p:nvPr>
            <p:ph type="dt" idx="15"/>
          </p:nvPr>
        </p:nvSpPr>
        <p:spPr/>
        <p:txBody>
          <a:bodyPr/>
          <a:lstStyle/>
          <a:p>
            <a:r>
              <a:rPr lang="en-US" dirty="0"/>
              <a:t>October </a:t>
            </a:r>
            <a:r>
              <a:rPr lang="en-US" dirty="0" smtClean="0"/>
              <a:t>2021</a:t>
            </a:r>
            <a:endParaRPr lang="en-GB" dirty="0"/>
          </a:p>
        </p:txBody>
      </p:sp>
    </p:spTree>
    <p:extLst>
      <p:ext uri="{BB962C8B-B14F-4D97-AF65-F5344CB8AC3E}">
        <p14:creationId xmlns:p14="http://schemas.microsoft.com/office/powerpoint/2010/main" val="1890905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formats to support SCSID</a:t>
            </a:r>
            <a:endParaRPr lang="en-GB" dirty="0"/>
          </a:p>
        </p:txBody>
      </p:sp>
      <p:sp>
        <p:nvSpPr>
          <p:cNvPr id="3" name="Content Placeholder 2"/>
          <p:cNvSpPr>
            <a:spLocks noGrp="1"/>
          </p:cNvSpPr>
          <p:nvPr>
            <p:ph idx="1"/>
          </p:nvPr>
        </p:nvSpPr>
        <p:spPr>
          <a:xfrm>
            <a:off x="685800" y="1981201"/>
            <a:ext cx="8175045" cy="2590800"/>
          </a:xfrm>
        </p:spPr>
        <p:txBody>
          <a:bodyPr/>
          <a:lstStyle/>
          <a:p>
            <a:pPr>
              <a:buFont typeface="Arial" panose="020B0604020202020204" pitchFamily="34" charset="0"/>
              <a:buChar char="•"/>
            </a:pPr>
            <a:r>
              <a:rPr lang="en-GB" sz="2000" dirty="0" smtClean="0"/>
              <a:t>Another contribution discuss about providing an updated BSR for LL traffics (</a:t>
            </a:r>
            <a:r>
              <a:rPr lang="en-GB" sz="2000" i="1" dirty="0" smtClean="0">
                <a:solidFill>
                  <a:schemeClr val="tx1"/>
                </a:solidFill>
              </a:rPr>
              <a:t>see [2]</a:t>
            </a:r>
            <a:r>
              <a:rPr lang="en-GB" sz="2000" dirty="0" smtClean="0"/>
              <a:t>)</a:t>
            </a:r>
          </a:p>
          <a:p>
            <a:pPr>
              <a:buFont typeface="Arial" panose="020B0604020202020204" pitchFamily="34" charset="0"/>
              <a:buChar char="•"/>
            </a:pPr>
            <a:r>
              <a:rPr lang="en-GB" sz="2000" dirty="0" smtClean="0"/>
              <a:t>Trigger Frame is updated to trigger an SCS stream (through SCSID):</a:t>
            </a:r>
          </a:p>
          <a:p>
            <a:pPr lvl="1">
              <a:buFont typeface="Arial" panose="020B0604020202020204" pitchFamily="34" charset="0"/>
              <a:buChar char="•"/>
            </a:pPr>
            <a:r>
              <a:rPr lang="en-GB" sz="1800" dirty="0" smtClean="0"/>
              <a:t>Applicable only to EHT STAs, </a:t>
            </a:r>
          </a:p>
          <a:p>
            <a:pPr lvl="1">
              <a:buFont typeface="Arial" panose="020B0604020202020204" pitchFamily="34" charset="0"/>
              <a:buChar char="•"/>
            </a:pPr>
            <a:r>
              <a:rPr lang="en-GB" sz="1800" dirty="0" smtClean="0"/>
              <a:t>“Trigger Dependent User Info” Format compatible with HE format </a:t>
            </a:r>
          </a:p>
          <a:p>
            <a:pPr lvl="2">
              <a:buFont typeface="Arial" panose="020B0604020202020204" pitchFamily="34" charset="0"/>
              <a:buChar char="•"/>
            </a:pPr>
            <a:r>
              <a:rPr lang="en-US" dirty="0" smtClean="0"/>
              <a:t>B5 set to ‘1’ indicates new format, which provides SCSID value</a:t>
            </a:r>
            <a:endParaRPr lang="en-GB" sz="1600" dirty="0" smtClean="0">
              <a:solidFill>
                <a:srgbClr val="00B0F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3"/>
          </p:nvPr>
        </p:nvSpPr>
        <p:spPr/>
        <p:txBody>
          <a:bodyPr/>
          <a:lstStyle/>
          <a:p>
            <a:r>
              <a:rPr lang="en-GB" altLang="zh-CN" smtClean="0"/>
              <a:t>Pascal Viger, Canon, et al</a:t>
            </a:r>
            <a:endParaRPr lang="en-GB" altLang="zh-CN" dirty="0"/>
          </a:p>
        </p:txBody>
      </p:sp>
      <p:sp>
        <p:nvSpPr>
          <p:cNvPr id="6" name="Date Placeholder 5"/>
          <p:cNvSpPr>
            <a:spLocks noGrp="1"/>
          </p:cNvSpPr>
          <p:nvPr>
            <p:ph type="dt" idx="15"/>
          </p:nvPr>
        </p:nvSpPr>
        <p:spPr/>
        <p:txBody>
          <a:bodyPr/>
          <a:lstStyle/>
          <a:p>
            <a:r>
              <a:rPr lang="en-US" dirty="0"/>
              <a:t>October </a:t>
            </a:r>
            <a:r>
              <a:rPr lang="en-US" dirty="0" smtClean="0"/>
              <a:t>2021</a:t>
            </a:r>
            <a:endParaRPr lang="en-GB" dirty="0"/>
          </a:p>
        </p:txBody>
      </p:sp>
      <p:grpSp>
        <p:nvGrpSpPr>
          <p:cNvPr id="7" name="Group 6"/>
          <p:cNvGrpSpPr/>
          <p:nvPr/>
        </p:nvGrpSpPr>
        <p:grpSpPr>
          <a:xfrm>
            <a:off x="177028" y="4905326"/>
            <a:ext cx="4128992" cy="887385"/>
            <a:chOff x="-561400" y="4779183"/>
            <a:chExt cx="4128992" cy="887385"/>
          </a:xfrm>
        </p:grpSpPr>
        <p:pic>
          <p:nvPicPr>
            <p:cNvPr id="12" name="Picture 11"/>
            <p:cNvPicPr>
              <a:picLocks noChangeAspect="1"/>
            </p:cNvPicPr>
            <p:nvPr/>
          </p:nvPicPr>
          <p:blipFill>
            <a:blip r:embed="rId2"/>
            <a:stretch>
              <a:fillRect/>
            </a:stretch>
          </p:blipFill>
          <p:spPr>
            <a:xfrm>
              <a:off x="-108259" y="4921118"/>
              <a:ext cx="974499" cy="745450"/>
            </a:xfrm>
            <a:prstGeom prst="rect">
              <a:avLst/>
            </a:prstGeom>
          </p:spPr>
        </p:pic>
        <p:sp>
          <p:nvSpPr>
            <p:cNvPr id="13" name="Rectangle 12"/>
            <p:cNvSpPr/>
            <p:nvPr/>
          </p:nvSpPr>
          <p:spPr>
            <a:xfrm>
              <a:off x="-61657" y="4970022"/>
              <a:ext cx="888792"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smtClean="0">
                  <a:solidFill>
                    <a:schemeClr val="tx1"/>
                  </a:solidFill>
                  <a:latin typeface="Arial" panose="020B0604020202020204" pitchFamily="34" charset="0"/>
                  <a:cs typeface="Arial" panose="020B0604020202020204" pitchFamily="34" charset="0"/>
                </a:rPr>
                <a:t>MPDU MU Spacing factor</a:t>
              </a:r>
              <a:endParaRPr lang="en-GB" sz="1050"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10981" y="5562527"/>
              <a:ext cx="727430" cy="78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smtClean="0">
                  <a:solidFill>
                    <a:schemeClr val="tx1"/>
                  </a:solidFill>
                  <a:latin typeface="Arial" panose="020B0604020202020204" pitchFamily="34" charset="0"/>
                  <a:cs typeface="Arial" panose="020B0604020202020204" pitchFamily="34" charset="0"/>
                </a:rPr>
                <a:t>2</a:t>
              </a:r>
              <a:endParaRPr lang="en-GB" sz="11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561400" y="5562889"/>
              <a:ext cx="727430" cy="78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smtClean="0">
                  <a:solidFill>
                    <a:schemeClr val="tx1"/>
                  </a:solidFill>
                  <a:latin typeface="Arial" panose="020B0604020202020204" pitchFamily="34" charset="0"/>
                  <a:cs typeface="Arial" panose="020B0604020202020204" pitchFamily="34" charset="0"/>
                </a:rPr>
                <a:t>Bits:</a:t>
              </a:r>
              <a:endParaRPr lang="en-GB" sz="1100" dirty="0">
                <a:solidFill>
                  <a:schemeClr val="tx1"/>
                </a:solidFill>
                <a:latin typeface="Arial" panose="020B0604020202020204" pitchFamily="34" charset="0"/>
                <a:cs typeface="Arial" panose="020B0604020202020204" pitchFamily="34" charset="0"/>
              </a:endParaRPr>
            </a:p>
          </p:txBody>
        </p:sp>
        <p:pic>
          <p:nvPicPr>
            <p:cNvPr id="16" name="Picture 15"/>
            <p:cNvPicPr>
              <a:picLocks noChangeAspect="1"/>
            </p:cNvPicPr>
            <p:nvPr/>
          </p:nvPicPr>
          <p:blipFill>
            <a:blip r:embed="rId2"/>
            <a:stretch>
              <a:fillRect/>
            </a:stretch>
          </p:blipFill>
          <p:spPr>
            <a:xfrm>
              <a:off x="840600" y="4921118"/>
              <a:ext cx="1018512" cy="745450"/>
            </a:xfrm>
            <a:prstGeom prst="rect">
              <a:avLst/>
            </a:prstGeom>
          </p:spPr>
        </p:pic>
        <p:sp>
          <p:nvSpPr>
            <p:cNvPr id="17" name="Rectangle 16"/>
            <p:cNvSpPr/>
            <p:nvPr/>
          </p:nvSpPr>
          <p:spPr>
            <a:xfrm>
              <a:off x="897368" y="4970022"/>
              <a:ext cx="897480"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smtClean="0">
                  <a:solidFill>
                    <a:schemeClr val="tx1"/>
                  </a:solidFill>
                  <a:latin typeface="Arial" panose="020B0604020202020204" pitchFamily="34" charset="0"/>
                  <a:cs typeface="Arial" panose="020B0604020202020204" pitchFamily="34" charset="0"/>
                </a:rPr>
                <a:t>TID Aggregation Limit</a:t>
              </a:r>
              <a:endParaRPr lang="en-GB" sz="1050" dirty="0">
                <a:solidFill>
                  <a:schemeClr val="tx1"/>
                </a:solidFill>
                <a:latin typeface="Arial" panose="020B0604020202020204" pitchFamily="34" charset="0"/>
                <a:cs typeface="Arial" panose="020B0604020202020204" pitchFamily="34" charset="0"/>
              </a:endParaRPr>
            </a:p>
          </p:txBody>
        </p:sp>
        <p:sp>
          <p:nvSpPr>
            <p:cNvPr id="18" name="Rectangle 17"/>
            <p:cNvSpPr/>
            <p:nvPr/>
          </p:nvSpPr>
          <p:spPr>
            <a:xfrm>
              <a:off x="861450" y="5562527"/>
              <a:ext cx="933398" cy="76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smtClean="0">
                  <a:solidFill>
                    <a:schemeClr val="tx1"/>
                  </a:solidFill>
                  <a:latin typeface="Arial" panose="020B0604020202020204" pitchFamily="34" charset="0"/>
                  <a:cs typeface="Arial" panose="020B0604020202020204" pitchFamily="34" charset="0"/>
                </a:rPr>
                <a:t>3</a:t>
              </a:r>
              <a:endParaRPr lang="en-GB" sz="1100" dirty="0">
                <a:solidFill>
                  <a:schemeClr val="tx1"/>
                </a:solidFill>
                <a:latin typeface="Arial" panose="020B0604020202020204" pitchFamily="34" charset="0"/>
                <a:cs typeface="Arial" panose="020B0604020202020204" pitchFamily="34" charset="0"/>
              </a:endParaRPr>
            </a:p>
          </p:txBody>
        </p:sp>
        <p:pic>
          <p:nvPicPr>
            <p:cNvPr id="19" name="Picture 18"/>
            <p:cNvPicPr>
              <a:picLocks noChangeAspect="1"/>
            </p:cNvPicPr>
            <p:nvPr/>
          </p:nvPicPr>
          <p:blipFill>
            <a:blip r:embed="rId2"/>
            <a:stretch>
              <a:fillRect/>
            </a:stretch>
          </p:blipFill>
          <p:spPr>
            <a:xfrm>
              <a:off x="1841449" y="4921118"/>
              <a:ext cx="835613" cy="745450"/>
            </a:xfrm>
            <a:prstGeom prst="rect">
              <a:avLst/>
            </a:prstGeom>
          </p:spPr>
        </p:pic>
        <p:sp>
          <p:nvSpPr>
            <p:cNvPr id="20" name="Rectangle 19"/>
            <p:cNvSpPr/>
            <p:nvPr/>
          </p:nvSpPr>
          <p:spPr>
            <a:xfrm>
              <a:off x="1898217" y="4970022"/>
              <a:ext cx="739740"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smtClean="0">
                  <a:solidFill>
                    <a:srgbClr val="FF0000"/>
                  </a:solidFill>
                  <a:latin typeface="Arial" panose="020B0604020202020204" pitchFamily="34" charset="0"/>
                  <a:cs typeface="Arial" panose="020B0604020202020204" pitchFamily="34" charset="0"/>
                </a:rPr>
                <a:t>Reserved</a:t>
              </a:r>
              <a:endParaRPr lang="en-GB" sz="1050" dirty="0">
                <a:solidFill>
                  <a:srgbClr val="FF0000"/>
                </a:solidFill>
                <a:latin typeface="Arial" panose="020B0604020202020204" pitchFamily="34" charset="0"/>
                <a:cs typeface="Arial" panose="020B0604020202020204" pitchFamily="34" charset="0"/>
              </a:endParaRPr>
            </a:p>
          </p:txBody>
        </p:sp>
        <p:sp>
          <p:nvSpPr>
            <p:cNvPr id="21" name="Rectangle 20"/>
            <p:cNvSpPr/>
            <p:nvPr/>
          </p:nvSpPr>
          <p:spPr>
            <a:xfrm>
              <a:off x="1914390" y="5562527"/>
              <a:ext cx="723110" cy="76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smtClean="0">
                  <a:solidFill>
                    <a:schemeClr val="tx1"/>
                  </a:solidFill>
                  <a:latin typeface="Arial" panose="020B0604020202020204" pitchFamily="34" charset="0"/>
                  <a:cs typeface="Arial" panose="020B0604020202020204" pitchFamily="34" charset="0"/>
                </a:rPr>
                <a:t>1</a:t>
              </a:r>
              <a:endParaRPr lang="en-GB" sz="1100" dirty="0">
                <a:solidFill>
                  <a:schemeClr val="tx1"/>
                </a:solidFill>
                <a:latin typeface="Arial" panose="020B0604020202020204" pitchFamily="34" charset="0"/>
                <a:cs typeface="Arial" panose="020B0604020202020204" pitchFamily="34" charset="0"/>
              </a:endParaRPr>
            </a:p>
          </p:txBody>
        </p:sp>
        <p:pic>
          <p:nvPicPr>
            <p:cNvPr id="22" name="Picture 21"/>
            <p:cNvPicPr>
              <a:picLocks noChangeAspect="1"/>
            </p:cNvPicPr>
            <p:nvPr/>
          </p:nvPicPr>
          <p:blipFill>
            <a:blip r:embed="rId2"/>
            <a:stretch>
              <a:fillRect/>
            </a:stretch>
          </p:blipFill>
          <p:spPr>
            <a:xfrm>
              <a:off x="2660545" y="4921118"/>
              <a:ext cx="900698" cy="745450"/>
            </a:xfrm>
            <a:prstGeom prst="rect">
              <a:avLst/>
            </a:prstGeom>
          </p:spPr>
        </p:pic>
        <p:sp>
          <p:nvSpPr>
            <p:cNvPr id="23" name="Rectangle 22"/>
            <p:cNvSpPr/>
            <p:nvPr/>
          </p:nvSpPr>
          <p:spPr>
            <a:xfrm>
              <a:off x="2723663" y="4970022"/>
              <a:ext cx="739740"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smtClean="0">
                  <a:solidFill>
                    <a:schemeClr val="tx1"/>
                  </a:solidFill>
                  <a:latin typeface="Arial" panose="020B0604020202020204" pitchFamily="34" charset="0"/>
                  <a:cs typeface="Arial" panose="020B0604020202020204" pitchFamily="34" charset="0"/>
                </a:rPr>
                <a:t>Preferred AC</a:t>
              </a:r>
              <a:endParaRPr lang="en-GB" sz="1050" dirty="0">
                <a:solidFill>
                  <a:schemeClr val="tx1"/>
                </a:solidFill>
                <a:latin typeface="Arial" panose="020B0604020202020204" pitchFamily="34" charset="0"/>
                <a:cs typeface="Arial" panose="020B0604020202020204" pitchFamily="34" charset="0"/>
              </a:endParaRPr>
            </a:p>
          </p:txBody>
        </p:sp>
        <p:sp>
          <p:nvSpPr>
            <p:cNvPr id="24" name="Rectangle 23"/>
            <p:cNvSpPr/>
            <p:nvPr/>
          </p:nvSpPr>
          <p:spPr>
            <a:xfrm>
              <a:off x="2739134" y="5562527"/>
              <a:ext cx="775377" cy="60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smtClean="0">
                  <a:solidFill>
                    <a:schemeClr val="tx1"/>
                  </a:solidFill>
                  <a:latin typeface="Arial" panose="020B0604020202020204" pitchFamily="34" charset="0"/>
                  <a:cs typeface="Arial" panose="020B0604020202020204" pitchFamily="34" charset="0"/>
                </a:rPr>
                <a:t>2</a:t>
              </a:r>
              <a:endParaRPr lang="en-GB" sz="1100" dirty="0">
                <a:solidFill>
                  <a:schemeClr val="tx1"/>
                </a:solidFill>
                <a:latin typeface="Arial" panose="020B0604020202020204" pitchFamily="34" charset="0"/>
                <a:cs typeface="Arial" panose="020B0604020202020204" pitchFamily="34" charset="0"/>
              </a:endParaRPr>
            </a:p>
          </p:txBody>
        </p:sp>
        <p:grpSp>
          <p:nvGrpSpPr>
            <p:cNvPr id="25" name="Group 24"/>
            <p:cNvGrpSpPr/>
            <p:nvPr/>
          </p:nvGrpSpPr>
          <p:grpSpPr>
            <a:xfrm>
              <a:off x="-87962" y="4779183"/>
              <a:ext cx="3655554" cy="111317"/>
              <a:chOff x="1151802" y="3109176"/>
              <a:chExt cx="3322309" cy="152422"/>
            </a:xfrm>
          </p:grpSpPr>
          <p:sp>
            <p:nvSpPr>
              <p:cNvPr id="30" name="Rectangle 29"/>
              <p:cNvSpPr/>
              <p:nvPr/>
            </p:nvSpPr>
            <p:spPr>
              <a:xfrm>
                <a:off x="1151802" y="3163975"/>
                <a:ext cx="825707" cy="828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smtClean="0">
                    <a:solidFill>
                      <a:schemeClr val="tx1"/>
                    </a:solidFill>
                    <a:latin typeface="Arial" panose="020B0604020202020204" pitchFamily="34" charset="0"/>
                    <a:cs typeface="Arial" panose="020B0604020202020204" pitchFamily="34" charset="0"/>
                  </a:rPr>
                  <a:t>B0         B1</a:t>
                </a:r>
                <a:endParaRPr lang="en-GB" sz="1100" dirty="0">
                  <a:solidFill>
                    <a:schemeClr val="tx1"/>
                  </a:solidFill>
                  <a:latin typeface="Arial" panose="020B0604020202020204" pitchFamily="34" charset="0"/>
                  <a:cs typeface="Arial" panose="020B0604020202020204" pitchFamily="34" charset="0"/>
                </a:endParaRPr>
              </a:p>
            </p:txBody>
          </p:sp>
          <p:sp>
            <p:nvSpPr>
              <p:cNvPr id="31" name="Rectangle 30"/>
              <p:cNvSpPr/>
              <p:nvPr/>
            </p:nvSpPr>
            <p:spPr>
              <a:xfrm>
                <a:off x="2025849" y="3109176"/>
                <a:ext cx="879475" cy="1275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1100" dirty="0" smtClean="0">
                    <a:solidFill>
                      <a:schemeClr val="tx1"/>
                    </a:solidFill>
                    <a:latin typeface="Arial" panose="020B0604020202020204" pitchFamily="34" charset="0"/>
                    <a:cs typeface="Arial" panose="020B0604020202020204" pitchFamily="34" charset="0"/>
                  </a:rPr>
                  <a:t>B2             B4</a:t>
                </a:r>
                <a:endParaRPr lang="en-GB" sz="1100" dirty="0">
                  <a:solidFill>
                    <a:schemeClr val="tx1"/>
                  </a:solidFill>
                  <a:latin typeface="Arial" panose="020B0604020202020204" pitchFamily="34" charset="0"/>
                  <a:cs typeface="Arial" panose="020B0604020202020204" pitchFamily="34" charset="0"/>
                </a:endParaRPr>
              </a:p>
            </p:txBody>
          </p:sp>
          <p:sp>
            <p:nvSpPr>
              <p:cNvPr id="32" name="Rectangle 31"/>
              <p:cNvSpPr/>
              <p:nvPr/>
            </p:nvSpPr>
            <p:spPr>
              <a:xfrm>
                <a:off x="2824531" y="3151096"/>
                <a:ext cx="734668" cy="1105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smtClean="0">
                    <a:solidFill>
                      <a:schemeClr val="tx1"/>
                    </a:solidFill>
                    <a:latin typeface="Arial" panose="020B0604020202020204" pitchFamily="34" charset="0"/>
                    <a:cs typeface="Arial" panose="020B0604020202020204" pitchFamily="34" charset="0"/>
                  </a:rPr>
                  <a:t>B5</a:t>
                </a:r>
                <a:endParaRPr lang="en-GB" sz="1100" dirty="0">
                  <a:solidFill>
                    <a:schemeClr val="tx1"/>
                  </a:solidFill>
                  <a:latin typeface="Arial" panose="020B0604020202020204" pitchFamily="34" charset="0"/>
                  <a:cs typeface="Arial" panose="020B0604020202020204" pitchFamily="34" charset="0"/>
                </a:endParaRPr>
              </a:p>
            </p:txBody>
          </p:sp>
          <p:sp>
            <p:nvSpPr>
              <p:cNvPr id="33" name="Rectangle 32"/>
              <p:cNvSpPr/>
              <p:nvPr/>
            </p:nvSpPr>
            <p:spPr>
              <a:xfrm>
                <a:off x="3616941" y="3163974"/>
                <a:ext cx="857170" cy="82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smtClean="0">
                    <a:solidFill>
                      <a:schemeClr val="tx1"/>
                    </a:solidFill>
                    <a:latin typeface="Arial" panose="020B0604020202020204" pitchFamily="34" charset="0"/>
                    <a:cs typeface="Arial" panose="020B0604020202020204" pitchFamily="34" charset="0"/>
                  </a:rPr>
                  <a:t>B6          B7</a:t>
                </a:r>
                <a:endParaRPr lang="en-GB" sz="1100" dirty="0">
                  <a:solidFill>
                    <a:schemeClr val="tx1"/>
                  </a:solidFill>
                  <a:latin typeface="Arial" panose="020B0604020202020204" pitchFamily="34" charset="0"/>
                  <a:cs typeface="Arial" panose="020B0604020202020204" pitchFamily="34" charset="0"/>
                </a:endParaRPr>
              </a:p>
            </p:txBody>
          </p:sp>
        </p:grpSp>
      </p:grpSp>
      <p:grpSp>
        <p:nvGrpSpPr>
          <p:cNvPr id="34" name="Group 33"/>
          <p:cNvGrpSpPr/>
          <p:nvPr/>
        </p:nvGrpSpPr>
        <p:grpSpPr>
          <a:xfrm>
            <a:off x="4836042" y="4895809"/>
            <a:ext cx="4128992" cy="887385"/>
            <a:chOff x="-561400" y="4779183"/>
            <a:chExt cx="4128992" cy="887385"/>
          </a:xfrm>
        </p:grpSpPr>
        <p:pic>
          <p:nvPicPr>
            <p:cNvPr id="39" name="Picture 38"/>
            <p:cNvPicPr>
              <a:picLocks noChangeAspect="1"/>
            </p:cNvPicPr>
            <p:nvPr/>
          </p:nvPicPr>
          <p:blipFill>
            <a:blip r:embed="rId2"/>
            <a:stretch>
              <a:fillRect/>
            </a:stretch>
          </p:blipFill>
          <p:spPr>
            <a:xfrm>
              <a:off x="-108259" y="4921118"/>
              <a:ext cx="974499" cy="745450"/>
            </a:xfrm>
            <a:prstGeom prst="rect">
              <a:avLst/>
            </a:prstGeom>
          </p:spPr>
        </p:pic>
        <p:sp>
          <p:nvSpPr>
            <p:cNvPr id="40" name="Rectangle 39"/>
            <p:cNvSpPr/>
            <p:nvPr/>
          </p:nvSpPr>
          <p:spPr>
            <a:xfrm>
              <a:off x="-61657" y="4970022"/>
              <a:ext cx="888792"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smtClean="0">
                  <a:solidFill>
                    <a:schemeClr val="tx1"/>
                  </a:solidFill>
                  <a:latin typeface="Arial" panose="020B0604020202020204" pitchFamily="34" charset="0"/>
                  <a:cs typeface="Arial" panose="020B0604020202020204" pitchFamily="34" charset="0"/>
                </a:rPr>
                <a:t>MPDU MU Spacing factor</a:t>
              </a:r>
              <a:endParaRPr lang="en-GB" sz="1050" dirty="0">
                <a:solidFill>
                  <a:schemeClr val="tx1"/>
                </a:solidFill>
                <a:latin typeface="Arial" panose="020B0604020202020204" pitchFamily="34" charset="0"/>
                <a:cs typeface="Arial" panose="020B0604020202020204" pitchFamily="34" charset="0"/>
              </a:endParaRPr>
            </a:p>
          </p:txBody>
        </p:sp>
        <p:sp>
          <p:nvSpPr>
            <p:cNvPr id="41" name="Rectangle 40"/>
            <p:cNvSpPr/>
            <p:nvPr/>
          </p:nvSpPr>
          <p:spPr>
            <a:xfrm>
              <a:off x="10981" y="5562527"/>
              <a:ext cx="727430" cy="78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smtClean="0">
                  <a:solidFill>
                    <a:schemeClr val="tx1"/>
                  </a:solidFill>
                  <a:latin typeface="Arial" panose="020B0604020202020204" pitchFamily="34" charset="0"/>
                  <a:cs typeface="Arial" panose="020B0604020202020204" pitchFamily="34" charset="0"/>
                </a:rPr>
                <a:t>2</a:t>
              </a:r>
              <a:endParaRPr lang="en-GB" sz="1100" dirty="0">
                <a:solidFill>
                  <a:schemeClr val="tx1"/>
                </a:solidFill>
                <a:latin typeface="Arial" panose="020B0604020202020204" pitchFamily="34" charset="0"/>
                <a:cs typeface="Arial" panose="020B0604020202020204" pitchFamily="34" charset="0"/>
              </a:endParaRPr>
            </a:p>
          </p:txBody>
        </p:sp>
        <p:sp>
          <p:nvSpPr>
            <p:cNvPr id="42" name="Rectangle 41"/>
            <p:cNvSpPr/>
            <p:nvPr/>
          </p:nvSpPr>
          <p:spPr>
            <a:xfrm>
              <a:off x="-561400" y="5562889"/>
              <a:ext cx="727430" cy="78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smtClean="0">
                  <a:solidFill>
                    <a:schemeClr val="tx1"/>
                  </a:solidFill>
                  <a:latin typeface="Arial" panose="020B0604020202020204" pitchFamily="34" charset="0"/>
                  <a:cs typeface="Arial" panose="020B0604020202020204" pitchFamily="34" charset="0"/>
                </a:rPr>
                <a:t>Bits:</a:t>
              </a:r>
              <a:endParaRPr lang="en-GB" sz="1100" dirty="0">
                <a:solidFill>
                  <a:schemeClr val="tx1"/>
                </a:solidFill>
                <a:latin typeface="Arial" panose="020B0604020202020204" pitchFamily="34" charset="0"/>
                <a:cs typeface="Arial" panose="020B0604020202020204" pitchFamily="34" charset="0"/>
              </a:endParaRPr>
            </a:p>
          </p:txBody>
        </p:sp>
        <p:pic>
          <p:nvPicPr>
            <p:cNvPr id="43" name="Picture 42"/>
            <p:cNvPicPr>
              <a:picLocks noChangeAspect="1"/>
            </p:cNvPicPr>
            <p:nvPr/>
          </p:nvPicPr>
          <p:blipFill>
            <a:blip r:embed="rId2"/>
            <a:stretch>
              <a:fillRect/>
            </a:stretch>
          </p:blipFill>
          <p:spPr>
            <a:xfrm>
              <a:off x="840600" y="4921118"/>
              <a:ext cx="1018512" cy="745450"/>
            </a:xfrm>
            <a:prstGeom prst="rect">
              <a:avLst/>
            </a:prstGeom>
          </p:spPr>
        </p:pic>
        <p:sp>
          <p:nvSpPr>
            <p:cNvPr id="44" name="Rectangle 43"/>
            <p:cNvSpPr/>
            <p:nvPr/>
          </p:nvSpPr>
          <p:spPr>
            <a:xfrm>
              <a:off x="897368" y="4970022"/>
              <a:ext cx="897480"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smtClean="0">
                  <a:solidFill>
                    <a:srgbClr val="0070C0"/>
                  </a:solidFill>
                  <a:latin typeface="Arial" panose="020B0604020202020204" pitchFamily="34" charset="0"/>
                  <a:cs typeface="Arial" panose="020B0604020202020204" pitchFamily="34" charset="0"/>
                </a:rPr>
                <a:t>SCSID </a:t>
              </a:r>
            </a:p>
            <a:p>
              <a:pPr algn="ctr"/>
              <a:r>
                <a:rPr lang="en-GB" sz="1100" dirty="0" smtClean="0">
                  <a:solidFill>
                    <a:srgbClr val="0070C0"/>
                  </a:solidFill>
                  <a:latin typeface="Arial" panose="020B0604020202020204" pitchFamily="34" charset="0"/>
                  <a:cs typeface="Arial" panose="020B0604020202020204" pitchFamily="34" charset="0"/>
                </a:rPr>
                <a:t>part 1</a:t>
              </a:r>
              <a:endParaRPr lang="en-GB" sz="1050" dirty="0">
                <a:solidFill>
                  <a:srgbClr val="0070C0"/>
                </a:solidFill>
                <a:latin typeface="Arial" panose="020B0604020202020204" pitchFamily="34" charset="0"/>
                <a:cs typeface="Arial" panose="020B0604020202020204" pitchFamily="34" charset="0"/>
              </a:endParaRPr>
            </a:p>
          </p:txBody>
        </p:sp>
        <p:sp>
          <p:nvSpPr>
            <p:cNvPr id="45" name="Rectangle 44"/>
            <p:cNvSpPr/>
            <p:nvPr/>
          </p:nvSpPr>
          <p:spPr>
            <a:xfrm>
              <a:off x="861450" y="5562527"/>
              <a:ext cx="933398" cy="76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smtClean="0">
                  <a:solidFill>
                    <a:schemeClr val="tx1"/>
                  </a:solidFill>
                  <a:latin typeface="Arial" panose="020B0604020202020204" pitchFamily="34" charset="0"/>
                  <a:cs typeface="Arial" panose="020B0604020202020204" pitchFamily="34" charset="0"/>
                </a:rPr>
                <a:t>3</a:t>
              </a:r>
              <a:endParaRPr lang="en-GB" sz="1100" dirty="0">
                <a:solidFill>
                  <a:schemeClr val="tx1"/>
                </a:solidFill>
                <a:latin typeface="Arial" panose="020B0604020202020204" pitchFamily="34" charset="0"/>
                <a:cs typeface="Arial" panose="020B0604020202020204" pitchFamily="34" charset="0"/>
              </a:endParaRPr>
            </a:p>
          </p:txBody>
        </p:sp>
        <p:pic>
          <p:nvPicPr>
            <p:cNvPr id="46" name="Picture 45"/>
            <p:cNvPicPr>
              <a:picLocks noChangeAspect="1"/>
            </p:cNvPicPr>
            <p:nvPr/>
          </p:nvPicPr>
          <p:blipFill>
            <a:blip r:embed="rId2"/>
            <a:stretch>
              <a:fillRect/>
            </a:stretch>
          </p:blipFill>
          <p:spPr>
            <a:xfrm>
              <a:off x="1841449" y="4921118"/>
              <a:ext cx="835613" cy="745450"/>
            </a:xfrm>
            <a:prstGeom prst="rect">
              <a:avLst/>
            </a:prstGeom>
          </p:spPr>
        </p:pic>
        <p:sp>
          <p:nvSpPr>
            <p:cNvPr id="47" name="Rectangle 46"/>
            <p:cNvSpPr/>
            <p:nvPr/>
          </p:nvSpPr>
          <p:spPr>
            <a:xfrm>
              <a:off x="1898217" y="4970022"/>
              <a:ext cx="739740"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smtClean="0">
                  <a:solidFill>
                    <a:srgbClr val="FF0000"/>
                  </a:solidFill>
                  <a:latin typeface="Arial" panose="020B0604020202020204" pitchFamily="34" charset="0"/>
                  <a:cs typeface="Arial" panose="020B0604020202020204" pitchFamily="34" charset="0"/>
                </a:rPr>
                <a:t>Presence of SCSID</a:t>
              </a:r>
              <a:endParaRPr lang="en-GB" sz="1050" dirty="0">
                <a:solidFill>
                  <a:srgbClr val="FF0000"/>
                </a:solidFill>
                <a:latin typeface="Arial" panose="020B0604020202020204" pitchFamily="34" charset="0"/>
                <a:cs typeface="Arial" panose="020B0604020202020204" pitchFamily="34" charset="0"/>
              </a:endParaRPr>
            </a:p>
          </p:txBody>
        </p:sp>
        <p:sp>
          <p:nvSpPr>
            <p:cNvPr id="48" name="Rectangle 47"/>
            <p:cNvSpPr/>
            <p:nvPr/>
          </p:nvSpPr>
          <p:spPr>
            <a:xfrm>
              <a:off x="1914390" y="5562527"/>
              <a:ext cx="723110" cy="76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smtClean="0">
                  <a:solidFill>
                    <a:schemeClr val="tx1"/>
                  </a:solidFill>
                  <a:latin typeface="Arial" panose="020B0604020202020204" pitchFamily="34" charset="0"/>
                  <a:cs typeface="Arial" panose="020B0604020202020204" pitchFamily="34" charset="0"/>
                </a:rPr>
                <a:t>1</a:t>
              </a:r>
              <a:endParaRPr lang="en-GB" sz="1100" dirty="0">
                <a:solidFill>
                  <a:schemeClr val="tx1"/>
                </a:solidFill>
                <a:latin typeface="Arial" panose="020B0604020202020204" pitchFamily="34" charset="0"/>
                <a:cs typeface="Arial" panose="020B0604020202020204" pitchFamily="34" charset="0"/>
              </a:endParaRPr>
            </a:p>
          </p:txBody>
        </p:sp>
        <p:pic>
          <p:nvPicPr>
            <p:cNvPr id="49" name="Picture 48"/>
            <p:cNvPicPr>
              <a:picLocks noChangeAspect="1"/>
            </p:cNvPicPr>
            <p:nvPr/>
          </p:nvPicPr>
          <p:blipFill>
            <a:blip r:embed="rId2"/>
            <a:stretch>
              <a:fillRect/>
            </a:stretch>
          </p:blipFill>
          <p:spPr>
            <a:xfrm>
              <a:off x="2654195" y="4921118"/>
              <a:ext cx="900698" cy="745450"/>
            </a:xfrm>
            <a:prstGeom prst="rect">
              <a:avLst/>
            </a:prstGeom>
          </p:spPr>
        </p:pic>
        <p:sp>
          <p:nvSpPr>
            <p:cNvPr id="50" name="Rectangle 49"/>
            <p:cNvSpPr/>
            <p:nvPr/>
          </p:nvSpPr>
          <p:spPr>
            <a:xfrm>
              <a:off x="2723663" y="4970022"/>
              <a:ext cx="739740"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a:solidFill>
                    <a:srgbClr val="0070C0"/>
                  </a:solidFill>
                  <a:latin typeface="Arial" panose="020B0604020202020204" pitchFamily="34" charset="0"/>
                  <a:cs typeface="Arial" panose="020B0604020202020204" pitchFamily="34" charset="0"/>
                </a:rPr>
                <a:t>SCSID </a:t>
              </a:r>
              <a:endParaRPr lang="en-GB" sz="1100" dirty="0" smtClean="0">
                <a:solidFill>
                  <a:srgbClr val="0070C0"/>
                </a:solidFill>
                <a:latin typeface="Arial" panose="020B0604020202020204" pitchFamily="34" charset="0"/>
                <a:cs typeface="Arial" panose="020B0604020202020204" pitchFamily="34" charset="0"/>
              </a:endParaRPr>
            </a:p>
            <a:p>
              <a:pPr algn="ctr"/>
              <a:r>
                <a:rPr lang="en-GB" sz="1100" dirty="0" smtClean="0">
                  <a:solidFill>
                    <a:srgbClr val="0070C0"/>
                  </a:solidFill>
                  <a:latin typeface="Arial" panose="020B0604020202020204" pitchFamily="34" charset="0"/>
                  <a:cs typeface="Arial" panose="020B0604020202020204" pitchFamily="34" charset="0"/>
                </a:rPr>
                <a:t>part 2</a:t>
              </a:r>
              <a:endParaRPr lang="en-GB" sz="1050" dirty="0">
                <a:solidFill>
                  <a:srgbClr val="0070C0"/>
                </a:solidFill>
                <a:latin typeface="Arial" panose="020B0604020202020204" pitchFamily="34" charset="0"/>
                <a:cs typeface="Arial" panose="020B0604020202020204" pitchFamily="34" charset="0"/>
              </a:endParaRPr>
            </a:p>
          </p:txBody>
        </p:sp>
        <p:sp>
          <p:nvSpPr>
            <p:cNvPr id="51" name="Rectangle 50"/>
            <p:cNvSpPr/>
            <p:nvPr/>
          </p:nvSpPr>
          <p:spPr>
            <a:xfrm>
              <a:off x="2739134" y="5562527"/>
              <a:ext cx="775377" cy="60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smtClean="0">
                  <a:solidFill>
                    <a:schemeClr val="tx1"/>
                  </a:solidFill>
                  <a:latin typeface="Arial" panose="020B0604020202020204" pitchFamily="34" charset="0"/>
                  <a:cs typeface="Arial" panose="020B0604020202020204" pitchFamily="34" charset="0"/>
                </a:rPr>
                <a:t>2</a:t>
              </a:r>
              <a:endParaRPr lang="en-GB" sz="1100" dirty="0">
                <a:solidFill>
                  <a:schemeClr val="tx1"/>
                </a:solidFill>
                <a:latin typeface="Arial" panose="020B0604020202020204" pitchFamily="34" charset="0"/>
                <a:cs typeface="Arial" panose="020B0604020202020204" pitchFamily="34" charset="0"/>
              </a:endParaRPr>
            </a:p>
          </p:txBody>
        </p:sp>
        <p:grpSp>
          <p:nvGrpSpPr>
            <p:cNvPr id="52" name="Group 51"/>
            <p:cNvGrpSpPr/>
            <p:nvPr/>
          </p:nvGrpSpPr>
          <p:grpSpPr>
            <a:xfrm>
              <a:off x="-87962" y="4779183"/>
              <a:ext cx="3655554" cy="111317"/>
              <a:chOff x="1151802" y="3109176"/>
              <a:chExt cx="3322309" cy="152422"/>
            </a:xfrm>
          </p:grpSpPr>
          <p:sp>
            <p:nvSpPr>
              <p:cNvPr id="57" name="Rectangle 56"/>
              <p:cNvSpPr/>
              <p:nvPr/>
            </p:nvSpPr>
            <p:spPr>
              <a:xfrm>
                <a:off x="1151802" y="3163975"/>
                <a:ext cx="825707" cy="828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smtClean="0">
                    <a:solidFill>
                      <a:schemeClr val="tx1"/>
                    </a:solidFill>
                    <a:latin typeface="Arial" panose="020B0604020202020204" pitchFamily="34" charset="0"/>
                    <a:cs typeface="Arial" panose="020B0604020202020204" pitchFamily="34" charset="0"/>
                  </a:rPr>
                  <a:t>B0         B1</a:t>
                </a:r>
                <a:endParaRPr lang="en-GB" sz="1100" dirty="0">
                  <a:solidFill>
                    <a:schemeClr val="tx1"/>
                  </a:solidFill>
                  <a:latin typeface="Arial" panose="020B0604020202020204" pitchFamily="34" charset="0"/>
                  <a:cs typeface="Arial" panose="020B0604020202020204" pitchFamily="34" charset="0"/>
                </a:endParaRPr>
              </a:p>
            </p:txBody>
          </p:sp>
          <p:sp>
            <p:nvSpPr>
              <p:cNvPr id="58" name="Rectangle 57"/>
              <p:cNvSpPr/>
              <p:nvPr/>
            </p:nvSpPr>
            <p:spPr>
              <a:xfrm>
                <a:off x="2025849" y="3109176"/>
                <a:ext cx="879475" cy="1275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1100" dirty="0" smtClean="0">
                    <a:solidFill>
                      <a:schemeClr val="tx1"/>
                    </a:solidFill>
                    <a:latin typeface="Arial" panose="020B0604020202020204" pitchFamily="34" charset="0"/>
                    <a:cs typeface="Arial" panose="020B0604020202020204" pitchFamily="34" charset="0"/>
                  </a:rPr>
                  <a:t>B2             B4</a:t>
                </a:r>
                <a:endParaRPr lang="en-GB" sz="1100" dirty="0">
                  <a:solidFill>
                    <a:schemeClr val="tx1"/>
                  </a:solidFill>
                  <a:latin typeface="Arial" panose="020B0604020202020204" pitchFamily="34" charset="0"/>
                  <a:cs typeface="Arial" panose="020B0604020202020204" pitchFamily="34" charset="0"/>
                </a:endParaRPr>
              </a:p>
            </p:txBody>
          </p:sp>
          <p:sp>
            <p:nvSpPr>
              <p:cNvPr id="59" name="Rectangle 58"/>
              <p:cNvSpPr/>
              <p:nvPr/>
            </p:nvSpPr>
            <p:spPr>
              <a:xfrm>
                <a:off x="2824531" y="3151096"/>
                <a:ext cx="734668" cy="1105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smtClean="0">
                    <a:solidFill>
                      <a:schemeClr val="tx1"/>
                    </a:solidFill>
                    <a:latin typeface="Arial" panose="020B0604020202020204" pitchFamily="34" charset="0"/>
                    <a:cs typeface="Arial" panose="020B0604020202020204" pitchFamily="34" charset="0"/>
                  </a:rPr>
                  <a:t>B5</a:t>
                </a:r>
                <a:endParaRPr lang="en-GB" sz="1100" dirty="0">
                  <a:solidFill>
                    <a:schemeClr val="tx1"/>
                  </a:solidFill>
                  <a:latin typeface="Arial" panose="020B0604020202020204" pitchFamily="34" charset="0"/>
                  <a:cs typeface="Arial" panose="020B0604020202020204" pitchFamily="34" charset="0"/>
                </a:endParaRPr>
              </a:p>
            </p:txBody>
          </p:sp>
          <p:sp>
            <p:nvSpPr>
              <p:cNvPr id="60" name="Rectangle 59"/>
              <p:cNvSpPr/>
              <p:nvPr/>
            </p:nvSpPr>
            <p:spPr>
              <a:xfrm>
                <a:off x="3616941" y="3163974"/>
                <a:ext cx="857170" cy="82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smtClean="0">
                    <a:solidFill>
                      <a:schemeClr val="tx1"/>
                    </a:solidFill>
                    <a:latin typeface="Arial" panose="020B0604020202020204" pitchFamily="34" charset="0"/>
                    <a:cs typeface="Arial" panose="020B0604020202020204" pitchFamily="34" charset="0"/>
                  </a:rPr>
                  <a:t>B6          B7</a:t>
                </a:r>
                <a:endParaRPr lang="en-GB" sz="1100" dirty="0">
                  <a:solidFill>
                    <a:schemeClr val="tx1"/>
                  </a:solidFill>
                  <a:latin typeface="Arial" panose="020B0604020202020204" pitchFamily="34" charset="0"/>
                  <a:cs typeface="Arial" panose="020B0604020202020204" pitchFamily="34" charset="0"/>
                </a:endParaRPr>
              </a:p>
            </p:txBody>
          </p:sp>
        </p:grpSp>
      </p:grpSp>
      <p:sp>
        <p:nvSpPr>
          <p:cNvPr id="61" name="Right Arrow 60"/>
          <p:cNvSpPr/>
          <p:nvPr/>
        </p:nvSpPr>
        <p:spPr>
          <a:xfrm>
            <a:off x="4614234" y="5146122"/>
            <a:ext cx="428870" cy="425015"/>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Rectangle 61"/>
          <p:cNvSpPr/>
          <p:nvPr/>
        </p:nvSpPr>
        <p:spPr>
          <a:xfrm>
            <a:off x="943850" y="5875192"/>
            <a:ext cx="2808782" cy="253916"/>
          </a:xfrm>
          <a:prstGeom prst="rect">
            <a:avLst/>
          </a:prstGeom>
        </p:spPr>
        <p:txBody>
          <a:bodyPr wrap="none">
            <a:spAutoFit/>
          </a:bodyPr>
          <a:lstStyle/>
          <a:p>
            <a:r>
              <a:rPr lang="en-GB" sz="1050" i="1" dirty="0" smtClean="0">
                <a:solidFill>
                  <a:schemeClr val="tx1"/>
                </a:solidFill>
              </a:rPr>
              <a:t>802.11ax format when B5 is Reserved (value 0) </a:t>
            </a:r>
            <a:endParaRPr lang="en-GB" sz="1050" i="1" dirty="0">
              <a:solidFill>
                <a:schemeClr val="tx1"/>
              </a:solidFill>
            </a:endParaRPr>
          </a:p>
        </p:txBody>
      </p:sp>
      <p:sp>
        <p:nvSpPr>
          <p:cNvPr id="63" name="Rectangle 62"/>
          <p:cNvSpPr/>
          <p:nvPr/>
        </p:nvSpPr>
        <p:spPr>
          <a:xfrm>
            <a:off x="5410200" y="5875192"/>
            <a:ext cx="2342308" cy="253916"/>
          </a:xfrm>
          <a:prstGeom prst="rect">
            <a:avLst/>
          </a:prstGeom>
        </p:spPr>
        <p:txBody>
          <a:bodyPr wrap="none">
            <a:spAutoFit/>
          </a:bodyPr>
          <a:lstStyle/>
          <a:p>
            <a:r>
              <a:rPr lang="en-GB" sz="1050" i="1" dirty="0" smtClean="0">
                <a:solidFill>
                  <a:schemeClr val="tx1"/>
                </a:solidFill>
              </a:rPr>
              <a:t>802.11be format when B5 takes value 1 </a:t>
            </a:r>
            <a:endParaRPr lang="en-GB" sz="1050" i="1" dirty="0">
              <a:solidFill>
                <a:schemeClr val="tx1"/>
              </a:solidFill>
            </a:endParaRPr>
          </a:p>
        </p:txBody>
      </p:sp>
    </p:spTree>
    <p:extLst>
      <p:ext uri="{BB962C8B-B14F-4D97-AF65-F5344CB8AC3E}">
        <p14:creationId xmlns:p14="http://schemas.microsoft.com/office/powerpoint/2010/main" val="3729331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685800" y="1981200"/>
            <a:ext cx="7770813" cy="3022907"/>
          </a:xfrm>
        </p:spPr>
        <p:txBody>
          <a:bodyPr/>
          <a:lstStyle/>
          <a:p>
            <a:pPr>
              <a:buFont typeface="Arial" panose="020B0604020202020204" pitchFamily="34" charset="0"/>
              <a:buChar char="•"/>
            </a:pPr>
            <a:r>
              <a:rPr lang="en-GB" sz="2000" dirty="0" smtClean="0"/>
              <a:t>TWT IE can </a:t>
            </a:r>
            <a:r>
              <a:rPr lang="en-GB" sz="2000" dirty="0"/>
              <a:t>be </a:t>
            </a:r>
            <a:r>
              <a:rPr lang="en-GB" sz="2000" dirty="0" smtClean="0"/>
              <a:t>adapted </a:t>
            </a:r>
            <a:r>
              <a:rPr lang="en-GB" sz="2000" dirty="0"/>
              <a:t>to </a:t>
            </a:r>
            <a:r>
              <a:rPr lang="en-GB" sz="2000" dirty="0" smtClean="0"/>
              <a:t>identify </a:t>
            </a:r>
            <a:r>
              <a:rPr lang="en-GB" sz="2000" dirty="0"/>
              <a:t>an SCS stream:</a:t>
            </a:r>
          </a:p>
          <a:p>
            <a:pPr lvl="1">
              <a:buFont typeface="Arial" panose="020B0604020202020204" pitchFamily="34" charset="0"/>
              <a:buChar char="•"/>
            </a:pPr>
            <a:r>
              <a:rPr lang="en-GB" sz="1800" dirty="0"/>
              <a:t>Applicable </a:t>
            </a:r>
            <a:r>
              <a:rPr lang="en-GB" sz="1800" dirty="0" smtClean="0"/>
              <a:t>only to </a:t>
            </a:r>
            <a:r>
              <a:rPr lang="en-GB" sz="1800" dirty="0"/>
              <a:t>EHT STAs</a:t>
            </a:r>
            <a:r>
              <a:rPr lang="en-GB" sz="1800" dirty="0" smtClean="0"/>
              <a:t>,</a:t>
            </a:r>
          </a:p>
          <a:p>
            <a:pPr lvl="1">
              <a:buFont typeface="Arial" panose="020B0604020202020204" pitchFamily="34" charset="0"/>
              <a:buChar char="•"/>
            </a:pPr>
            <a:r>
              <a:rPr lang="en-GB" sz="1800" dirty="0" smtClean="0"/>
              <a:t>Various location possibilities to specify an SCSID:</a:t>
            </a:r>
          </a:p>
          <a:p>
            <a:pPr lvl="2">
              <a:buFont typeface="Arial" panose="020B0604020202020204" pitchFamily="34" charset="0"/>
              <a:buChar char="•"/>
            </a:pPr>
            <a:r>
              <a:rPr lang="en-US" dirty="0"/>
              <a:t>inside the ‘Broadcast TWT Info’ field </a:t>
            </a:r>
            <a:endParaRPr lang="en-US" dirty="0" smtClean="0"/>
          </a:p>
          <a:p>
            <a:pPr lvl="2">
              <a:buFont typeface="Arial" panose="020B0604020202020204" pitchFamily="34" charset="0"/>
              <a:buChar char="•"/>
            </a:pPr>
            <a:r>
              <a:rPr lang="en-GB" dirty="0"/>
              <a:t>i</a:t>
            </a:r>
            <a:r>
              <a:rPr lang="en-GB" dirty="0" smtClean="0"/>
              <a:t>nside ‘Restricted </a:t>
            </a:r>
            <a:r>
              <a:rPr lang="en-GB" dirty="0"/>
              <a:t>TWT Traffic </a:t>
            </a:r>
            <a:r>
              <a:rPr lang="en-GB" dirty="0" smtClean="0"/>
              <a:t>Info’ </a:t>
            </a:r>
            <a:r>
              <a:rPr lang="en-GB" dirty="0"/>
              <a:t>field </a:t>
            </a:r>
            <a:endParaRPr lang="en-GB" sz="1600" dirty="0" smtClean="0"/>
          </a:p>
          <a:p>
            <a:pPr marL="457200" lvl="1" indent="0"/>
            <a:endParaRPr lang="en-GB" sz="1800" dirty="0"/>
          </a:p>
          <a:p>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3"/>
          </p:nvPr>
        </p:nvSpPr>
        <p:spPr/>
        <p:txBody>
          <a:bodyPr/>
          <a:lstStyle/>
          <a:p>
            <a:r>
              <a:rPr lang="en-GB" altLang="zh-CN" smtClean="0"/>
              <a:t>Pascal Viger, Canon, et al</a:t>
            </a:r>
            <a:endParaRPr lang="en-GB" altLang="zh-CN" dirty="0"/>
          </a:p>
        </p:txBody>
      </p:sp>
      <p:sp>
        <p:nvSpPr>
          <p:cNvPr id="6" name="Date Placeholder 5"/>
          <p:cNvSpPr>
            <a:spLocks noGrp="1"/>
          </p:cNvSpPr>
          <p:nvPr>
            <p:ph type="dt" idx="15"/>
          </p:nvPr>
        </p:nvSpPr>
        <p:spPr/>
        <p:txBody>
          <a:bodyPr/>
          <a:lstStyle/>
          <a:p>
            <a:r>
              <a:rPr lang="en-US" dirty="0"/>
              <a:t>October </a:t>
            </a:r>
            <a:r>
              <a:rPr lang="en-US" dirty="0" smtClean="0"/>
              <a:t>2021</a:t>
            </a:r>
            <a:endParaRPr lang="en-GB" dirty="0"/>
          </a:p>
        </p:txBody>
      </p:sp>
      <p:cxnSp>
        <p:nvCxnSpPr>
          <p:cNvPr id="7" name="Elbow Connector 159"/>
          <p:cNvCxnSpPr>
            <a:stCxn id="22" idx="3"/>
            <a:endCxn id="158" idx="1"/>
          </p:cNvCxnSpPr>
          <p:nvPr/>
        </p:nvCxnSpPr>
        <p:spPr>
          <a:xfrm>
            <a:off x="5096521" y="5444136"/>
            <a:ext cx="494502" cy="291272"/>
          </a:xfrm>
          <a:prstGeom prst="curved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599554" y="5123773"/>
            <a:ext cx="4496967" cy="640726"/>
            <a:chOff x="3022400" y="3247922"/>
            <a:chExt cx="4763916" cy="842659"/>
          </a:xfrm>
        </p:grpSpPr>
        <p:grpSp>
          <p:nvGrpSpPr>
            <p:cNvPr id="12" name="Group 11"/>
            <p:cNvGrpSpPr/>
            <p:nvPr/>
          </p:nvGrpSpPr>
          <p:grpSpPr>
            <a:xfrm>
              <a:off x="3549692" y="3247922"/>
              <a:ext cx="632839" cy="842659"/>
              <a:chOff x="2667042" y="3247922"/>
              <a:chExt cx="692605" cy="842659"/>
            </a:xfrm>
          </p:grpSpPr>
          <p:pic>
            <p:nvPicPr>
              <p:cNvPr id="37" name="Picture 36"/>
              <p:cNvPicPr>
                <a:picLocks noChangeAspect="1"/>
              </p:cNvPicPr>
              <p:nvPr/>
            </p:nvPicPr>
            <p:blipFill>
              <a:blip r:embed="rId2"/>
              <a:stretch>
                <a:fillRect/>
              </a:stretch>
            </p:blipFill>
            <p:spPr>
              <a:xfrm>
                <a:off x="2667042" y="3247922"/>
                <a:ext cx="679903" cy="842659"/>
              </a:xfrm>
              <a:prstGeom prst="rect">
                <a:avLst/>
              </a:prstGeom>
            </p:spPr>
          </p:pic>
          <p:sp>
            <p:nvSpPr>
              <p:cNvPr id="38" name="Rectangle 37"/>
              <p:cNvSpPr/>
              <p:nvPr/>
            </p:nvSpPr>
            <p:spPr>
              <a:xfrm>
                <a:off x="2717603" y="3303204"/>
                <a:ext cx="614267"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Request Type</a:t>
                </a:r>
                <a:endParaRPr lang="en-GB" sz="800" dirty="0">
                  <a:solidFill>
                    <a:schemeClr val="tx1"/>
                  </a:solidFill>
                  <a:latin typeface="Arial" panose="020B0604020202020204" pitchFamily="34" charset="0"/>
                  <a:cs typeface="Arial" panose="020B0604020202020204" pitchFamily="34" charset="0"/>
                </a:endParaRPr>
              </a:p>
            </p:txBody>
          </p:sp>
          <p:sp>
            <p:nvSpPr>
              <p:cNvPr id="39" name="Rectangle 38"/>
              <p:cNvSpPr/>
              <p:nvPr/>
            </p:nvSpPr>
            <p:spPr>
              <a:xfrm>
                <a:off x="2711757" y="3972972"/>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2</a:t>
                </a:r>
                <a:endParaRPr lang="en-GB" sz="900" dirty="0">
                  <a:solidFill>
                    <a:schemeClr val="tx1"/>
                  </a:solidFill>
                  <a:latin typeface="Arial" panose="020B0604020202020204" pitchFamily="34" charset="0"/>
                  <a:cs typeface="Arial" panose="020B0604020202020204" pitchFamily="34" charset="0"/>
                </a:endParaRPr>
              </a:p>
            </p:txBody>
          </p:sp>
        </p:grpSp>
        <p:sp>
          <p:nvSpPr>
            <p:cNvPr id="13" name="Rectangle 12"/>
            <p:cNvSpPr/>
            <p:nvPr/>
          </p:nvSpPr>
          <p:spPr>
            <a:xfrm>
              <a:off x="3022400" y="3973382"/>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Octets:</a:t>
              </a:r>
              <a:endParaRPr lang="en-GB" sz="900" dirty="0">
                <a:solidFill>
                  <a:schemeClr val="tx1"/>
                </a:solidFill>
                <a:latin typeface="Arial" panose="020B0604020202020204" pitchFamily="34" charset="0"/>
                <a:cs typeface="Arial" panose="020B0604020202020204" pitchFamily="34" charset="0"/>
              </a:endParaRPr>
            </a:p>
          </p:txBody>
        </p:sp>
        <p:grpSp>
          <p:nvGrpSpPr>
            <p:cNvPr id="14" name="Group 13"/>
            <p:cNvGrpSpPr/>
            <p:nvPr/>
          </p:nvGrpSpPr>
          <p:grpSpPr>
            <a:xfrm>
              <a:off x="4163720" y="3247922"/>
              <a:ext cx="620449" cy="842659"/>
              <a:chOff x="3331870" y="3247922"/>
              <a:chExt cx="717529" cy="842659"/>
            </a:xfrm>
          </p:grpSpPr>
          <p:pic>
            <p:nvPicPr>
              <p:cNvPr id="34" name="Picture 33"/>
              <p:cNvPicPr>
                <a:picLocks noChangeAspect="1"/>
              </p:cNvPicPr>
              <p:nvPr/>
            </p:nvPicPr>
            <p:blipFill>
              <a:blip r:embed="rId2"/>
              <a:stretch>
                <a:fillRect/>
              </a:stretch>
            </p:blipFill>
            <p:spPr>
              <a:xfrm>
                <a:off x="3331870" y="3247922"/>
                <a:ext cx="704319" cy="842659"/>
              </a:xfrm>
              <a:prstGeom prst="rect">
                <a:avLst/>
              </a:prstGeom>
            </p:spPr>
          </p:pic>
          <p:sp>
            <p:nvSpPr>
              <p:cNvPr id="35" name="Rectangle 34"/>
              <p:cNvSpPr/>
              <p:nvPr/>
            </p:nvSpPr>
            <p:spPr>
              <a:xfrm>
                <a:off x="3363859" y="3303204"/>
                <a:ext cx="661281"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Target Wake Time</a:t>
                </a:r>
                <a:endParaRPr lang="en-GB" sz="800" dirty="0">
                  <a:solidFill>
                    <a:schemeClr val="tx1"/>
                  </a:solidFill>
                  <a:latin typeface="Arial" panose="020B0604020202020204" pitchFamily="34" charset="0"/>
                  <a:cs typeface="Arial" panose="020B0604020202020204" pitchFamily="34" charset="0"/>
                </a:endParaRPr>
              </a:p>
            </p:txBody>
          </p:sp>
          <p:sp>
            <p:nvSpPr>
              <p:cNvPr id="36" name="Rectangle 35"/>
              <p:cNvSpPr/>
              <p:nvPr/>
            </p:nvSpPr>
            <p:spPr>
              <a:xfrm>
                <a:off x="3349871" y="3972972"/>
                <a:ext cx="699528" cy="600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2</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5" name="Group 14"/>
            <p:cNvGrpSpPr/>
            <p:nvPr/>
          </p:nvGrpSpPr>
          <p:grpSpPr>
            <a:xfrm>
              <a:off x="4764485" y="3247922"/>
              <a:ext cx="830174" cy="842659"/>
              <a:chOff x="4839725" y="3247922"/>
              <a:chExt cx="754934" cy="842659"/>
            </a:xfrm>
          </p:grpSpPr>
          <p:pic>
            <p:nvPicPr>
              <p:cNvPr id="31" name="Picture 30"/>
              <p:cNvPicPr>
                <a:picLocks noChangeAspect="1"/>
              </p:cNvPicPr>
              <p:nvPr/>
            </p:nvPicPr>
            <p:blipFill>
              <a:blip r:embed="rId2"/>
              <a:stretch>
                <a:fillRect/>
              </a:stretch>
            </p:blipFill>
            <p:spPr>
              <a:xfrm>
                <a:off x="4839725" y="3247922"/>
                <a:ext cx="744244" cy="842659"/>
              </a:xfrm>
              <a:prstGeom prst="rect">
                <a:avLst/>
              </a:prstGeom>
            </p:spPr>
          </p:pic>
          <p:sp>
            <p:nvSpPr>
              <p:cNvPr id="32" name="Rectangle 31"/>
              <p:cNvSpPr/>
              <p:nvPr/>
            </p:nvSpPr>
            <p:spPr>
              <a:xfrm>
                <a:off x="4890286" y="3303204"/>
                <a:ext cx="658854"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Nominal Minimum TWT Wake Duration</a:t>
                </a:r>
                <a:endParaRPr lang="en-GB" sz="800" dirty="0">
                  <a:solidFill>
                    <a:schemeClr val="tx1"/>
                  </a:solidFill>
                  <a:latin typeface="Arial" panose="020B0604020202020204" pitchFamily="34" charset="0"/>
                  <a:cs typeface="Arial" panose="020B0604020202020204" pitchFamily="34" charset="0"/>
                </a:endParaRPr>
              </a:p>
            </p:txBody>
          </p:sp>
          <p:sp>
            <p:nvSpPr>
              <p:cNvPr id="33" name="Rectangle 32"/>
              <p:cNvSpPr/>
              <p:nvPr/>
            </p:nvSpPr>
            <p:spPr>
              <a:xfrm>
                <a:off x="4904065" y="3972972"/>
                <a:ext cx="690594" cy="684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6" name="Group 15"/>
            <p:cNvGrpSpPr/>
            <p:nvPr/>
          </p:nvGrpSpPr>
          <p:grpSpPr>
            <a:xfrm>
              <a:off x="5568109" y="3247922"/>
              <a:ext cx="838078" cy="842659"/>
              <a:chOff x="5568109" y="3247922"/>
              <a:chExt cx="744244" cy="842659"/>
            </a:xfrm>
          </p:grpSpPr>
          <p:pic>
            <p:nvPicPr>
              <p:cNvPr id="28" name="Picture 27"/>
              <p:cNvPicPr>
                <a:picLocks noChangeAspect="1"/>
              </p:cNvPicPr>
              <p:nvPr/>
            </p:nvPicPr>
            <p:blipFill>
              <a:blip r:embed="rId2"/>
              <a:stretch>
                <a:fillRect/>
              </a:stretch>
            </p:blipFill>
            <p:spPr>
              <a:xfrm>
                <a:off x="5568109" y="3247922"/>
                <a:ext cx="744244" cy="842659"/>
              </a:xfrm>
              <a:prstGeom prst="rect">
                <a:avLst/>
              </a:prstGeom>
            </p:spPr>
          </p:pic>
          <p:sp>
            <p:nvSpPr>
              <p:cNvPr id="29" name="Rectangle 28"/>
              <p:cNvSpPr/>
              <p:nvPr/>
            </p:nvSpPr>
            <p:spPr>
              <a:xfrm>
                <a:off x="5582269" y="3303204"/>
                <a:ext cx="695255"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TWT Wake Interval Mantissa</a:t>
                </a:r>
                <a:endParaRPr lang="en-GB" sz="800" dirty="0">
                  <a:solidFill>
                    <a:schemeClr val="tx1"/>
                  </a:solidFill>
                  <a:latin typeface="Arial" panose="020B0604020202020204" pitchFamily="34" charset="0"/>
                  <a:cs typeface="Arial" panose="020B0604020202020204" pitchFamily="34" charset="0"/>
                </a:endParaRPr>
              </a:p>
            </p:txBody>
          </p:sp>
          <p:sp>
            <p:nvSpPr>
              <p:cNvPr id="30" name="Rectangle 29"/>
              <p:cNvSpPr/>
              <p:nvPr/>
            </p:nvSpPr>
            <p:spPr>
              <a:xfrm>
                <a:off x="5618669" y="3972972"/>
                <a:ext cx="658855" cy="703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2</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7" name="Group 16"/>
            <p:cNvGrpSpPr/>
            <p:nvPr/>
          </p:nvGrpSpPr>
          <p:grpSpPr>
            <a:xfrm>
              <a:off x="6348031" y="3247922"/>
              <a:ext cx="712613" cy="842659"/>
              <a:chOff x="6291000" y="3247922"/>
              <a:chExt cx="744244" cy="842659"/>
            </a:xfrm>
          </p:grpSpPr>
          <p:pic>
            <p:nvPicPr>
              <p:cNvPr id="25" name="Picture 24"/>
              <p:cNvPicPr>
                <a:picLocks noChangeAspect="1"/>
              </p:cNvPicPr>
              <p:nvPr/>
            </p:nvPicPr>
            <p:blipFill>
              <a:blip r:embed="rId2"/>
              <a:stretch>
                <a:fillRect/>
              </a:stretch>
            </p:blipFill>
            <p:spPr>
              <a:xfrm>
                <a:off x="6291000" y="3247922"/>
                <a:ext cx="744244" cy="842659"/>
              </a:xfrm>
              <a:prstGeom prst="rect">
                <a:avLst/>
              </a:prstGeom>
            </p:spPr>
          </p:pic>
          <p:sp>
            <p:nvSpPr>
              <p:cNvPr id="26" name="Rectangle 25"/>
              <p:cNvSpPr/>
              <p:nvPr/>
            </p:nvSpPr>
            <p:spPr>
              <a:xfrm>
                <a:off x="6341561" y="3303204"/>
                <a:ext cx="658854"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Broadcast TWT Info</a:t>
                </a:r>
                <a:endParaRPr lang="en-GB" sz="800" dirty="0">
                  <a:solidFill>
                    <a:schemeClr val="tx1"/>
                  </a:solidFill>
                  <a:latin typeface="Arial" panose="020B0604020202020204" pitchFamily="34" charset="0"/>
                  <a:cs typeface="Arial" panose="020B0604020202020204" pitchFamily="34" charset="0"/>
                </a:endParaRPr>
              </a:p>
            </p:txBody>
          </p:sp>
          <p:sp>
            <p:nvSpPr>
              <p:cNvPr id="27" name="Rectangle 26"/>
              <p:cNvSpPr/>
              <p:nvPr/>
            </p:nvSpPr>
            <p:spPr>
              <a:xfrm>
                <a:off x="6351844" y="3972972"/>
                <a:ext cx="682368" cy="703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8" name="Group 17"/>
            <p:cNvGrpSpPr/>
            <p:nvPr/>
          </p:nvGrpSpPr>
          <p:grpSpPr>
            <a:xfrm>
              <a:off x="7042072" y="3247922"/>
              <a:ext cx="744244" cy="842659"/>
              <a:chOff x="7016672" y="3247922"/>
              <a:chExt cx="744244" cy="842659"/>
            </a:xfrm>
          </p:grpSpPr>
          <p:pic>
            <p:nvPicPr>
              <p:cNvPr id="22" name="Picture 21"/>
              <p:cNvPicPr>
                <a:picLocks noChangeAspect="1"/>
              </p:cNvPicPr>
              <p:nvPr/>
            </p:nvPicPr>
            <p:blipFill>
              <a:blip r:embed="rId2"/>
              <a:stretch>
                <a:fillRect/>
              </a:stretch>
            </p:blipFill>
            <p:spPr>
              <a:xfrm>
                <a:off x="7016672" y="3247922"/>
                <a:ext cx="744244" cy="842659"/>
              </a:xfrm>
              <a:prstGeom prst="rect">
                <a:avLst/>
              </a:prstGeom>
            </p:spPr>
          </p:pic>
          <p:sp>
            <p:nvSpPr>
              <p:cNvPr id="23" name="Rectangle 22"/>
              <p:cNvSpPr/>
              <p:nvPr/>
            </p:nvSpPr>
            <p:spPr>
              <a:xfrm>
                <a:off x="7067233" y="3303204"/>
                <a:ext cx="658854"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dirty="0" smtClean="0">
                    <a:solidFill>
                      <a:schemeClr val="tx1"/>
                    </a:solidFill>
                    <a:latin typeface="Arial" panose="020B0604020202020204" pitchFamily="34" charset="0"/>
                    <a:cs typeface="Arial" panose="020B0604020202020204" pitchFamily="34" charset="0"/>
                  </a:rPr>
                  <a:t>Restricted TWT Traffic Info </a:t>
                </a:r>
                <a:endParaRPr lang="en-GB" sz="700" dirty="0">
                  <a:solidFill>
                    <a:schemeClr val="tx1"/>
                  </a:solidFill>
                  <a:latin typeface="Arial" panose="020B0604020202020204" pitchFamily="34" charset="0"/>
                  <a:cs typeface="Arial" panose="020B0604020202020204" pitchFamily="34" charset="0"/>
                </a:endParaRPr>
              </a:p>
            </p:txBody>
          </p:sp>
          <p:sp>
            <p:nvSpPr>
              <p:cNvPr id="24" name="Rectangle 23"/>
              <p:cNvSpPr/>
              <p:nvPr/>
            </p:nvSpPr>
            <p:spPr>
              <a:xfrm>
                <a:off x="7074735" y="3972972"/>
                <a:ext cx="646936" cy="632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0 or 3</a:t>
                </a:r>
                <a:endParaRPr lang="en-GB" sz="900" dirty="0">
                  <a:solidFill>
                    <a:schemeClr val="tx1"/>
                  </a:solidFill>
                  <a:latin typeface="Arial" panose="020B0604020202020204" pitchFamily="34" charset="0"/>
                  <a:cs typeface="Arial" panose="020B0604020202020204" pitchFamily="34" charset="0"/>
                </a:endParaRPr>
              </a:p>
            </p:txBody>
          </p:sp>
        </p:grpSp>
      </p:grpSp>
      <p:cxnSp>
        <p:nvCxnSpPr>
          <p:cNvPr id="40" name="Elbow Connector 80"/>
          <p:cNvCxnSpPr>
            <a:stCxn id="27" idx="2"/>
            <a:endCxn id="87" idx="3"/>
          </p:cNvCxnSpPr>
          <p:nvPr/>
        </p:nvCxnSpPr>
        <p:spPr>
          <a:xfrm rot="5400000">
            <a:off x="3664289" y="5769037"/>
            <a:ext cx="478370" cy="397458"/>
          </a:xfrm>
          <a:prstGeom prst="curved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3" name="Group 152"/>
          <p:cNvGrpSpPr/>
          <p:nvPr/>
        </p:nvGrpSpPr>
        <p:grpSpPr>
          <a:xfrm>
            <a:off x="5728428" y="4630767"/>
            <a:ext cx="3325061" cy="1589489"/>
            <a:chOff x="5656132" y="1319498"/>
            <a:chExt cx="3475105" cy="1975654"/>
          </a:xfrm>
        </p:grpSpPr>
        <p:grpSp>
          <p:nvGrpSpPr>
            <p:cNvPr id="96" name="Group 95"/>
            <p:cNvGrpSpPr/>
            <p:nvPr/>
          </p:nvGrpSpPr>
          <p:grpSpPr>
            <a:xfrm>
              <a:off x="5700911" y="1319498"/>
              <a:ext cx="2877059" cy="819841"/>
              <a:chOff x="5886869" y="5350938"/>
              <a:chExt cx="2877059" cy="819841"/>
            </a:xfrm>
          </p:grpSpPr>
          <p:sp>
            <p:nvSpPr>
              <p:cNvPr id="97" name="Rectangle 96"/>
              <p:cNvSpPr/>
              <p:nvPr/>
            </p:nvSpPr>
            <p:spPr>
              <a:xfrm>
                <a:off x="6180861" y="5350938"/>
                <a:ext cx="586998"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B0</a:t>
                </a:r>
                <a:endParaRPr lang="en-GB" sz="900" dirty="0">
                  <a:solidFill>
                    <a:schemeClr val="tx1"/>
                  </a:solidFill>
                  <a:latin typeface="Arial" panose="020B0604020202020204" pitchFamily="34" charset="0"/>
                  <a:cs typeface="Arial" panose="020B0604020202020204" pitchFamily="34" charset="0"/>
                </a:endParaRPr>
              </a:p>
            </p:txBody>
          </p:sp>
          <p:sp>
            <p:nvSpPr>
              <p:cNvPr id="98" name="Rectangle 97"/>
              <p:cNvSpPr/>
              <p:nvPr/>
            </p:nvSpPr>
            <p:spPr>
              <a:xfrm>
                <a:off x="6923182" y="5350938"/>
                <a:ext cx="328518"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900" dirty="0" smtClean="0">
                    <a:solidFill>
                      <a:schemeClr val="tx1"/>
                    </a:solidFill>
                    <a:latin typeface="Arial" panose="020B0604020202020204" pitchFamily="34" charset="0"/>
                    <a:cs typeface="Arial" panose="020B0604020202020204" pitchFamily="34" charset="0"/>
                  </a:rPr>
                  <a:t>B1  </a:t>
                </a:r>
                <a:endParaRPr lang="en-GB" sz="900" dirty="0">
                  <a:solidFill>
                    <a:schemeClr val="tx1"/>
                  </a:solidFill>
                  <a:latin typeface="Arial" panose="020B0604020202020204" pitchFamily="34" charset="0"/>
                  <a:cs typeface="Arial" panose="020B0604020202020204" pitchFamily="34" charset="0"/>
                </a:endParaRPr>
              </a:p>
            </p:txBody>
          </p:sp>
          <p:sp>
            <p:nvSpPr>
              <p:cNvPr id="99" name="Rectangle 98"/>
              <p:cNvSpPr/>
              <p:nvPr/>
            </p:nvSpPr>
            <p:spPr>
              <a:xfrm>
                <a:off x="8022488" y="5350938"/>
                <a:ext cx="719970" cy="912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B3      B7</a:t>
                </a:r>
                <a:endParaRPr lang="en-GB" sz="900" dirty="0">
                  <a:solidFill>
                    <a:schemeClr val="tx1"/>
                  </a:solidFill>
                  <a:latin typeface="Arial" panose="020B0604020202020204" pitchFamily="34" charset="0"/>
                  <a:cs typeface="Arial" panose="020B0604020202020204" pitchFamily="34" charset="0"/>
                </a:endParaRPr>
              </a:p>
            </p:txBody>
          </p:sp>
          <p:sp>
            <p:nvSpPr>
              <p:cNvPr id="100" name="Rectangle 99"/>
              <p:cNvSpPr/>
              <p:nvPr/>
            </p:nvSpPr>
            <p:spPr>
              <a:xfrm>
                <a:off x="7500110" y="5350938"/>
                <a:ext cx="328518"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900" dirty="0" smtClean="0">
                    <a:solidFill>
                      <a:schemeClr val="tx1"/>
                    </a:solidFill>
                    <a:latin typeface="Arial" panose="020B0604020202020204" pitchFamily="34" charset="0"/>
                    <a:cs typeface="Arial" panose="020B0604020202020204" pitchFamily="34" charset="0"/>
                  </a:rPr>
                  <a:t>B2</a:t>
                </a:r>
                <a:endParaRPr lang="en-GB" sz="900" dirty="0">
                  <a:solidFill>
                    <a:schemeClr val="tx1"/>
                  </a:solidFill>
                  <a:latin typeface="Arial" panose="020B0604020202020204" pitchFamily="34" charset="0"/>
                  <a:cs typeface="Arial" panose="020B0604020202020204" pitchFamily="34" charset="0"/>
                </a:endParaRPr>
              </a:p>
            </p:txBody>
          </p:sp>
          <p:pic>
            <p:nvPicPr>
              <p:cNvPr id="105" name="Picture 104"/>
              <p:cNvPicPr>
                <a:picLocks noChangeAspect="1"/>
              </p:cNvPicPr>
              <p:nvPr/>
            </p:nvPicPr>
            <p:blipFill>
              <a:blip r:embed="rId2"/>
              <a:stretch>
                <a:fillRect/>
              </a:stretch>
            </p:blipFill>
            <p:spPr>
              <a:xfrm>
                <a:off x="6299957" y="5445729"/>
                <a:ext cx="674297" cy="725050"/>
              </a:xfrm>
              <a:prstGeom prst="rect">
                <a:avLst/>
              </a:prstGeom>
            </p:spPr>
          </p:pic>
          <p:sp>
            <p:nvSpPr>
              <p:cNvPr id="106" name="Rectangle 105"/>
              <p:cNvSpPr/>
              <p:nvPr/>
            </p:nvSpPr>
            <p:spPr>
              <a:xfrm>
                <a:off x="6336144" y="5501010"/>
                <a:ext cx="596932" cy="452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DL TID Bitmap Valid</a:t>
                </a:r>
                <a:endParaRPr lang="en-GB" sz="800" dirty="0">
                  <a:solidFill>
                    <a:schemeClr val="tx1"/>
                  </a:solidFill>
                  <a:latin typeface="Arial" panose="020B0604020202020204" pitchFamily="34" charset="0"/>
                  <a:cs typeface="Arial" panose="020B0604020202020204" pitchFamily="34" charset="0"/>
                </a:endParaRPr>
              </a:p>
            </p:txBody>
          </p:sp>
          <p:sp>
            <p:nvSpPr>
              <p:cNvPr id="107" name="Rectangle 106"/>
              <p:cNvSpPr/>
              <p:nvPr/>
            </p:nvSpPr>
            <p:spPr>
              <a:xfrm>
                <a:off x="6329268" y="6056478"/>
                <a:ext cx="586998"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sp>
            <p:nvSpPr>
              <p:cNvPr id="108" name="Rectangle 107"/>
              <p:cNvSpPr/>
              <p:nvPr/>
            </p:nvSpPr>
            <p:spPr>
              <a:xfrm>
                <a:off x="5886869" y="6056888"/>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Bits:</a:t>
                </a:r>
                <a:endParaRPr lang="en-GB" sz="900" dirty="0">
                  <a:solidFill>
                    <a:schemeClr val="tx1"/>
                  </a:solidFill>
                  <a:latin typeface="Arial" panose="020B0604020202020204" pitchFamily="34" charset="0"/>
                  <a:cs typeface="Arial" panose="020B0604020202020204" pitchFamily="34" charset="0"/>
                </a:endParaRPr>
              </a:p>
            </p:txBody>
          </p:sp>
          <p:pic>
            <p:nvPicPr>
              <p:cNvPr id="109" name="Picture 108"/>
              <p:cNvPicPr>
                <a:picLocks noChangeAspect="1"/>
              </p:cNvPicPr>
              <p:nvPr/>
            </p:nvPicPr>
            <p:blipFill>
              <a:blip r:embed="rId2"/>
              <a:stretch>
                <a:fillRect/>
              </a:stretch>
            </p:blipFill>
            <p:spPr>
              <a:xfrm>
                <a:off x="6917666" y="5445729"/>
                <a:ext cx="580821" cy="725050"/>
              </a:xfrm>
              <a:prstGeom prst="rect">
                <a:avLst/>
              </a:prstGeom>
            </p:spPr>
          </p:pic>
          <p:sp>
            <p:nvSpPr>
              <p:cNvPr id="110" name="Rectangle 109"/>
              <p:cNvSpPr/>
              <p:nvPr/>
            </p:nvSpPr>
            <p:spPr>
              <a:xfrm>
                <a:off x="6971043" y="5501010"/>
                <a:ext cx="465250" cy="452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a:solidFill>
                      <a:schemeClr val="tx1"/>
                    </a:solidFill>
                    <a:latin typeface="Arial" panose="020B0604020202020204" pitchFamily="34" charset="0"/>
                    <a:cs typeface="Arial" panose="020B0604020202020204" pitchFamily="34" charset="0"/>
                  </a:rPr>
                  <a:t>UL </a:t>
                </a:r>
                <a:r>
                  <a:rPr lang="en-GB" sz="900" dirty="0" smtClean="0">
                    <a:solidFill>
                      <a:schemeClr val="tx1"/>
                    </a:solidFill>
                    <a:latin typeface="Arial" panose="020B0604020202020204" pitchFamily="34" charset="0"/>
                    <a:cs typeface="Arial" panose="020B0604020202020204" pitchFamily="34" charset="0"/>
                  </a:rPr>
                  <a:t>TID </a:t>
                </a:r>
                <a:r>
                  <a:rPr lang="en-GB" sz="900" dirty="0">
                    <a:solidFill>
                      <a:schemeClr val="tx1"/>
                    </a:solidFill>
                    <a:latin typeface="Arial" panose="020B0604020202020204" pitchFamily="34" charset="0"/>
                    <a:cs typeface="Arial" panose="020B0604020202020204" pitchFamily="34" charset="0"/>
                  </a:rPr>
                  <a:t>Bitmap </a:t>
                </a:r>
                <a:r>
                  <a:rPr lang="en-GB" sz="900" dirty="0" smtClean="0">
                    <a:solidFill>
                      <a:schemeClr val="tx1"/>
                    </a:solidFill>
                    <a:latin typeface="Arial" panose="020B0604020202020204" pitchFamily="34" charset="0"/>
                    <a:cs typeface="Arial" panose="020B0604020202020204" pitchFamily="34" charset="0"/>
                  </a:rPr>
                  <a:t>Valid</a:t>
                </a:r>
                <a:endParaRPr lang="en-GB" sz="800" dirty="0">
                  <a:solidFill>
                    <a:schemeClr val="tx1"/>
                  </a:solidFill>
                  <a:latin typeface="Arial" panose="020B0604020202020204" pitchFamily="34" charset="0"/>
                  <a:cs typeface="Arial" panose="020B0604020202020204" pitchFamily="34" charset="0"/>
                </a:endParaRPr>
              </a:p>
            </p:txBody>
          </p:sp>
          <p:sp>
            <p:nvSpPr>
              <p:cNvPr id="111" name="Rectangle 110"/>
              <p:cNvSpPr/>
              <p:nvPr/>
            </p:nvSpPr>
            <p:spPr>
              <a:xfrm>
                <a:off x="6798540" y="6084919"/>
                <a:ext cx="699528" cy="600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pic>
            <p:nvPicPr>
              <p:cNvPr id="112" name="Picture 111"/>
              <p:cNvPicPr>
                <a:picLocks noChangeAspect="1"/>
              </p:cNvPicPr>
              <p:nvPr/>
            </p:nvPicPr>
            <p:blipFill>
              <a:blip r:embed="rId2"/>
              <a:stretch>
                <a:fillRect/>
              </a:stretch>
            </p:blipFill>
            <p:spPr>
              <a:xfrm>
                <a:off x="7471122" y="5445729"/>
                <a:ext cx="546927" cy="725050"/>
              </a:xfrm>
              <a:prstGeom prst="rect">
                <a:avLst/>
              </a:prstGeom>
            </p:spPr>
          </p:pic>
          <p:sp>
            <p:nvSpPr>
              <p:cNvPr id="113" name="Rectangle 112"/>
              <p:cNvSpPr/>
              <p:nvPr/>
            </p:nvSpPr>
            <p:spPr>
              <a:xfrm>
                <a:off x="7509268" y="5501010"/>
                <a:ext cx="473952" cy="452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rgbClr val="FF0000"/>
                    </a:solidFill>
                    <a:latin typeface="Arial" panose="020B0604020202020204" pitchFamily="34" charset="0"/>
                    <a:cs typeface="Arial" panose="020B0604020202020204" pitchFamily="34" charset="0"/>
                  </a:rPr>
                  <a:t>SCSID Valid</a:t>
                </a:r>
                <a:endParaRPr lang="en-GB" sz="800" dirty="0">
                  <a:solidFill>
                    <a:srgbClr val="FF0000"/>
                  </a:solidFill>
                  <a:latin typeface="Arial" panose="020B0604020202020204" pitchFamily="34" charset="0"/>
                  <a:cs typeface="Arial" panose="020B0604020202020204" pitchFamily="34" charset="0"/>
                </a:endParaRPr>
              </a:p>
            </p:txBody>
          </p:sp>
          <p:sp>
            <p:nvSpPr>
              <p:cNvPr id="114" name="Rectangle 113"/>
              <p:cNvSpPr/>
              <p:nvPr/>
            </p:nvSpPr>
            <p:spPr>
              <a:xfrm>
                <a:off x="7338771" y="6058065"/>
                <a:ext cx="644043" cy="868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pic>
            <p:nvPicPr>
              <p:cNvPr id="115" name="Picture 114"/>
              <p:cNvPicPr>
                <a:picLocks noChangeAspect="1"/>
              </p:cNvPicPr>
              <p:nvPr/>
            </p:nvPicPr>
            <p:blipFill>
              <a:blip r:embed="rId2"/>
              <a:stretch>
                <a:fillRect/>
              </a:stretch>
            </p:blipFill>
            <p:spPr>
              <a:xfrm>
                <a:off x="8008994" y="5445729"/>
                <a:ext cx="744244" cy="725050"/>
              </a:xfrm>
              <a:prstGeom prst="rect">
                <a:avLst/>
              </a:prstGeom>
            </p:spPr>
          </p:pic>
          <p:sp>
            <p:nvSpPr>
              <p:cNvPr id="116" name="Rectangle 115"/>
              <p:cNvSpPr/>
              <p:nvPr/>
            </p:nvSpPr>
            <p:spPr>
              <a:xfrm>
                <a:off x="8059555" y="5501010"/>
                <a:ext cx="658854" cy="452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Reserved</a:t>
                </a:r>
                <a:endParaRPr lang="en-GB" sz="800" dirty="0">
                  <a:solidFill>
                    <a:schemeClr val="tx1"/>
                  </a:solidFill>
                  <a:latin typeface="Arial" panose="020B0604020202020204" pitchFamily="34" charset="0"/>
                  <a:cs typeface="Arial" panose="020B0604020202020204" pitchFamily="34" charset="0"/>
                </a:endParaRPr>
              </a:p>
            </p:txBody>
          </p:sp>
          <p:sp>
            <p:nvSpPr>
              <p:cNvPr id="117" name="Rectangle 116"/>
              <p:cNvSpPr/>
              <p:nvPr/>
            </p:nvSpPr>
            <p:spPr>
              <a:xfrm>
                <a:off x="8073334" y="6076521"/>
                <a:ext cx="690594" cy="684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5</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22" name="Group 121"/>
            <p:cNvGrpSpPr/>
            <p:nvPr/>
          </p:nvGrpSpPr>
          <p:grpSpPr>
            <a:xfrm>
              <a:off x="5656132" y="2452493"/>
              <a:ext cx="3475105" cy="842659"/>
              <a:chOff x="3022400" y="3247922"/>
              <a:chExt cx="3475105" cy="842659"/>
            </a:xfrm>
          </p:grpSpPr>
          <p:grpSp>
            <p:nvGrpSpPr>
              <p:cNvPr id="126" name="Group 125"/>
              <p:cNvGrpSpPr/>
              <p:nvPr/>
            </p:nvGrpSpPr>
            <p:grpSpPr>
              <a:xfrm>
                <a:off x="3465494" y="3247922"/>
                <a:ext cx="717038" cy="842659"/>
                <a:chOff x="2667042" y="3247922"/>
                <a:chExt cx="692605" cy="842659"/>
              </a:xfrm>
            </p:grpSpPr>
            <p:pic>
              <p:nvPicPr>
                <p:cNvPr id="147" name="Picture 146"/>
                <p:cNvPicPr>
                  <a:picLocks noChangeAspect="1"/>
                </p:cNvPicPr>
                <p:nvPr/>
              </p:nvPicPr>
              <p:blipFill>
                <a:blip r:embed="rId2"/>
                <a:stretch>
                  <a:fillRect/>
                </a:stretch>
              </p:blipFill>
              <p:spPr>
                <a:xfrm>
                  <a:off x="2667042" y="3247922"/>
                  <a:ext cx="679903" cy="842659"/>
                </a:xfrm>
                <a:prstGeom prst="rect">
                  <a:avLst/>
                </a:prstGeom>
              </p:spPr>
            </p:pic>
            <p:sp>
              <p:nvSpPr>
                <p:cNvPr id="148" name="Rectangle 147"/>
                <p:cNvSpPr/>
                <p:nvPr/>
              </p:nvSpPr>
              <p:spPr>
                <a:xfrm>
                  <a:off x="2717603" y="3303204"/>
                  <a:ext cx="614267"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Traffic Info Control</a:t>
                  </a:r>
                  <a:endParaRPr lang="en-GB" sz="800" dirty="0">
                    <a:solidFill>
                      <a:schemeClr val="tx1"/>
                    </a:solidFill>
                    <a:latin typeface="Arial" panose="020B0604020202020204" pitchFamily="34" charset="0"/>
                    <a:cs typeface="Arial" panose="020B0604020202020204" pitchFamily="34" charset="0"/>
                  </a:endParaRPr>
                </a:p>
              </p:txBody>
            </p:sp>
            <p:sp>
              <p:nvSpPr>
                <p:cNvPr id="149" name="Rectangle 148"/>
                <p:cNvSpPr/>
                <p:nvPr/>
              </p:nvSpPr>
              <p:spPr>
                <a:xfrm>
                  <a:off x="2711757" y="3972972"/>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grpSp>
          <p:sp>
            <p:nvSpPr>
              <p:cNvPr id="127" name="Rectangle 126"/>
              <p:cNvSpPr/>
              <p:nvPr/>
            </p:nvSpPr>
            <p:spPr>
              <a:xfrm>
                <a:off x="3022400" y="3973382"/>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Octets:</a:t>
                </a:r>
                <a:endParaRPr lang="en-GB" sz="900" dirty="0">
                  <a:solidFill>
                    <a:schemeClr val="tx1"/>
                  </a:solidFill>
                  <a:latin typeface="Arial" panose="020B0604020202020204" pitchFamily="34" charset="0"/>
                  <a:cs typeface="Arial" panose="020B0604020202020204" pitchFamily="34" charset="0"/>
                </a:endParaRPr>
              </a:p>
            </p:txBody>
          </p:sp>
          <p:grpSp>
            <p:nvGrpSpPr>
              <p:cNvPr id="128" name="Group 127"/>
              <p:cNvGrpSpPr/>
              <p:nvPr/>
            </p:nvGrpSpPr>
            <p:grpSpPr>
              <a:xfrm>
                <a:off x="4151354" y="3247922"/>
                <a:ext cx="818473" cy="842659"/>
                <a:chOff x="3320863" y="3247922"/>
                <a:chExt cx="728536" cy="842659"/>
              </a:xfrm>
            </p:grpSpPr>
            <p:pic>
              <p:nvPicPr>
                <p:cNvPr id="144" name="Picture 143"/>
                <p:cNvPicPr>
                  <a:picLocks noChangeAspect="1"/>
                </p:cNvPicPr>
                <p:nvPr/>
              </p:nvPicPr>
              <p:blipFill>
                <a:blip r:embed="rId2"/>
                <a:stretch>
                  <a:fillRect/>
                </a:stretch>
              </p:blipFill>
              <p:spPr>
                <a:xfrm>
                  <a:off x="3320863" y="3247922"/>
                  <a:ext cx="715326" cy="842659"/>
                </a:xfrm>
                <a:prstGeom prst="rect">
                  <a:avLst/>
                </a:prstGeom>
              </p:spPr>
            </p:pic>
            <p:sp>
              <p:nvSpPr>
                <p:cNvPr id="145" name="Rectangle 144"/>
                <p:cNvSpPr/>
                <p:nvPr/>
              </p:nvSpPr>
              <p:spPr>
                <a:xfrm>
                  <a:off x="3363859" y="3303204"/>
                  <a:ext cx="661281"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Restricted TWT DL TID Bitmap</a:t>
                  </a:r>
                  <a:endParaRPr lang="en-GB" sz="800" dirty="0">
                    <a:solidFill>
                      <a:schemeClr val="tx1"/>
                    </a:solidFill>
                    <a:latin typeface="Arial" panose="020B0604020202020204" pitchFamily="34" charset="0"/>
                    <a:cs typeface="Arial" panose="020B0604020202020204" pitchFamily="34" charset="0"/>
                  </a:endParaRPr>
                </a:p>
              </p:txBody>
            </p:sp>
            <p:sp>
              <p:nvSpPr>
                <p:cNvPr id="146" name="Rectangle 145"/>
                <p:cNvSpPr/>
                <p:nvPr/>
              </p:nvSpPr>
              <p:spPr>
                <a:xfrm>
                  <a:off x="3349871" y="3972972"/>
                  <a:ext cx="699528" cy="600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29" name="Group 128"/>
              <p:cNvGrpSpPr/>
              <p:nvPr/>
            </p:nvGrpSpPr>
            <p:grpSpPr>
              <a:xfrm>
                <a:off x="4939563" y="3247922"/>
                <a:ext cx="813845" cy="842659"/>
                <a:chOff x="4839725" y="3247922"/>
                <a:chExt cx="754934" cy="842659"/>
              </a:xfrm>
            </p:grpSpPr>
            <p:pic>
              <p:nvPicPr>
                <p:cNvPr id="141" name="Picture 140"/>
                <p:cNvPicPr>
                  <a:picLocks noChangeAspect="1"/>
                </p:cNvPicPr>
                <p:nvPr/>
              </p:nvPicPr>
              <p:blipFill>
                <a:blip r:embed="rId2"/>
                <a:stretch>
                  <a:fillRect/>
                </a:stretch>
              </p:blipFill>
              <p:spPr>
                <a:xfrm>
                  <a:off x="4839725" y="3247922"/>
                  <a:ext cx="744244" cy="842659"/>
                </a:xfrm>
                <a:prstGeom prst="rect">
                  <a:avLst/>
                </a:prstGeom>
              </p:spPr>
            </p:pic>
            <p:sp>
              <p:nvSpPr>
                <p:cNvPr id="142" name="Rectangle 141"/>
                <p:cNvSpPr/>
                <p:nvPr/>
              </p:nvSpPr>
              <p:spPr>
                <a:xfrm>
                  <a:off x="4890286" y="3303204"/>
                  <a:ext cx="658854"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a:solidFill>
                        <a:schemeClr val="tx1"/>
                      </a:solidFill>
                      <a:latin typeface="Arial" panose="020B0604020202020204" pitchFamily="34" charset="0"/>
                      <a:cs typeface="Arial" panose="020B0604020202020204" pitchFamily="34" charset="0"/>
                    </a:rPr>
                    <a:t>Restricted TWT </a:t>
                  </a:r>
                  <a:r>
                    <a:rPr lang="en-GB" sz="900" dirty="0" smtClean="0">
                      <a:solidFill>
                        <a:schemeClr val="tx1"/>
                      </a:solidFill>
                      <a:latin typeface="Arial" panose="020B0604020202020204" pitchFamily="34" charset="0"/>
                      <a:cs typeface="Arial" panose="020B0604020202020204" pitchFamily="34" charset="0"/>
                    </a:rPr>
                    <a:t>UL </a:t>
                  </a:r>
                  <a:r>
                    <a:rPr lang="en-GB" sz="900" dirty="0">
                      <a:solidFill>
                        <a:schemeClr val="tx1"/>
                      </a:solidFill>
                      <a:latin typeface="Arial" panose="020B0604020202020204" pitchFamily="34" charset="0"/>
                      <a:cs typeface="Arial" panose="020B0604020202020204" pitchFamily="34" charset="0"/>
                    </a:rPr>
                    <a:t>TID Bitmap</a:t>
                  </a:r>
                  <a:endParaRPr lang="en-GB" sz="800" dirty="0">
                    <a:solidFill>
                      <a:schemeClr val="tx1"/>
                    </a:solidFill>
                    <a:latin typeface="Arial" panose="020B0604020202020204" pitchFamily="34" charset="0"/>
                    <a:cs typeface="Arial" panose="020B0604020202020204" pitchFamily="34" charset="0"/>
                  </a:endParaRPr>
                </a:p>
              </p:txBody>
            </p:sp>
            <p:sp>
              <p:nvSpPr>
                <p:cNvPr id="143" name="Rectangle 142"/>
                <p:cNvSpPr/>
                <p:nvPr/>
              </p:nvSpPr>
              <p:spPr>
                <a:xfrm>
                  <a:off x="4904065" y="3972972"/>
                  <a:ext cx="690594" cy="684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30" name="Group 129"/>
              <p:cNvGrpSpPr/>
              <p:nvPr/>
            </p:nvGrpSpPr>
            <p:grpSpPr>
              <a:xfrm>
                <a:off x="5726859" y="3247922"/>
                <a:ext cx="770646" cy="842659"/>
                <a:chOff x="5568109" y="3247922"/>
                <a:chExt cx="744244" cy="842659"/>
              </a:xfrm>
            </p:grpSpPr>
            <p:pic>
              <p:nvPicPr>
                <p:cNvPr id="138" name="Picture 137"/>
                <p:cNvPicPr>
                  <a:picLocks noChangeAspect="1"/>
                </p:cNvPicPr>
                <p:nvPr/>
              </p:nvPicPr>
              <p:blipFill>
                <a:blip r:embed="rId2"/>
                <a:stretch>
                  <a:fillRect/>
                </a:stretch>
              </p:blipFill>
              <p:spPr>
                <a:xfrm>
                  <a:off x="5568109" y="3247922"/>
                  <a:ext cx="744244" cy="842659"/>
                </a:xfrm>
                <a:prstGeom prst="rect">
                  <a:avLst/>
                </a:prstGeom>
              </p:spPr>
            </p:pic>
            <p:sp>
              <p:nvSpPr>
                <p:cNvPr id="139" name="Rectangle 138"/>
                <p:cNvSpPr/>
                <p:nvPr/>
              </p:nvSpPr>
              <p:spPr>
                <a:xfrm>
                  <a:off x="5582269" y="3303204"/>
                  <a:ext cx="695255"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rgbClr val="FF0000"/>
                      </a:solidFill>
                      <a:latin typeface="Arial" panose="020B0604020202020204" pitchFamily="34" charset="0"/>
                      <a:cs typeface="Arial" panose="020B0604020202020204" pitchFamily="34" charset="0"/>
                    </a:rPr>
                    <a:t>SCSID</a:t>
                  </a:r>
                  <a:endParaRPr lang="en-GB" sz="800" dirty="0">
                    <a:solidFill>
                      <a:srgbClr val="FF0000"/>
                    </a:solidFill>
                    <a:latin typeface="Arial" panose="020B0604020202020204" pitchFamily="34" charset="0"/>
                    <a:cs typeface="Arial" panose="020B0604020202020204" pitchFamily="34" charset="0"/>
                  </a:endParaRPr>
                </a:p>
              </p:txBody>
            </p:sp>
            <p:sp>
              <p:nvSpPr>
                <p:cNvPr id="140" name="Rectangle 139"/>
                <p:cNvSpPr/>
                <p:nvPr/>
              </p:nvSpPr>
              <p:spPr>
                <a:xfrm>
                  <a:off x="5618669" y="3972972"/>
                  <a:ext cx="658855" cy="703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grpSp>
        </p:grpSp>
        <p:cxnSp>
          <p:nvCxnSpPr>
            <p:cNvPr id="150" name="Straight Connector 149">
              <a:extLst>
                <a:ext uri="{FF2B5EF4-FFF2-40B4-BE49-F238E27FC236}">
                  <a16:creationId xmlns:a16="http://schemas.microsoft.com/office/drawing/2014/main" id="{D9C65D75-1FBA-46BD-8689-5A361DEB2510}"/>
                </a:ext>
              </a:extLst>
            </p:cNvPr>
            <p:cNvCxnSpPr>
              <a:cxnSpLocks/>
            </p:cNvCxnSpPr>
            <p:nvPr/>
          </p:nvCxnSpPr>
          <p:spPr bwMode="auto">
            <a:xfrm flipH="1">
              <a:off x="6090634" y="1668292"/>
              <a:ext cx="1324" cy="803312"/>
            </a:xfrm>
            <a:prstGeom prst="line">
              <a:avLst/>
            </a:prstGeom>
            <a:solidFill>
              <a:srgbClr val="00B8FF"/>
            </a:solidFill>
            <a:ln w="12700" cap="flat" cmpd="sng" algn="ctr">
              <a:solidFill>
                <a:schemeClr val="tx1"/>
              </a:solidFill>
              <a:prstDash val="dash"/>
              <a:round/>
              <a:headEnd type="none" w="med" len="med"/>
              <a:tailEnd type="none" w="med" len="med"/>
            </a:ln>
            <a:effectLst/>
          </p:spPr>
        </p:cxnSp>
        <p:cxnSp>
          <p:nvCxnSpPr>
            <p:cNvPr id="151" name="Straight Connector 150">
              <a:extLst>
                <a:ext uri="{FF2B5EF4-FFF2-40B4-BE49-F238E27FC236}">
                  <a16:creationId xmlns:a16="http://schemas.microsoft.com/office/drawing/2014/main" id="{7BC01C28-AF8D-4C1F-AFE1-BFF80C3256D1}"/>
                </a:ext>
              </a:extLst>
            </p:cNvPr>
            <p:cNvCxnSpPr>
              <a:cxnSpLocks/>
              <a:endCxn id="117" idx="3"/>
            </p:cNvCxnSpPr>
            <p:nvPr/>
          </p:nvCxnSpPr>
          <p:spPr bwMode="auto">
            <a:xfrm flipV="1">
              <a:off x="6783500" y="2079294"/>
              <a:ext cx="1794470" cy="340532"/>
            </a:xfrm>
            <a:prstGeom prst="line">
              <a:avLst/>
            </a:prstGeom>
            <a:solidFill>
              <a:srgbClr val="00B8FF"/>
            </a:solidFill>
            <a:ln w="12700" cap="flat" cmpd="sng" algn="ctr">
              <a:solidFill>
                <a:schemeClr val="tx1"/>
              </a:solidFill>
              <a:prstDash val="dash"/>
              <a:round/>
              <a:headEnd type="none" w="med" len="med"/>
              <a:tailEnd type="none" w="med" len="med"/>
            </a:ln>
            <a:effectLst/>
          </p:spPr>
        </p:cxnSp>
      </p:grpSp>
      <p:grpSp>
        <p:nvGrpSpPr>
          <p:cNvPr id="71" name="Group 70"/>
          <p:cNvGrpSpPr/>
          <p:nvPr/>
        </p:nvGrpSpPr>
        <p:grpSpPr>
          <a:xfrm>
            <a:off x="1265651" y="5862353"/>
            <a:ext cx="2439094" cy="613812"/>
            <a:chOff x="-451050" y="5115988"/>
            <a:chExt cx="2722403" cy="817783"/>
          </a:xfrm>
        </p:grpSpPr>
        <p:sp>
          <p:nvSpPr>
            <p:cNvPr id="72" name="Rectangle 71"/>
            <p:cNvSpPr/>
            <p:nvPr/>
          </p:nvSpPr>
          <p:spPr>
            <a:xfrm>
              <a:off x="30319" y="5115988"/>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800" dirty="0" smtClean="0">
                  <a:solidFill>
                    <a:schemeClr val="tx1"/>
                  </a:solidFill>
                  <a:latin typeface="Arial" panose="020B0604020202020204" pitchFamily="34" charset="0"/>
                  <a:cs typeface="Arial" panose="020B0604020202020204" pitchFamily="34" charset="0"/>
                </a:rPr>
                <a:t>B0     B2</a:t>
              </a:r>
              <a:endParaRPr lang="en-GB" sz="800" dirty="0">
                <a:solidFill>
                  <a:schemeClr val="tx1"/>
                </a:solidFill>
                <a:latin typeface="Arial" panose="020B0604020202020204" pitchFamily="34" charset="0"/>
                <a:cs typeface="Arial" panose="020B0604020202020204" pitchFamily="34" charset="0"/>
              </a:endParaRPr>
            </a:p>
          </p:txBody>
        </p:sp>
        <p:sp>
          <p:nvSpPr>
            <p:cNvPr id="73" name="Rectangle 72"/>
            <p:cNvSpPr/>
            <p:nvPr/>
          </p:nvSpPr>
          <p:spPr>
            <a:xfrm>
              <a:off x="725582" y="5115988"/>
              <a:ext cx="699528" cy="600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800" dirty="0" smtClean="0">
                  <a:solidFill>
                    <a:schemeClr val="tx1"/>
                  </a:solidFill>
                  <a:latin typeface="Arial" panose="020B0604020202020204" pitchFamily="34" charset="0"/>
                  <a:cs typeface="Arial" panose="020B0604020202020204" pitchFamily="34" charset="0"/>
                </a:rPr>
                <a:t>B3       B7</a:t>
              </a:r>
              <a:endParaRPr lang="en-GB" sz="800" dirty="0">
                <a:solidFill>
                  <a:schemeClr val="tx1"/>
                </a:solidFill>
                <a:latin typeface="Arial" panose="020B0604020202020204" pitchFamily="34" charset="0"/>
                <a:cs typeface="Arial" panose="020B0604020202020204" pitchFamily="34" charset="0"/>
              </a:endParaRPr>
            </a:p>
          </p:txBody>
        </p:sp>
        <p:sp>
          <p:nvSpPr>
            <p:cNvPr id="74" name="Rectangle 73"/>
            <p:cNvSpPr/>
            <p:nvPr/>
          </p:nvSpPr>
          <p:spPr>
            <a:xfrm>
              <a:off x="1431187" y="5115988"/>
              <a:ext cx="824385" cy="70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800" dirty="0" smtClean="0">
                  <a:solidFill>
                    <a:schemeClr val="tx1"/>
                  </a:solidFill>
                  <a:latin typeface="Arial" panose="020B0604020202020204" pitchFamily="34" charset="0"/>
                  <a:cs typeface="Arial" panose="020B0604020202020204" pitchFamily="34" charset="0"/>
                </a:rPr>
                <a:t>B8       B15</a:t>
              </a:r>
              <a:endParaRPr lang="en-GB" sz="800" dirty="0">
                <a:solidFill>
                  <a:schemeClr val="tx1"/>
                </a:solidFill>
                <a:latin typeface="Arial" panose="020B0604020202020204" pitchFamily="34" charset="0"/>
                <a:cs typeface="Arial" panose="020B0604020202020204" pitchFamily="34" charset="0"/>
              </a:endParaRPr>
            </a:p>
          </p:txBody>
        </p:sp>
        <p:grpSp>
          <p:nvGrpSpPr>
            <p:cNvPr id="79" name="Group 78"/>
            <p:cNvGrpSpPr/>
            <p:nvPr/>
          </p:nvGrpSpPr>
          <p:grpSpPr>
            <a:xfrm>
              <a:off x="-12658" y="5216422"/>
              <a:ext cx="744244" cy="717349"/>
              <a:chOff x="-12658" y="5216422"/>
              <a:chExt cx="744244" cy="842659"/>
            </a:xfrm>
          </p:grpSpPr>
          <p:pic>
            <p:nvPicPr>
              <p:cNvPr id="93" name="Picture 92"/>
              <p:cNvPicPr>
                <a:picLocks noChangeAspect="1"/>
              </p:cNvPicPr>
              <p:nvPr/>
            </p:nvPicPr>
            <p:blipFill>
              <a:blip r:embed="rId2"/>
              <a:stretch>
                <a:fillRect/>
              </a:stretch>
            </p:blipFill>
            <p:spPr>
              <a:xfrm>
                <a:off x="-12658" y="5216422"/>
                <a:ext cx="744244" cy="842659"/>
              </a:xfrm>
              <a:prstGeom prst="rect">
                <a:avLst/>
              </a:prstGeom>
            </p:spPr>
          </p:pic>
          <p:sp>
            <p:nvSpPr>
              <p:cNvPr id="94" name="Rectangle 93"/>
              <p:cNvSpPr/>
              <p:nvPr/>
            </p:nvSpPr>
            <p:spPr>
              <a:xfrm>
                <a:off x="37903" y="5271704"/>
                <a:ext cx="658854"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dirty="0">
                    <a:solidFill>
                      <a:srgbClr val="FF0000"/>
                    </a:solidFill>
                    <a:latin typeface="Arial" panose="020B0604020202020204" pitchFamily="34" charset="0"/>
                    <a:cs typeface="Arial" panose="020B0604020202020204" pitchFamily="34" charset="0"/>
                  </a:rPr>
                  <a:t>SCSID</a:t>
                </a:r>
                <a:endParaRPr lang="en-GB" sz="700" dirty="0">
                  <a:solidFill>
                    <a:srgbClr val="FF0000"/>
                  </a:solidFill>
                  <a:latin typeface="Arial" panose="020B0604020202020204" pitchFamily="34" charset="0"/>
                  <a:cs typeface="Arial" panose="020B0604020202020204" pitchFamily="34" charset="0"/>
                </a:endParaRPr>
              </a:p>
            </p:txBody>
          </p:sp>
          <p:sp>
            <p:nvSpPr>
              <p:cNvPr id="95" name="Rectangle 94"/>
              <p:cNvSpPr/>
              <p:nvPr/>
            </p:nvSpPr>
            <p:spPr>
              <a:xfrm>
                <a:off x="32057" y="5941472"/>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800" dirty="0" smtClean="0">
                    <a:solidFill>
                      <a:schemeClr val="tx1"/>
                    </a:solidFill>
                    <a:latin typeface="Arial" panose="020B0604020202020204" pitchFamily="34" charset="0"/>
                    <a:cs typeface="Arial" panose="020B0604020202020204" pitchFamily="34" charset="0"/>
                  </a:rPr>
                  <a:t>3</a:t>
                </a:r>
                <a:endParaRPr lang="en-GB" sz="800" dirty="0">
                  <a:solidFill>
                    <a:schemeClr val="tx1"/>
                  </a:solidFill>
                  <a:latin typeface="Arial" panose="020B0604020202020204" pitchFamily="34" charset="0"/>
                  <a:cs typeface="Arial" panose="020B0604020202020204" pitchFamily="34" charset="0"/>
                </a:endParaRPr>
              </a:p>
            </p:txBody>
          </p:sp>
        </p:grpSp>
        <p:sp>
          <p:nvSpPr>
            <p:cNvPr id="80" name="Rectangle 79"/>
            <p:cNvSpPr/>
            <p:nvPr/>
          </p:nvSpPr>
          <p:spPr>
            <a:xfrm>
              <a:off x="-451050" y="5814882"/>
              <a:ext cx="647890" cy="753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800" dirty="0" smtClean="0">
                  <a:solidFill>
                    <a:schemeClr val="tx1"/>
                  </a:solidFill>
                  <a:latin typeface="Arial" panose="020B0604020202020204" pitchFamily="34" charset="0"/>
                  <a:cs typeface="Arial" panose="020B0604020202020204" pitchFamily="34" charset="0"/>
                </a:rPr>
                <a:t>Bits:</a:t>
              </a:r>
              <a:endParaRPr lang="en-GB" sz="800" dirty="0">
                <a:solidFill>
                  <a:schemeClr val="tx1"/>
                </a:solidFill>
                <a:latin typeface="Arial" panose="020B0604020202020204" pitchFamily="34" charset="0"/>
                <a:cs typeface="Arial" panose="020B0604020202020204" pitchFamily="34" charset="0"/>
              </a:endParaRPr>
            </a:p>
          </p:txBody>
        </p:sp>
        <p:grpSp>
          <p:nvGrpSpPr>
            <p:cNvPr id="81" name="Group 80"/>
            <p:cNvGrpSpPr/>
            <p:nvPr/>
          </p:nvGrpSpPr>
          <p:grpSpPr>
            <a:xfrm>
              <a:off x="708750" y="5216422"/>
              <a:ext cx="744244" cy="717349"/>
              <a:chOff x="708750" y="5216422"/>
              <a:chExt cx="744244" cy="842659"/>
            </a:xfrm>
          </p:grpSpPr>
          <p:pic>
            <p:nvPicPr>
              <p:cNvPr id="90" name="Picture 89"/>
              <p:cNvPicPr>
                <a:picLocks noChangeAspect="1"/>
              </p:cNvPicPr>
              <p:nvPr/>
            </p:nvPicPr>
            <p:blipFill>
              <a:blip r:embed="rId2"/>
              <a:stretch>
                <a:fillRect/>
              </a:stretch>
            </p:blipFill>
            <p:spPr>
              <a:xfrm>
                <a:off x="708750" y="5216422"/>
                <a:ext cx="744244" cy="842659"/>
              </a:xfrm>
              <a:prstGeom prst="rect">
                <a:avLst/>
              </a:prstGeom>
            </p:spPr>
          </p:pic>
          <p:sp>
            <p:nvSpPr>
              <p:cNvPr id="91" name="Rectangle 90"/>
              <p:cNvSpPr/>
              <p:nvPr/>
            </p:nvSpPr>
            <p:spPr>
              <a:xfrm>
                <a:off x="759310" y="5271704"/>
                <a:ext cx="658854"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dirty="0" smtClean="0">
                    <a:solidFill>
                      <a:schemeClr val="tx1"/>
                    </a:solidFill>
                    <a:latin typeface="Arial" panose="020B0604020202020204" pitchFamily="34" charset="0"/>
                    <a:cs typeface="Arial" panose="020B0604020202020204" pitchFamily="34" charset="0"/>
                  </a:rPr>
                  <a:t>Broadcast TWT ID</a:t>
                </a:r>
                <a:endParaRPr lang="en-GB" sz="700" dirty="0">
                  <a:solidFill>
                    <a:schemeClr val="tx1"/>
                  </a:solidFill>
                  <a:latin typeface="Arial" panose="020B0604020202020204" pitchFamily="34" charset="0"/>
                  <a:cs typeface="Arial" panose="020B0604020202020204" pitchFamily="34" charset="0"/>
                </a:endParaRPr>
              </a:p>
            </p:txBody>
          </p:sp>
          <p:sp>
            <p:nvSpPr>
              <p:cNvPr id="92" name="Rectangle 91"/>
              <p:cNvSpPr/>
              <p:nvPr/>
            </p:nvSpPr>
            <p:spPr>
              <a:xfrm>
                <a:off x="727321" y="5941472"/>
                <a:ext cx="699528" cy="600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800" dirty="0" smtClean="0">
                    <a:solidFill>
                      <a:schemeClr val="tx1"/>
                    </a:solidFill>
                    <a:latin typeface="Arial" panose="020B0604020202020204" pitchFamily="34" charset="0"/>
                    <a:cs typeface="Arial" panose="020B0604020202020204" pitchFamily="34" charset="0"/>
                  </a:rPr>
                  <a:t>5</a:t>
                </a:r>
                <a:endParaRPr lang="en-GB" sz="800" dirty="0">
                  <a:solidFill>
                    <a:schemeClr val="tx1"/>
                  </a:solidFill>
                  <a:latin typeface="Arial" panose="020B0604020202020204" pitchFamily="34" charset="0"/>
                  <a:cs typeface="Arial" panose="020B0604020202020204" pitchFamily="34" charset="0"/>
                </a:endParaRPr>
              </a:p>
            </p:txBody>
          </p:sp>
        </p:grpSp>
        <p:grpSp>
          <p:nvGrpSpPr>
            <p:cNvPr id="82" name="Group 81"/>
            <p:cNvGrpSpPr/>
            <p:nvPr/>
          </p:nvGrpSpPr>
          <p:grpSpPr>
            <a:xfrm>
              <a:off x="1424836" y="5216422"/>
              <a:ext cx="846517" cy="717349"/>
              <a:chOff x="1424836" y="5216422"/>
              <a:chExt cx="846517" cy="842659"/>
            </a:xfrm>
          </p:grpSpPr>
          <p:pic>
            <p:nvPicPr>
              <p:cNvPr id="87" name="Picture 86"/>
              <p:cNvPicPr>
                <a:picLocks noChangeAspect="1"/>
              </p:cNvPicPr>
              <p:nvPr/>
            </p:nvPicPr>
            <p:blipFill>
              <a:blip r:embed="rId2"/>
              <a:stretch>
                <a:fillRect/>
              </a:stretch>
            </p:blipFill>
            <p:spPr>
              <a:xfrm>
                <a:off x="1424836" y="5216422"/>
                <a:ext cx="846517" cy="842659"/>
              </a:xfrm>
              <a:prstGeom prst="rect">
                <a:avLst/>
              </a:prstGeom>
            </p:spPr>
          </p:pic>
          <p:sp>
            <p:nvSpPr>
              <p:cNvPr id="88" name="Rectangle 87"/>
              <p:cNvSpPr/>
              <p:nvPr/>
            </p:nvSpPr>
            <p:spPr>
              <a:xfrm>
                <a:off x="1475396" y="5271704"/>
                <a:ext cx="761127"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dirty="0">
                    <a:solidFill>
                      <a:schemeClr val="tx1"/>
                    </a:solidFill>
                    <a:latin typeface="Arial" panose="020B0604020202020204" pitchFamily="34" charset="0"/>
                    <a:cs typeface="Arial" panose="020B0604020202020204" pitchFamily="34" charset="0"/>
                  </a:rPr>
                  <a:t>Broadcast </a:t>
                </a:r>
                <a:r>
                  <a:rPr lang="en-GB" sz="800" dirty="0" smtClean="0">
                    <a:solidFill>
                      <a:schemeClr val="tx1"/>
                    </a:solidFill>
                    <a:latin typeface="Arial" panose="020B0604020202020204" pitchFamily="34" charset="0"/>
                    <a:cs typeface="Arial" panose="020B0604020202020204" pitchFamily="34" charset="0"/>
                  </a:rPr>
                  <a:t>TWT persistence</a:t>
                </a:r>
                <a:endParaRPr lang="en-GB" sz="700" dirty="0">
                  <a:solidFill>
                    <a:schemeClr val="tx1"/>
                  </a:solidFill>
                  <a:latin typeface="Arial" panose="020B0604020202020204" pitchFamily="34" charset="0"/>
                  <a:cs typeface="Arial" panose="020B0604020202020204" pitchFamily="34" charset="0"/>
                </a:endParaRPr>
              </a:p>
            </p:txBody>
          </p:sp>
          <p:sp>
            <p:nvSpPr>
              <p:cNvPr id="89" name="Rectangle 88"/>
              <p:cNvSpPr/>
              <p:nvPr/>
            </p:nvSpPr>
            <p:spPr>
              <a:xfrm>
                <a:off x="1489802" y="5941472"/>
                <a:ext cx="644043" cy="868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800" dirty="0" smtClean="0">
                    <a:solidFill>
                      <a:schemeClr val="tx1"/>
                    </a:solidFill>
                    <a:latin typeface="Arial" panose="020B0604020202020204" pitchFamily="34" charset="0"/>
                    <a:cs typeface="Arial" panose="020B0604020202020204" pitchFamily="34" charset="0"/>
                  </a:rPr>
                  <a:t>8</a:t>
                </a:r>
                <a:endParaRPr lang="en-GB" sz="800" dirty="0">
                  <a:solidFill>
                    <a:schemeClr val="tx1"/>
                  </a:solidFill>
                  <a:latin typeface="Arial" panose="020B0604020202020204" pitchFamily="34" charset="0"/>
                  <a:cs typeface="Arial" panose="020B0604020202020204" pitchFamily="34" charset="0"/>
                </a:endParaRPr>
              </a:p>
            </p:txBody>
          </p:sp>
        </p:grpSp>
      </p:grpSp>
      <p:sp>
        <p:nvSpPr>
          <p:cNvPr id="158" name="Left Brace 157"/>
          <p:cNvSpPr/>
          <p:nvPr/>
        </p:nvSpPr>
        <p:spPr>
          <a:xfrm>
            <a:off x="5591023" y="4832062"/>
            <a:ext cx="283959" cy="1545450"/>
          </a:xfrm>
          <a:prstGeom prst="leftBrace">
            <a:avLst>
              <a:gd name="adj1" fmla="val 8333"/>
              <a:gd name="adj2" fmla="val 5845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3" name="Rectangle 172"/>
          <p:cNvSpPr/>
          <p:nvPr/>
        </p:nvSpPr>
        <p:spPr>
          <a:xfrm>
            <a:off x="5941546" y="6238947"/>
            <a:ext cx="3272050" cy="253916"/>
          </a:xfrm>
          <a:prstGeom prst="rect">
            <a:avLst/>
          </a:prstGeom>
        </p:spPr>
        <p:txBody>
          <a:bodyPr wrap="none">
            <a:spAutoFit/>
          </a:bodyPr>
          <a:lstStyle/>
          <a:p>
            <a:r>
              <a:rPr lang="en-GB" sz="1050" i="1" dirty="0">
                <a:solidFill>
                  <a:schemeClr val="tx1"/>
                </a:solidFill>
              </a:rPr>
              <a:t>Figure 9-689b—Restricted TWT Traffic Info </a:t>
            </a:r>
            <a:r>
              <a:rPr lang="en-GB" sz="1050" i="1" dirty="0" smtClean="0">
                <a:solidFill>
                  <a:schemeClr val="tx1"/>
                </a:solidFill>
              </a:rPr>
              <a:t>field format </a:t>
            </a:r>
            <a:endParaRPr lang="en-GB" sz="1050" i="1" dirty="0">
              <a:solidFill>
                <a:schemeClr val="tx1"/>
              </a:solidFill>
            </a:endParaRPr>
          </a:p>
        </p:txBody>
      </p:sp>
      <p:sp>
        <p:nvSpPr>
          <p:cNvPr id="174" name="Rectangle 173"/>
          <p:cNvSpPr/>
          <p:nvPr/>
        </p:nvSpPr>
        <p:spPr>
          <a:xfrm>
            <a:off x="5955746" y="4324210"/>
            <a:ext cx="2842445" cy="253916"/>
          </a:xfrm>
          <a:prstGeom prst="rect">
            <a:avLst/>
          </a:prstGeom>
        </p:spPr>
        <p:txBody>
          <a:bodyPr wrap="none">
            <a:spAutoFit/>
          </a:bodyPr>
          <a:lstStyle/>
          <a:p>
            <a:r>
              <a:rPr lang="en-GB" sz="1050" i="1" dirty="0">
                <a:solidFill>
                  <a:schemeClr val="tx1"/>
                </a:solidFill>
              </a:rPr>
              <a:t>Figure 9-689c—Traffic Info Control field </a:t>
            </a:r>
            <a:r>
              <a:rPr lang="en-GB" sz="1050" i="1" dirty="0" smtClean="0">
                <a:solidFill>
                  <a:schemeClr val="tx1"/>
                </a:solidFill>
              </a:rPr>
              <a:t>format </a:t>
            </a:r>
            <a:endParaRPr lang="en-GB" sz="1050" i="1" dirty="0">
              <a:solidFill>
                <a:schemeClr val="tx1"/>
              </a:solidFill>
            </a:endParaRPr>
          </a:p>
        </p:txBody>
      </p:sp>
    </p:spTree>
    <p:extLst>
      <p:ext uri="{BB962C8B-B14F-4D97-AF65-F5344CB8AC3E}">
        <p14:creationId xmlns:p14="http://schemas.microsoft.com/office/powerpoint/2010/main" val="1901404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Summary</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sz="2000" b="0" dirty="0" smtClean="0"/>
              <a:t>This </a:t>
            </a:r>
            <a:r>
              <a:rPr lang="en-US" altLang="zh-CN" sz="2000" b="0" dirty="0"/>
              <a:t>contribution </a:t>
            </a:r>
            <a:r>
              <a:rPr lang="en-US" altLang="zh-CN" sz="2000" b="0" dirty="0" smtClean="0"/>
              <a:t>discussed about the use of SCSID for latency </a:t>
            </a:r>
            <a:r>
              <a:rPr lang="en-US" altLang="zh-CN" sz="2000" b="0" dirty="0"/>
              <a:t>sensitive </a:t>
            </a:r>
            <a:r>
              <a:rPr lang="en-US" altLang="zh-CN" sz="2000" b="0" dirty="0" smtClean="0"/>
              <a:t>streams.</a:t>
            </a:r>
          </a:p>
          <a:p>
            <a:pPr>
              <a:buFont typeface="Arial" panose="020B0604020202020204" pitchFamily="34" charset="0"/>
              <a:buChar char="•"/>
            </a:pPr>
            <a:r>
              <a:rPr lang="en-US" altLang="zh-CN" sz="2000" b="0" dirty="0" smtClean="0"/>
              <a:t>Use of SCSID is preferred (instead of AC/TID), because it is:</a:t>
            </a:r>
          </a:p>
          <a:p>
            <a:pPr lvl="1">
              <a:buFont typeface="Arial" panose="020B0604020202020204" pitchFamily="34" charset="0"/>
              <a:buChar char="•"/>
            </a:pPr>
            <a:r>
              <a:rPr lang="en-US" altLang="zh-CN" sz="1600" b="1" dirty="0" smtClean="0"/>
              <a:t>Simple and efficient</a:t>
            </a:r>
            <a:r>
              <a:rPr lang="en-US" altLang="zh-CN" sz="1600" dirty="0" smtClean="0"/>
              <a:t>, as SCSID finely identifies streams at AP and STA sides</a:t>
            </a:r>
          </a:p>
          <a:p>
            <a:pPr lvl="1">
              <a:buFont typeface="Arial" panose="020B0604020202020204" pitchFamily="34" charset="0"/>
              <a:buChar char="•"/>
            </a:pPr>
            <a:r>
              <a:rPr lang="en-US" altLang="zh-CN" sz="1600" b="1" dirty="0" smtClean="0"/>
              <a:t>Transparent</a:t>
            </a:r>
            <a:r>
              <a:rPr lang="en-US" altLang="zh-CN" sz="1600" b="0" dirty="0" smtClean="0"/>
              <a:t> to HE devices, as legacy formats (BSR, TF) are kept</a:t>
            </a:r>
          </a:p>
          <a:p>
            <a:pPr lvl="1">
              <a:buFont typeface="Arial" panose="020B0604020202020204" pitchFamily="34" charset="0"/>
              <a:buChar char="•"/>
            </a:pPr>
            <a:r>
              <a:rPr lang="en-US" altLang="zh-CN" sz="1600" b="1" dirty="0" smtClean="0"/>
              <a:t>Fair</a:t>
            </a:r>
            <a:r>
              <a:rPr lang="en-US" altLang="zh-CN" sz="1600" dirty="0" smtClean="0"/>
              <a:t>, as only the identified LL stream is triggered (no other data in TID/AC queue takes advantage of this medium access)</a:t>
            </a:r>
            <a:endParaRPr lang="en-US" altLang="zh-CN"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3"/>
          </p:nvPr>
        </p:nvSpPr>
        <p:spPr/>
        <p:txBody>
          <a:bodyPr/>
          <a:lstStyle/>
          <a:p>
            <a:r>
              <a:rPr lang="en-GB" altLang="zh-CN"/>
              <a:t>Pascal Viger, Canon, et al</a:t>
            </a:r>
            <a:endParaRPr lang="en-GB" altLang="zh-CN" dirty="0"/>
          </a:p>
        </p:txBody>
      </p:sp>
      <p:sp>
        <p:nvSpPr>
          <p:cNvPr id="6" name="Date Placeholder 5"/>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5776906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92119</TotalTime>
  <Words>1203</Words>
  <Application>Microsoft Office PowerPoint</Application>
  <PresentationFormat>On-screen Show (4:3)</PresentationFormat>
  <Paragraphs>196</Paragraphs>
  <Slides>11</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MS Gothic</vt:lpstr>
      <vt:lpstr>Arial</vt:lpstr>
      <vt:lpstr>Arial Unicode MS</vt:lpstr>
      <vt:lpstr>Calibri</vt:lpstr>
      <vt:lpstr>MS Mincho</vt:lpstr>
      <vt:lpstr>Tahoma</vt:lpstr>
      <vt:lpstr>Times New Roman</vt:lpstr>
      <vt:lpstr>Office Theme</vt:lpstr>
      <vt:lpstr>Document</vt:lpstr>
      <vt:lpstr>CR for Low-Latency stream identification</vt:lpstr>
      <vt:lpstr>Abstract</vt:lpstr>
      <vt:lpstr>Motivation</vt:lpstr>
      <vt:lpstr>Related CIDs</vt:lpstr>
      <vt:lpstr>Discussion</vt:lpstr>
      <vt:lpstr>Proposal</vt:lpstr>
      <vt:lpstr>Example formats to support SCSID</vt:lpstr>
      <vt:lpstr>PowerPoint Presentation</vt:lpstr>
      <vt:lpstr>Summary</vt:lpstr>
      <vt:lpstr>Straw Poll #1</vt:lpstr>
      <vt:lpstr>Reference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 for LL stream identification</dc:title>
  <dc:creator>stephane.baron@crf.canon.fr</dc:creator>
  <cp:lastModifiedBy>VIGER Pascal</cp:lastModifiedBy>
  <cp:revision>1362</cp:revision>
  <cp:lastPrinted>2019-09-13T12:35:55Z</cp:lastPrinted>
  <dcterms:created xsi:type="dcterms:W3CDTF">2015-10-31T00:33:08Z</dcterms:created>
  <dcterms:modified xsi:type="dcterms:W3CDTF">2021-10-14T09:37:08Z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(2)2hl+6cmZBS+O2n65uOdi301sPUkU1ELO8AqpKqV2MaZTVAh8g/WSTK6PPNWWoxAWAR7gQ05o
jFyb16lC3rMBLRfwy678CDf2Oshvjg580m9bh8LgVynVYp7l1IbpxN02MeDYXFKq+4npVZl0
yuc7oPmDTD1UPKSPRZ+NhtPnoGqgXkbXbGgTckKs8+h9ounm1pkYNRVQxTRu2A1ZR6Fr9B5i
2d/zNxVNPpm3GDefZb</vt:lpwstr>
  </property>
  <property fmtid="{D5CDD505-2E9C-101B-9397-08002B2CF9AE}" pid="3" name="_2015_ms_pID_7253431">
    <vt:lpwstr>c8v0TT0oPUnpzBun4nJ+u54bQoJC5pYN2gsDNhj2a5LXbKbRUNhqDM
zEqNpbOjZCSNEGqU/5w9hPnh3T7Ts8SBsdglsWrcAtfs7JbqkmnAwXOWRfTSh8VLHCLUfqa+
shfcXk6RKLuERxPLzd1fm85ehvndYfPHZ4cN75s/IPc+sZvbY5y4hF8I8s6mvBl06SMll6tn
rqhGPV3csXgJfpm2</vt:lpwstr>
  </property>
</Properties>
</file>