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1"/>
  </p:notesMasterIdLst>
  <p:handoutMasterIdLst>
    <p:handoutMasterId r:id="rId12"/>
  </p:handoutMasterIdLst>
  <p:sldIdLst>
    <p:sldId id="269" r:id="rId2"/>
    <p:sldId id="611" r:id="rId3"/>
    <p:sldId id="636" r:id="rId4"/>
    <p:sldId id="619" r:id="rId5"/>
    <p:sldId id="637" r:id="rId6"/>
    <p:sldId id="639" r:id="rId7"/>
    <p:sldId id="625" r:id="rId8"/>
    <p:sldId id="638" r:id="rId9"/>
    <p:sldId id="312"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8BE1FF"/>
    <a:srgbClr val="FF66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859" autoAdjust="0"/>
    <p:restoredTop sz="94660"/>
  </p:normalViewPr>
  <p:slideViewPr>
    <p:cSldViewPr>
      <p:cViewPr varScale="1">
        <p:scale>
          <a:sx n="83" d="100"/>
          <a:sy n="83" d="100"/>
        </p:scale>
        <p:origin x="1212" y="5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1604" y="-132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4856247" y="8982075"/>
            <a:ext cx="1462003" cy="369332"/>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ltLang="ko-KR"/>
              <a:t>Chaoming Luo (OPPO)</a:t>
            </a:r>
          </a:p>
          <a:p>
            <a:pPr>
              <a:defRPr/>
            </a:pP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729311" y="8983147"/>
            <a:ext cx="1461939" cy="184666"/>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a:defRPr/>
            </a:pPr>
            <a:r>
              <a:rPr lang="en-US" altLang="ko-KR" smtClean="0"/>
              <a:t>Chaoming Luo (OPPO)</a:t>
            </a:r>
            <a:endParaRPr lang="en-US" altLang="ko-KR"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72660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4583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t>Chaoming Luo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smtClean="0">
                <a:sym typeface="+mn-ea"/>
              </a:rPr>
              <a:t>Chaoming Luo (OPPO)</a:t>
            </a:r>
            <a:endParaRPr lang="en-US"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smtClean="0">
                <a:sym typeface="+mn-ea"/>
              </a:rPr>
              <a:t>Chaoming Luo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smtClean="0"/>
              <a:t>Chaoming Luo (OPPO)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a:t>
            </a:r>
            <a:r>
              <a:rPr lang="en-US" altLang="en-US" sz="1800" b="1"/>
              <a:t>IEEE </a:t>
            </a:r>
            <a:r>
              <a:rPr lang="en-US" altLang="en-US" sz="1800" b="1" smtClean="0"/>
              <a:t>802.11-21/1684r0</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zh-CN" sz="1800" b="1" kern="1200" baseline="0" smtClean="0">
                <a:solidFill>
                  <a:schemeClr val="tx1"/>
                </a:solidFill>
                <a:latin typeface="Times New Roman" panose="02020603050405020304" pitchFamily="18" charset="0"/>
                <a:ea typeface="MS PGothic" panose="020B0600070205080204" pitchFamily="34" charset="-128"/>
                <a:cs typeface="+mn-cs"/>
              </a:rPr>
              <a:t>Oct </a:t>
            </a:r>
            <a:r>
              <a:rPr lang="en-US" altLang="en-US" sz="1800" b="1" smtClean="0"/>
              <a:t>2021</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Visio___1.vsd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Visio___2.vsd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zh-CN" smtClean="0">
                <a:latin typeface="Arial" panose="020B0604020202020204" pitchFamily="34" charset="0"/>
                <a:cs typeface="Arial" panose="020B0604020202020204" pitchFamily="34" charset="0"/>
              </a:rPr>
              <a:t>Proxy for non-AP Initiator</a:t>
            </a:r>
            <a:endParaRPr lang="en-US" altLang="zh-CN" dirty="0">
              <a:latin typeface="Arial" panose="020B0604020202020204" pitchFamily="34" charset="0"/>
              <a:cs typeface="Arial" panose="020B0604020202020204" pitchFamily="34" charset="0"/>
            </a:endParaRP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a:cs typeface="Arial" panose="020B0604020202020204" pitchFamily="34" charset="0"/>
              </a:rPr>
              <a:t>:</a:t>
            </a:r>
            <a:r>
              <a:rPr lang="en-US" altLang="en-US" sz="2000" b="0">
                <a:cs typeface="Arial" panose="020B0604020202020204" pitchFamily="34" charset="0"/>
              </a:rPr>
              <a:t> </a:t>
            </a:r>
            <a:r>
              <a:rPr lang="en-US" altLang="en-US" sz="2000" b="0" smtClean="0">
                <a:cs typeface="Arial" panose="020B0604020202020204" pitchFamily="34" charset="0"/>
              </a:rPr>
              <a:t>2021-10-14</a:t>
            </a:r>
            <a:endParaRPr lang="en-US" altLang="en-US" sz="2000" b="0" dirty="0">
              <a:cs typeface="Arial" panose="020B0604020202020204" pitchFamily="34" charset="0"/>
            </a:endParaRP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646605" cy="276999"/>
          </a:xfrm>
          <a:prstGeom prst="rect">
            <a:avLst/>
          </a:prstGeom>
          <a:noFill/>
        </p:spPr>
        <p:txBody>
          <a:bodyPr wrap="none" rtlCol="0" anchor="t">
            <a:spAutoFit/>
          </a:bodyPr>
          <a:lstStyle/>
          <a:p>
            <a:r>
              <a:rPr lang="en-US" altLang="ko-KR" smtClean="0">
                <a:sym typeface="+mn-ea"/>
              </a:rPr>
              <a:t>Chaoming Luo </a:t>
            </a:r>
            <a:r>
              <a:rPr lang="en-US" altLang="ko-KR" dirty="0">
                <a:sym typeface="+mn-ea"/>
              </a:rPr>
              <a:t>(OPPO)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3607624694"/>
              </p:ext>
            </p:extLst>
          </p:nvPr>
        </p:nvGraphicFramePr>
        <p:xfrm>
          <a:off x="685800" y="2880360"/>
          <a:ext cx="7858124" cy="1463040"/>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xmlns="" val="20000"/>
                    </a:ext>
                  </a:extLst>
                </a:gridCol>
                <a:gridCol w="1423593">
                  <a:extLst>
                    <a:ext uri="{9D8B030D-6E8A-4147-A177-3AD203B41FA5}">
                      <a16:colId xmlns:a16="http://schemas.microsoft.com/office/drawing/2014/main" xmlns="" val="20001"/>
                    </a:ext>
                  </a:extLst>
                </a:gridCol>
                <a:gridCol w="1081393">
                  <a:extLst>
                    <a:ext uri="{9D8B030D-6E8A-4147-A177-3AD203B41FA5}">
                      <a16:colId xmlns:a16="http://schemas.microsoft.com/office/drawing/2014/main" xmlns="" val="20002"/>
                    </a:ext>
                  </a:extLst>
                </a:gridCol>
                <a:gridCol w="974005">
                  <a:extLst>
                    <a:ext uri="{9D8B030D-6E8A-4147-A177-3AD203B41FA5}">
                      <a16:colId xmlns:a16="http://schemas.microsoft.com/office/drawing/2014/main" xmlns="" val="20003"/>
                    </a:ext>
                  </a:extLst>
                </a:gridCol>
                <a:gridCol w="2702733">
                  <a:extLst>
                    <a:ext uri="{9D8B030D-6E8A-4147-A177-3AD203B41FA5}">
                      <a16:colId xmlns:a16="http://schemas.microsoft.com/office/drawing/2014/main" xmlns=""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xmlns="" val="10000"/>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smtClean="0">
                          <a:solidFill>
                            <a:schemeClr val="tx1"/>
                          </a:solidFill>
                          <a:effectLst/>
                          <a:latin typeface="Times New Roman" panose="02020603050405020304" pitchFamily="18" charset="0"/>
                          <a:ea typeface="+mn-ea"/>
                          <a:cs typeface="+mn-cs"/>
                        </a:rPr>
                        <a:t>Chaoming Luo</a:t>
                      </a:r>
                      <a:endParaRPr lang="ko-KR" altLang="en-US" sz="1800" b="0" kern="0" smtClean="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smtClean="0">
                          <a:effectLst/>
                          <a:latin typeface="Times New Roman" panose="02020603050405020304" pitchFamily="18" charset="0"/>
                          <a:ea typeface="Malgun Gothic" panose="020B0503020000020004" pitchFamily="50" charset="-127"/>
                        </a:rPr>
                        <a:t>luochaoming@oppo.com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smtClean="0">
                          <a:solidFill>
                            <a:schemeClr val="tx1"/>
                          </a:solidFill>
                          <a:effectLst/>
                          <a:latin typeface="Times New Roman" panose="02020603050405020304" pitchFamily="18" charset="0"/>
                          <a:ea typeface="+mn-ea"/>
                          <a:cs typeface="+mn-cs"/>
                        </a:rPr>
                        <a:t>Pei Zhou</a:t>
                      </a:r>
                      <a:endParaRPr lang="ko-KR" altLang="en-US" sz="1800" b="0" kern="0" smtClean="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sz="1800" kern="0" smtClean="0">
                          <a:effectLst/>
                          <a:latin typeface="Times New Roman" panose="02020603050405020304" pitchFamily="18" charset="0"/>
                          <a:sym typeface="+mn-ea"/>
                        </a:rPr>
                        <a:t>Lei Huang</a:t>
                      </a:r>
                      <a:endParaRPr lang="ko-KR" altLang="en-US"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xmlns="" val="10004"/>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xmlns="" id="{BFF00DFE-F453-4056-9D27-4C723CD3DC38}"/>
              </a:ext>
            </a:extLst>
          </p:cNvPr>
          <p:cNvSpPr>
            <a:spLocks noGrp="1"/>
          </p:cNvSpPr>
          <p:nvPr>
            <p:ph idx="1"/>
          </p:nvPr>
        </p:nvSpPr>
        <p:spPr/>
        <p:txBody>
          <a:bodyPr/>
          <a:lstStyle/>
          <a:p>
            <a:pPr algn="just">
              <a:buFont typeface="Wingdings" panose="05000000000000000000" pitchFamily="2" charset="2"/>
              <a:buChar char="p"/>
            </a:pPr>
            <a:r>
              <a:rPr lang="en-US" altLang="zh-CN" sz="2000"/>
              <a:t>A</a:t>
            </a:r>
            <a:r>
              <a:rPr lang="en-US" altLang="zh-CN" sz="2000" smtClean="0"/>
              <a:t> </a:t>
            </a:r>
            <a:r>
              <a:rPr lang="en-US" altLang="zh-CN" sz="2000"/>
              <a:t>sensing initiator might be a sensing transmitter, a sensing receiver, both or </a:t>
            </a:r>
            <a:r>
              <a:rPr lang="en-US" altLang="zh-CN" sz="2000" smtClean="0"/>
              <a:t>neither. </a:t>
            </a:r>
            <a:r>
              <a:rPr lang="en-US" altLang="zh-CN" sz="2000"/>
              <a:t>(Motion 10c, 21/0147r3</a:t>
            </a:r>
            <a:r>
              <a:rPr lang="en-US" altLang="zh-CN" sz="2000" smtClean="0"/>
              <a:t>)</a:t>
            </a:r>
          </a:p>
          <a:p>
            <a:pPr algn="just">
              <a:buFont typeface="Wingdings" panose="05000000000000000000" pitchFamily="2" charset="2"/>
              <a:buChar char="p"/>
            </a:pPr>
            <a:r>
              <a:rPr lang="en-US" altLang="zh-CN" sz="2000" smtClean="0"/>
              <a:t>There are a few discussions on </a:t>
            </a:r>
            <a:r>
              <a:rPr lang="en-US" altLang="zh-CN" sz="2000"/>
              <a:t>s</a:t>
            </a:r>
            <a:r>
              <a:rPr lang="en-US" altLang="zh-CN" sz="2000" smtClean="0"/>
              <a:t>ensing </a:t>
            </a:r>
            <a:r>
              <a:rPr lang="en-US" altLang="zh-CN" sz="2000"/>
              <a:t>measurement flow for non-AP initiator, involves AP as coordinator and other non-AP responders </a:t>
            </a:r>
            <a:r>
              <a:rPr lang="en-US" altLang="zh-CN" sz="2000" smtClean="0"/>
              <a:t>case, as in 21/1331r0.</a:t>
            </a:r>
          </a:p>
          <a:p>
            <a:pPr marL="0" indent="0" algn="just">
              <a:buNone/>
            </a:pPr>
            <a:endParaRPr lang="en-US" altLang="zh-CN" sz="2000" dirty="0">
              <a:solidFill>
                <a:schemeClr val="tx2"/>
              </a:solidFill>
            </a:endParaRPr>
          </a:p>
          <a:p>
            <a:pPr algn="just">
              <a:buFont typeface="Wingdings" panose="05000000000000000000" pitchFamily="2" charset="2"/>
              <a:buChar char="p"/>
            </a:pPr>
            <a:r>
              <a:rPr lang="en-US" altLang="zh-CN" sz="2000" kern="1200" dirty="0">
                <a:solidFill>
                  <a:schemeClr val="tx2"/>
                </a:solidFill>
              </a:rPr>
              <a:t>This </a:t>
            </a:r>
            <a:r>
              <a:rPr lang="en-US" altLang="zh-CN" sz="2000" kern="1200">
                <a:solidFill>
                  <a:schemeClr val="tx2"/>
                </a:solidFill>
              </a:rPr>
              <a:t>contribution </a:t>
            </a:r>
            <a:r>
              <a:rPr lang="en-US" altLang="zh-CN" sz="2000" kern="1200" smtClean="0">
                <a:solidFill>
                  <a:schemeClr val="tx2"/>
                </a:solidFill>
              </a:rPr>
              <a:t>discusses about measurement setup and reporting procedure if the Initiator is a non-AP STA.</a:t>
            </a:r>
            <a:endParaRPr lang="zh-CN" altLang="en-US" sz="2000" dirty="0"/>
          </a:p>
        </p:txBody>
      </p:sp>
      <p:sp>
        <p:nvSpPr>
          <p:cNvPr id="4" name="页脚占位符 3">
            <a:extLst>
              <a:ext uri="{FF2B5EF4-FFF2-40B4-BE49-F238E27FC236}">
                <a16:creationId xmlns:a16="http://schemas.microsoft.com/office/drawing/2014/main" xmlns="" id="{B7429FE6-F2E6-4B35-938D-65673A7B39DB}"/>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EDFA944-C2CC-4B4D-9AB2-9AB02B4141A5}"/>
              </a:ext>
            </a:extLst>
          </p:cNvPr>
          <p:cNvSpPr>
            <a:spLocks noGrp="1"/>
          </p:cNvSpPr>
          <p:nvPr>
            <p:ph type="title"/>
          </p:nvPr>
        </p:nvSpPr>
        <p:spPr>
          <a:xfrm>
            <a:off x="754876" y="645008"/>
            <a:ext cx="7772400" cy="762000"/>
          </a:xfrm>
        </p:spPr>
        <p:txBody>
          <a:bodyPr/>
          <a:lstStyle/>
          <a:p>
            <a:r>
              <a:rPr lang="en-US" altLang="zh-CN" smtClean="0"/>
              <a:t>Recap: AP Initiator</a:t>
            </a:r>
            <a:endParaRPr lang="zh-CN" altLang="en-US" dirty="0"/>
          </a:p>
        </p:txBody>
      </p:sp>
      <p:sp>
        <p:nvSpPr>
          <p:cNvPr id="3" name="内容占位符 2">
            <a:extLst>
              <a:ext uri="{FF2B5EF4-FFF2-40B4-BE49-F238E27FC236}">
                <a16:creationId xmlns:a16="http://schemas.microsoft.com/office/drawing/2014/main" xmlns="" id="{16BE151B-BE12-4A42-A5BE-CFB13E0BE6FC}"/>
              </a:ext>
            </a:extLst>
          </p:cNvPr>
          <p:cNvSpPr>
            <a:spLocks noGrp="1"/>
          </p:cNvSpPr>
          <p:nvPr>
            <p:ph idx="1"/>
          </p:nvPr>
        </p:nvSpPr>
        <p:spPr>
          <a:xfrm>
            <a:off x="609600" y="1367451"/>
            <a:ext cx="8302301" cy="385150"/>
          </a:xfrm>
        </p:spPr>
        <p:txBody>
          <a:bodyPr/>
          <a:lstStyle/>
          <a:p>
            <a:pPr algn="just">
              <a:buFont typeface="Wingdings" panose="05000000000000000000" pitchFamily="2" charset="2"/>
              <a:buChar char="q"/>
            </a:pPr>
            <a:r>
              <a:rPr lang="en-US" altLang="zh-CN" sz="1600" b="0" smtClean="0">
                <a:solidFill>
                  <a:schemeClr val="tx2"/>
                </a:solidFill>
              </a:rPr>
              <a:t>An example </a:t>
            </a:r>
            <a:r>
              <a:rPr lang="en-US" altLang="zh-CN" sz="1600" b="0">
                <a:solidFill>
                  <a:schemeClr val="tx2"/>
                </a:solidFill>
              </a:rPr>
              <a:t>of the sensing </a:t>
            </a:r>
            <a:r>
              <a:rPr lang="en-US" altLang="zh-CN" sz="1600" b="0" smtClean="0">
                <a:solidFill>
                  <a:schemeClr val="tx2"/>
                </a:solidFill>
              </a:rPr>
              <a:t>measurement by AP Initiator. </a:t>
            </a:r>
            <a:r>
              <a:rPr lang="en-US" altLang="zh-CN" sz="1600" b="0">
                <a:solidFill>
                  <a:schemeClr val="tx2"/>
                </a:solidFill>
              </a:rPr>
              <a:t>[</a:t>
            </a:r>
            <a:r>
              <a:rPr lang="en-US" altLang="zh-CN" sz="1600" b="0" smtClean="0">
                <a:solidFill>
                  <a:schemeClr val="tx2"/>
                </a:solidFill>
              </a:rPr>
              <a:t>21/0644r4] </a:t>
            </a:r>
            <a:endParaRPr lang="zh-CN" altLang="en-US" sz="1400" b="0"/>
          </a:p>
        </p:txBody>
      </p:sp>
      <p:sp>
        <p:nvSpPr>
          <p:cNvPr id="4" name="页脚占位符 3">
            <a:extLst>
              <a:ext uri="{FF2B5EF4-FFF2-40B4-BE49-F238E27FC236}">
                <a16:creationId xmlns:a16="http://schemas.microsoft.com/office/drawing/2014/main" xmlns="" id="{54F54064-6894-4E55-AF5D-A25F3F9B3D42}"/>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9" name="Picture 5">
            <a:extLst>
              <a:ext uri="{FF2B5EF4-FFF2-40B4-BE49-F238E27FC236}">
                <a16:creationId xmlns="" xmlns:a16="http://schemas.microsoft.com/office/drawing/2014/main" id="{DBED90C9-B67C-48D7-AFDD-2D869E4D74DA}"/>
              </a:ext>
            </a:extLst>
          </p:cNvPr>
          <p:cNvPicPr>
            <a:picLocks noChangeAspect="1"/>
          </p:cNvPicPr>
          <p:nvPr/>
        </p:nvPicPr>
        <p:blipFill>
          <a:blip r:embed="rId2"/>
          <a:stretch>
            <a:fillRect/>
          </a:stretch>
        </p:blipFill>
        <p:spPr>
          <a:xfrm>
            <a:off x="859695" y="1828908"/>
            <a:ext cx="7562762" cy="4518971"/>
          </a:xfrm>
          <a:prstGeom prst="rect">
            <a:avLst/>
          </a:prstGeom>
          <a:noFill/>
          <a:ln>
            <a:solidFill>
              <a:schemeClr val="tx1"/>
            </a:solidFill>
          </a:ln>
        </p:spPr>
      </p:pic>
    </p:spTree>
    <p:extLst>
      <p:ext uri="{BB962C8B-B14F-4D97-AF65-F5344CB8AC3E}">
        <p14:creationId xmlns:p14="http://schemas.microsoft.com/office/powerpoint/2010/main" val="25646536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对象 9"/>
          <p:cNvGraphicFramePr>
            <a:graphicFrameLocks noChangeAspect="1"/>
          </p:cNvGraphicFramePr>
          <p:nvPr>
            <p:extLst>
              <p:ext uri="{D42A27DB-BD31-4B8C-83A1-F6EECF244321}">
                <p14:modId xmlns:p14="http://schemas.microsoft.com/office/powerpoint/2010/main" val="570630424"/>
              </p:ext>
            </p:extLst>
          </p:nvPr>
        </p:nvGraphicFramePr>
        <p:xfrm>
          <a:off x="812165" y="2713562"/>
          <a:ext cx="5995670" cy="3534838"/>
        </p:xfrm>
        <a:graphic>
          <a:graphicData uri="http://schemas.openxmlformats.org/presentationml/2006/ole">
            <mc:AlternateContent xmlns:mc="http://schemas.openxmlformats.org/markup-compatibility/2006">
              <mc:Choice xmlns:v="urn:schemas-microsoft-com:vml" Requires="v">
                <p:oleObj spid="_x0000_s1162" name="Visio" r:id="rId3" imgW="3651354" imgH="2152624" progId="Visio.Drawing.15">
                  <p:embed/>
                </p:oleObj>
              </mc:Choice>
              <mc:Fallback>
                <p:oleObj name="Visio" r:id="rId3" imgW="3651354" imgH="2152624" progId="Visio.Drawing.15">
                  <p:embed/>
                  <p:pic>
                    <p:nvPicPr>
                      <p:cNvPr id="0" name=""/>
                      <p:cNvPicPr/>
                      <p:nvPr/>
                    </p:nvPicPr>
                    <p:blipFill>
                      <a:blip r:embed="rId4"/>
                      <a:stretch>
                        <a:fillRect/>
                      </a:stretch>
                    </p:blipFill>
                    <p:spPr>
                      <a:xfrm>
                        <a:off x="812165" y="2713562"/>
                        <a:ext cx="5995670" cy="3534838"/>
                      </a:xfrm>
                      <a:prstGeom prst="rect">
                        <a:avLst/>
                      </a:prstGeom>
                    </p:spPr>
                  </p:pic>
                </p:oleObj>
              </mc:Fallback>
            </mc:AlternateContent>
          </a:graphicData>
        </a:graphic>
      </p:graphicFrame>
      <p:sp>
        <p:nvSpPr>
          <p:cNvPr id="2" name="标题 1">
            <a:extLst>
              <a:ext uri="{FF2B5EF4-FFF2-40B4-BE49-F238E27FC236}">
                <a16:creationId xmlns:a16="http://schemas.microsoft.com/office/drawing/2014/main" xmlns="" id="{DEDFA944-C2CC-4B4D-9AB2-9AB02B4141A5}"/>
              </a:ext>
            </a:extLst>
          </p:cNvPr>
          <p:cNvSpPr>
            <a:spLocks noGrp="1"/>
          </p:cNvSpPr>
          <p:nvPr>
            <p:ph type="title"/>
          </p:nvPr>
        </p:nvSpPr>
        <p:spPr>
          <a:xfrm>
            <a:off x="754876" y="645008"/>
            <a:ext cx="7772400" cy="762000"/>
          </a:xfrm>
        </p:spPr>
        <p:txBody>
          <a:bodyPr/>
          <a:lstStyle/>
          <a:p>
            <a:r>
              <a:rPr lang="en-US" altLang="zh-CN" smtClean="0"/>
              <a:t>Proposal: Proxy for non-AP Initiator</a:t>
            </a:r>
            <a:endParaRPr lang="zh-CN" altLang="en-US" dirty="0"/>
          </a:p>
        </p:txBody>
      </p:sp>
      <p:sp>
        <p:nvSpPr>
          <p:cNvPr id="4" name="页脚占位符 3">
            <a:extLst>
              <a:ext uri="{FF2B5EF4-FFF2-40B4-BE49-F238E27FC236}">
                <a16:creationId xmlns:a16="http://schemas.microsoft.com/office/drawing/2014/main" xmlns="" id="{54F54064-6894-4E55-AF5D-A25F3F9B3D42}"/>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内容占位符 2">
            <a:extLst>
              <a:ext uri="{FF2B5EF4-FFF2-40B4-BE49-F238E27FC236}">
                <a16:creationId xmlns:a16="http://schemas.microsoft.com/office/drawing/2014/main" xmlns="" id="{16BE151B-BE12-4A42-A5BE-CFB13E0BE6FC}"/>
              </a:ext>
            </a:extLst>
          </p:cNvPr>
          <p:cNvSpPr>
            <a:spLocks noGrp="1"/>
          </p:cNvSpPr>
          <p:nvPr>
            <p:ph idx="1"/>
          </p:nvPr>
        </p:nvSpPr>
        <p:spPr>
          <a:xfrm>
            <a:off x="609600" y="1219200"/>
            <a:ext cx="8302301" cy="1117512"/>
          </a:xfrm>
        </p:spPr>
        <p:txBody>
          <a:bodyPr/>
          <a:lstStyle/>
          <a:p>
            <a:pPr algn="just">
              <a:buFont typeface="Wingdings" panose="05000000000000000000" pitchFamily="2" charset="2"/>
              <a:buChar char="q"/>
            </a:pPr>
            <a:r>
              <a:rPr lang="en-US" altLang="zh-CN" sz="1600" b="0">
                <a:solidFill>
                  <a:schemeClr val="tx2"/>
                </a:solidFill>
              </a:rPr>
              <a:t>Only consider (AP,  non-AP STA) case, do not consider P2P case.</a:t>
            </a:r>
            <a:endParaRPr lang="en-US" altLang="zh-CN" sz="1600" kern="1200" smtClean="0">
              <a:solidFill>
                <a:schemeClr val="tx2"/>
              </a:solidFill>
            </a:endParaRPr>
          </a:p>
          <a:p>
            <a:pPr algn="just">
              <a:buFont typeface="Wingdings" panose="05000000000000000000" pitchFamily="2" charset="2"/>
              <a:buChar char="q"/>
            </a:pPr>
            <a:r>
              <a:rPr lang="en-US" altLang="zh-CN" sz="1600" b="0" kern="1200" smtClean="0">
                <a:solidFill>
                  <a:schemeClr val="tx2"/>
                </a:solidFill>
              </a:rPr>
              <a:t>If the Initiator is a non-AP STA, and Responders </a:t>
            </a:r>
            <a:r>
              <a:rPr lang="en-US" altLang="zh-CN" sz="1600" b="0" kern="1200">
                <a:solidFill>
                  <a:schemeClr val="tx2"/>
                </a:solidFill>
              </a:rPr>
              <a:t>include other non-AP STAs and AP, </a:t>
            </a:r>
            <a:r>
              <a:rPr lang="en-US" altLang="zh-CN" sz="1600" b="0" kern="1200" smtClean="0">
                <a:solidFill>
                  <a:schemeClr val="tx2"/>
                </a:solidFill>
              </a:rPr>
              <a:t>a simple way is to ask the AP to be a proxy for the Initiator.</a:t>
            </a:r>
          </a:p>
          <a:p>
            <a:pPr algn="just">
              <a:buFont typeface="Wingdings" panose="05000000000000000000" pitchFamily="2" charset="2"/>
              <a:buChar char="q"/>
            </a:pPr>
            <a:r>
              <a:rPr lang="en-US" altLang="zh-CN" sz="1600" kern="1200" smtClean="0">
                <a:solidFill>
                  <a:schemeClr val="tx2"/>
                </a:solidFill>
              </a:rPr>
              <a:t>Case 1: the Initiator does not participate in measurement. (neither TX nor RX).</a:t>
            </a:r>
            <a:endParaRPr lang="zh-CN" altLang="en-US" sz="1400"/>
          </a:p>
        </p:txBody>
      </p:sp>
      <p:sp>
        <p:nvSpPr>
          <p:cNvPr id="9" name="矩形 8"/>
          <p:cNvSpPr/>
          <p:nvPr/>
        </p:nvSpPr>
        <p:spPr bwMode="auto">
          <a:xfrm>
            <a:off x="2819400" y="2830944"/>
            <a:ext cx="990600" cy="1101818"/>
          </a:xfrm>
          <a:prstGeom prst="rect">
            <a:avLst/>
          </a:prstGeom>
          <a:noFill/>
          <a:ln w="12700" cap="flat" cmpd="sng" algn="ctr">
            <a:solidFill>
              <a:srgbClr val="FF3300"/>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5" name="矩形 14"/>
          <p:cNvSpPr/>
          <p:nvPr/>
        </p:nvSpPr>
        <p:spPr bwMode="auto">
          <a:xfrm>
            <a:off x="4267200" y="4004790"/>
            <a:ext cx="838200" cy="2176977"/>
          </a:xfrm>
          <a:prstGeom prst="rect">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6" name="矩形 15"/>
          <p:cNvSpPr/>
          <p:nvPr/>
        </p:nvSpPr>
        <p:spPr bwMode="auto">
          <a:xfrm>
            <a:off x="3124200" y="4008961"/>
            <a:ext cx="457200" cy="2172807"/>
          </a:xfrm>
          <a:prstGeom prst="rect">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8" name="矩形 17"/>
          <p:cNvSpPr/>
          <p:nvPr/>
        </p:nvSpPr>
        <p:spPr bwMode="auto">
          <a:xfrm>
            <a:off x="5136456" y="4008962"/>
            <a:ext cx="426144" cy="2117142"/>
          </a:xfrm>
          <a:prstGeom prst="rect">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3" name="矩形标注 12"/>
          <p:cNvSpPr/>
          <p:nvPr/>
        </p:nvSpPr>
        <p:spPr bwMode="auto">
          <a:xfrm>
            <a:off x="4267200" y="2351287"/>
            <a:ext cx="1143000" cy="479657"/>
          </a:xfrm>
          <a:prstGeom prst="wedgeRectCallout">
            <a:avLst>
              <a:gd name="adj1" fmla="val -89236"/>
              <a:gd name="adj2" fmla="val 55940"/>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smtClean="0">
                <a:ln>
                  <a:noFill/>
                </a:ln>
                <a:solidFill>
                  <a:srgbClr val="FF0000"/>
                </a:solidFill>
                <a:effectLst/>
                <a:latin typeface="Times New Roman" panose="02020603050405020304" pitchFamily="18" charset="0"/>
              </a:rPr>
              <a:t>Init Request &amp; Response</a:t>
            </a:r>
          </a:p>
        </p:txBody>
      </p:sp>
      <p:sp>
        <p:nvSpPr>
          <p:cNvPr id="21" name="矩形标注 20"/>
          <p:cNvSpPr/>
          <p:nvPr/>
        </p:nvSpPr>
        <p:spPr bwMode="auto">
          <a:xfrm>
            <a:off x="4267200" y="3214949"/>
            <a:ext cx="914400" cy="479657"/>
          </a:xfrm>
          <a:prstGeom prst="wedgeRectCallout">
            <a:avLst>
              <a:gd name="adj1" fmla="val -112262"/>
              <a:gd name="adj2" fmla="val 132835"/>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smtClean="0">
                <a:ln>
                  <a:noFill/>
                </a:ln>
                <a:solidFill>
                  <a:schemeClr val="tx1"/>
                </a:solidFill>
                <a:effectLst/>
                <a:latin typeface="Times New Roman" panose="02020603050405020304" pitchFamily="18" charset="0"/>
              </a:rPr>
              <a:t>Measument</a:t>
            </a:r>
            <a:r>
              <a:rPr kumimoji="0" lang="en-US" sz="1200" b="0" i="0" u="none" strike="noStrike" cap="none" normalizeH="0" smtClean="0">
                <a:ln>
                  <a:noFill/>
                </a:ln>
                <a:solidFill>
                  <a:schemeClr val="tx1"/>
                </a:solidFill>
                <a:effectLst/>
                <a:latin typeface="Times New Roman" panose="02020603050405020304" pitchFamily="18" charset="0"/>
              </a:rPr>
              <a:t> setup</a:t>
            </a: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2" name="矩形标注 21"/>
          <p:cNvSpPr/>
          <p:nvPr/>
        </p:nvSpPr>
        <p:spPr bwMode="auto">
          <a:xfrm>
            <a:off x="7111554" y="3317435"/>
            <a:ext cx="1270446" cy="601206"/>
          </a:xfrm>
          <a:prstGeom prst="wedgeRectCallout">
            <a:avLst>
              <a:gd name="adj1" fmla="val -224676"/>
              <a:gd name="adj2" fmla="val 62417"/>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smtClean="0">
                <a:ln>
                  <a:noFill/>
                </a:ln>
                <a:solidFill>
                  <a:schemeClr val="tx1"/>
                </a:solidFill>
                <a:effectLst/>
                <a:latin typeface="Times New Roman" panose="02020603050405020304" pitchFamily="18" charset="0"/>
              </a:rPr>
              <a:t>Measument</a:t>
            </a:r>
            <a:r>
              <a:rPr kumimoji="0" lang="en-US" sz="1200" b="0" i="0" u="none" strike="noStrike" cap="none" normalizeH="0" smtClean="0">
                <a:ln>
                  <a:noFill/>
                </a:ln>
                <a:solidFill>
                  <a:schemeClr val="tx1"/>
                </a:solidFill>
                <a:effectLst/>
                <a:latin typeface="Times New Roman" panose="02020603050405020304" pitchFamily="18" charset="0"/>
              </a:rPr>
              <a:t> (e.g. trigger based)</a:t>
            </a: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4" name="矩形标注 23"/>
          <p:cNvSpPr/>
          <p:nvPr/>
        </p:nvSpPr>
        <p:spPr bwMode="auto">
          <a:xfrm>
            <a:off x="6744652" y="4208970"/>
            <a:ext cx="914400" cy="479657"/>
          </a:xfrm>
          <a:prstGeom prst="wedgeRectCallout">
            <a:avLst>
              <a:gd name="adj1" fmla="val -180329"/>
              <a:gd name="adj2" fmla="val 62347"/>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lang="en-US" smtClean="0"/>
              <a:t>Reporting to Proxy</a:t>
            </a: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5" name="矩形标注 24"/>
          <p:cNvSpPr/>
          <p:nvPr/>
        </p:nvSpPr>
        <p:spPr bwMode="auto">
          <a:xfrm>
            <a:off x="7003276" y="2532982"/>
            <a:ext cx="1524000" cy="595923"/>
          </a:xfrm>
          <a:prstGeom prst="wedgeRectCallout">
            <a:avLst>
              <a:gd name="adj1" fmla="val -141001"/>
              <a:gd name="adj2" fmla="val 93293"/>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lang="en-US" smtClean="0">
                <a:solidFill>
                  <a:srgbClr val="FF0000"/>
                </a:solidFill>
              </a:rPr>
              <a:t>Proxy forwards Reports (or processed result) to Initiator</a:t>
            </a:r>
            <a:endParaRPr kumimoji="0" lang="en-US" sz="1200" b="0" i="0" u="none" strike="noStrike" cap="none" normalizeH="0" baseline="0" smtClean="0">
              <a:ln>
                <a:noFill/>
              </a:ln>
              <a:solidFill>
                <a:srgbClr val="FF0000"/>
              </a:solidFill>
              <a:effectLst/>
            </a:endParaRPr>
          </a:p>
        </p:txBody>
      </p:sp>
    </p:spTree>
    <p:extLst>
      <p:ext uri="{BB962C8B-B14F-4D97-AF65-F5344CB8AC3E}">
        <p14:creationId xmlns:p14="http://schemas.microsoft.com/office/powerpoint/2010/main" val="22272695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EDFA944-C2CC-4B4D-9AB2-9AB02B4141A5}"/>
              </a:ext>
            </a:extLst>
          </p:cNvPr>
          <p:cNvSpPr>
            <a:spLocks noGrp="1"/>
          </p:cNvSpPr>
          <p:nvPr>
            <p:ph type="title"/>
          </p:nvPr>
        </p:nvSpPr>
        <p:spPr>
          <a:xfrm>
            <a:off x="754876" y="645008"/>
            <a:ext cx="7772400" cy="762000"/>
          </a:xfrm>
        </p:spPr>
        <p:txBody>
          <a:bodyPr/>
          <a:lstStyle/>
          <a:p>
            <a:r>
              <a:rPr lang="en-US" altLang="zh-CN" smtClean="0"/>
              <a:t>Proposal: Proxy for non-AP Initiator</a:t>
            </a:r>
            <a:endParaRPr lang="zh-CN" altLang="en-US" dirty="0"/>
          </a:p>
        </p:txBody>
      </p:sp>
      <p:sp>
        <p:nvSpPr>
          <p:cNvPr id="4" name="页脚占位符 3">
            <a:extLst>
              <a:ext uri="{FF2B5EF4-FFF2-40B4-BE49-F238E27FC236}">
                <a16:creationId xmlns:a16="http://schemas.microsoft.com/office/drawing/2014/main" xmlns="" id="{54F54064-6894-4E55-AF5D-A25F3F9B3D42}"/>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内容占位符 2">
            <a:extLst>
              <a:ext uri="{FF2B5EF4-FFF2-40B4-BE49-F238E27FC236}">
                <a16:creationId xmlns:a16="http://schemas.microsoft.com/office/drawing/2014/main" xmlns="" id="{16BE151B-BE12-4A42-A5BE-CFB13E0BE6FC}"/>
              </a:ext>
            </a:extLst>
          </p:cNvPr>
          <p:cNvSpPr>
            <a:spLocks noGrp="1"/>
          </p:cNvSpPr>
          <p:nvPr>
            <p:ph idx="1"/>
          </p:nvPr>
        </p:nvSpPr>
        <p:spPr>
          <a:xfrm>
            <a:off x="609600" y="1367450"/>
            <a:ext cx="8302301" cy="918550"/>
          </a:xfrm>
        </p:spPr>
        <p:txBody>
          <a:bodyPr/>
          <a:lstStyle/>
          <a:p>
            <a:pPr algn="just">
              <a:buFont typeface="Wingdings" panose="05000000000000000000" pitchFamily="2" charset="2"/>
              <a:buChar char="q"/>
            </a:pPr>
            <a:r>
              <a:rPr lang="en-US" altLang="zh-CN" sz="1600" b="0">
                <a:solidFill>
                  <a:schemeClr val="tx2"/>
                </a:solidFill>
              </a:rPr>
              <a:t>Only consider (AP,  non-AP STA) case, do not consider P2P case.</a:t>
            </a:r>
            <a:endParaRPr lang="en-US" altLang="zh-CN" sz="1600" kern="1200" smtClean="0">
              <a:solidFill>
                <a:schemeClr val="tx2"/>
              </a:solidFill>
            </a:endParaRPr>
          </a:p>
          <a:p>
            <a:pPr algn="just">
              <a:buFont typeface="Wingdings" panose="05000000000000000000" pitchFamily="2" charset="2"/>
              <a:buChar char="q"/>
            </a:pPr>
            <a:r>
              <a:rPr lang="en-US" altLang="zh-CN" sz="1600" b="0" kern="1200">
                <a:solidFill>
                  <a:schemeClr val="tx2"/>
                </a:solidFill>
              </a:rPr>
              <a:t>If the Initiator is a non-AP STA, and </a:t>
            </a:r>
            <a:r>
              <a:rPr lang="en-US" altLang="zh-CN" sz="1600" b="0" kern="1200" smtClean="0">
                <a:solidFill>
                  <a:schemeClr val="tx2"/>
                </a:solidFill>
              </a:rPr>
              <a:t>Responders </a:t>
            </a:r>
            <a:r>
              <a:rPr lang="en-US" altLang="zh-CN" sz="1600" b="0" kern="1200">
                <a:solidFill>
                  <a:schemeClr val="tx2"/>
                </a:solidFill>
              </a:rPr>
              <a:t>include other non-AP STAs and AP, a simple way is to ask the AP to be a proxy for the Initiator.</a:t>
            </a:r>
          </a:p>
          <a:p>
            <a:pPr algn="just">
              <a:buFont typeface="Wingdings" panose="05000000000000000000" pitchFamily="2" charset="2"/>
              <a:buChar char="q"/>
            </a:pPr>
            <a:r>
              <a:rPr lang="en-US" altLang="zh-CN" sz="1400" kern="1200" smtClean="0">
                <a:solidFill>
                  <a:schemeClr val="tx2"/>
                </a:solidFill>
              </a:rPr>
              <a:t>Case 2: </a:t>
            </a:r>
            <a:r>
              <a:rPr lang="en-US" altLang="zh-CN" sz="1400" kern="1200">
                <a:solidFill>
                  <a:schemeClr val="tx2"/>
                </a:solidFill>
              </a:rPr>
              <a:t>the Initiator </a:t>
            </a:r>
            <a:r>
              <a:rPr lang="en-US" altLang="zh-CN" sz="1400" kern="1200" smtClean="0">
                <a:solidFill>
                  <a:schemeClr val="tx2"/>
                </a:solidFill>
              </a:rPr>
              <a:t>participates </a:t>
            </a:r>
            <a:r>
              <a:rPr lang="en-US" altLang="zh-CN" sz="1400" kern="1200">
                <a:solidFill>
                  <a:schemeClr val="tx2"/>
                </a:solidFill>
              </a:rPr>
              <a:t>in measurement</a:t>
            </a:r>
            <a:r>
              <a:rPr lang="en-US" altLang="zh-CN" sz="1400" kern="1200" smtClean="0">
                <a:solidFill>
                  <a:schemeClr val="tx2"/>
                </a:solidFill>
              </a:rPr>
              <a:t>.</a:t>
            </a:r>
            <a:endParaRPr lang="zh-CN" altLang="en-US" sz="1200"/>
          </a:p>
        </p:txBody>
      </p:sp>
      <p:graphicFrame>
        <p:nvGraphicFramePr>
          <p:cNvPr id="3" name="对象 2"/>
          <p:cNvGraphicFramePr>
            <a:graphicFrameLocks noChangeAspect="1"/>
          </p:cNvGraphicFramePr>
          <p:nvPr>
            <p:extLst>
              <p:ext uri="{D42A27DB-BD31-4B8C-83A1-F6EECF244321}">
                <p14:modId xmlns:p14="http://schemas.microsoft.com/office/powerpoint/2010/main" val="3774773804"/>
              </p:ext>
            </p:extLst>
          </p:nvPr>
        </p:nvGraphicFramePr>
        <p:xfrm>
          <a:off x="609600" y="2502979"/>
          <a:ext cx="6372043" cy="3756735"/>
        </p:xfrm>
        <a:graphic>
          <a:graphicData uri="http://schemas.openxmlformats.org/presentationml/2006/ole">
            <mc:AlternateContent xmlns:mc="http://schemas.openxmlformats.org/markup-compatibility/2006">
              <mc:Choice xmlns:v="urn:schemas-microsoft-com:vml" Requires="v">
                <p:oleObj spid="_x0000_s2176" name="Visio" r:id="rId3" imgW="3651354" imgH="2152624" progId="Visio.Drawing.15">
                  <p:embed/>
                </p:oleObj>
              </mc:Choice>
              <mc:Fallback>
                <p:oleObj name="Visio" r:id="rId3" imgW="3651354" imgH="2152624" progId="Visio.Drawing.15">
                  <p:embed/>
                  <p:pic>
                    <p:nvPicPr>
                      <p:cNvPr id="0" name=""/>
                      <p:cNvPicPr/>
                      <p:nvPr/>
                    </p:nvPicPr>
                    <p:blipFill>
                      <a:blip r:embed="rId4"/>
                      <a:stretch>
                        <a:fillRect/>
                      </a:stretch>
                    </p:blipFill>
                    <p:spPr>
                      <a:xfrm>
                        <a:off x="609600" y="2502979"/>
                        <a:ext cx="6372043" cy="3756735"/>
                      </a:xfrm>
                      <a:prstGeom prst="rect">
                        <a:avLst/>
                      </a:prstGeom>
                    </p:spPr>
                  </p:pic>
                </p:oleObj>
              </mc:Fallback>
            </mc:AlternateContent>
          </a:graphicData>
        </a:graphic>
      </p:graphicFrame>
      <p:sp>
        <p:nvSpPr>
          <p:cNvPr id="9" name="矩形 8"/>
          <p:cNvSpPr/>
          <p:nvPr/>
        </p:nvSpPr>
        <p:spPr bwMode="auto">
          <a:xfrm>
            <a:off x="2819400" y="2689457"/>
            <a:ext cx="990600" cy="1101818"/>
          </a:xfrm>
          <a:prstGeom prst="rect">
            <a:avLst/>
          </a:prstGeom>
          <a:noFill/>
          <a:ln w="12700" cap="flat" cmpd="sng" algn="ctr">
            <a:solidFill>
              <a:srgbClr val="FF3300"/>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0" name="矩形 9"/>
          <p:cNvSpPr/>
          <p:nvPr/>
        </p:nvSpPr>
        <p:spPr bwMode="auto">
          <a:xfrm>
            <a:off x="4267200" y="2689457"/>
            <a:ext cx="914400" cy="3350823"/>
          </a:xfrm>
          <a:prstGeom prst="rect">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2" name="矩形 11"/>
          <p:cNvSpPr/>
          <p:nvPr/>
        </p:nvSpPr>
        <p:spPr bwMode="auto">
          <a:xfrm>
            <a:off x="3124200" y="3867474"/>
            <a:ext cx="457200" cy="2172807"/>
          </a:xfrm>
          <a:prstGeom prst="rect">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3" name="矩形 12"/>
          <p:cNvSpPr/>
          <p:nvPr/>
        </p:nvSpPr>
        <p:spPr bwMode="auto">
          <a:xfrm>
            <a:off x="5212656" y="3867474"/>
            <a:ext cx="426144" cy="2172805"/>
          </a:xfrm>
          <a:prstGeom prst="rect">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4" name="矩形标注 13"/>
          <p:cNvSpPr/>
          <p:nvPr/>
        </p:nvSpPr>
        <p:spPr bwMode="auto">
          <a:xfrm>
            <a:off x="5143500" y="2133932"/>
            <a:ext cx="1143000" cy="479657"/>
          </a:xfrm>
          <a:prstGeom prst="wedgeRectCallout">
            <a:avLst>
              <a:gd name="adj1" fmla="val -165875"/>
              <a:gd name="adj2" fmla="val 91184"/>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smtClean="0">
                <a:ln>
                  <a:noFill/>
                </a:ln>
                <a:solidFill>
                  <a:srgbClr val="FF0000"/>
                </a:solidFill>
                <a:effectLst/>
                <a:latin typeface="Times New Roman" panose="02020603050405020304" pitchFamily="18" charset="0"/>
              </a:rPr>
              <a:t>Init Request &amp; Response</a:t>
            </a:r>
          </a:p>
        </p:txBody>
      </p:sp>
      <p:sp>
        <p:nvSpPr>
          <p:cNvPr id="15" name="矩形标注 14"/>
          <p:cNvSpPr/>
          <p:nvPr/>
        </p:nvSpPr>
        <p:spPr bwMode="auto">
          <a:xfrm>
            <a:off x="1866900" y="4091075"/>
            <a:ext cx="914400" cy="479657"/>
          </a:xfrm>
          <a:prstGeom prst="wedgeRectCallout">
            <a:avLst>
              <a:gd name="adj1" fmla="val 83536"/>
              <a:gd name="adj2" fmla="val 35114"/>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smtClean="0">
                <a:ln>
                  <a:noFill/>
                </a:ln>
                <a:solidFill>
                  <a:schemeClr val="tx1"/>
                </a:solidFill>
                <a:effectLst/>
                <a:latin typeface="Times New Roman" panose="02020603050405020304" pitchFamily="18" charset="0"/>
              </a:rPr>
              <a:t>Measument</a:t>
            </a:r>
            <a:r>
              <a:rPr kumimoji="0" lang="en-US" sz="1200" b="0" i="0" u="none" strike="noStrike" cap="none" normalizeH="0" smtClean="0">
                <a:ln>
                  <a:noFill/>
                </a:ln>
                <a:solidFill>
                  <a:schemeClr val="tx1"/>
                </a:solidFill>
                <a:effectLst/>
                <a:latin typeface="Times New Roman" panose="02020603050405020304" pitchFamily="18" charset="0"/>
              </a:rPr>
              <a:t> setup</a:t>
            </a: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6" name="矩形标注 15"/>
          <p:cNvSpPr/>
          <p:nvPr/>
        </p:nvSpPr>
        <p:spPr bwMode="auto">
          <a:xfrm>
            <a:off x="7392351" y="3532174"/>
            <a:ext cx="1218249" cy="848532"/>
          </a:xfrm>
          <a:prstGeom prst="wedgeRectCallout">
            <a:avLst>
              <a:gd name="adj1" fmla="val -226277"/>
              <a:gd name="adj2" fmla="val -29809"/>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smtClean="0">
                <a:ln>
                  <a:noFill/>
                </a:ln>
                <a:solidFill>
                  <a:schemeClr val="tx1"/>
                </a:solidFill>
                <a:effectLst/>
                <a:latin typeface="Times New Roman" panose="02020603050405020304" pitchFamily="18" charset="0"/>
              </a:rPr>
              <a:t>Measument</a:t>
            </a:r>
            <a:r>
              <a:rPr kumimoji="0" lang="en-US" sz="1200" b="0" i="0" u="none" strike="noStrike" cap="none" normalizeH="0" smtClean="0">
                <a:ln>
                  <a:noFill/>
                </a:ln>
                <a:solidFill>
                  <a:schemeClr val="tx1"/>
                </a:solidFill>
                <a:effectLst/>
                <a:latin typeface="Times New Roman" panose="02020603050405020304" pitchFamily="18" charset="0"/>
              </a:rPr>
              <a:t> (e.g. trigger based)</a:t>
            </a:r>
          </a:p>
          <a:p>
            <a:pPr marL="0" marR="0" indent="0" algn="l" defTabSz="914400" rtl="0" eaLnBrk="0" fontAlgn="base" latinLnBrk="0" hangingPunct="0">
              <a:lnSpc>
                <a:spcPct val="100000"/>
              </a:lnSpc>
              <a:spcBef>
                <a:spcPct val="0"/>
              </a:spcBef>
              <a:spcAft>
                <a:spcPct val="0"/>
              </a:spcAft>
              <a:buClrTx/>
              <a:buSzTx/>
              <a:buFontTx/>
              <a:buNone/>
            </a:pPr>
            <a:r>
              <a:rPr lang="en-US" baseline="0" smtClean="0">
                <a:solidFill>
                  <a:srgbClr val="FF0000"/>
                </a:solidFill>
              </a:rPr>
              <a:t>Note: STA 1</a:t>
            </a:r>
            <a:r>
              <a:rPr lang="en-US" smtClean="0">
                <a:solidFill>
                  <a:srgbClr val="FF0000"/>
                </a:solidFill>
              </a:rPr>
              <a:t> </a:t>
            </a:r>
            <a:r>
              <a:rPr lang="en-US" baseline="0" smtClean="0">
                <a:solidFill>
                  <a:srgbClr val="FF0000"/>
                </a:solidFill>
              </a:rPr>
              <a:t>parcipates</a:t>
            </a:r>
            <a:r>
              <a:rPr lang="en-US" baseline="0" smtClean="0"/>
              <a:t>.</a:t>
            </a: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7" name="矩形标注 16"/>
          <p:cNvSpPr/>
          <p:nvPr/>
        </p:nvSpPr>
        <p:spPr bwMode="auto">
          <a:xfrm>
            <a:off x="7324544" y="4702303"/>
            <a:ext cx="1514656" cy="1088898"/>
          </a:xfrm>
          <a:prstGeom prst="wedgeRectCallout">
            <a:avLst>
              <a:gd name="adj1" fmla="val -161653"/>
              <a:gd name="adj2" fmla="val 15999"/>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lang="en-US" smtClean="0"/>
              <a:t>Reporting to Proxy</a:t>
            </a:r>
          </a:p>
          <a:p>
            <a:pPr eaLnBrk="0" hangingPunct="0"/>
            <a:r>
              <a:rPr lang="en-US">
                <a:solidFill>
                  <a:srgbClr val="FF0000"/>
                </a:solidFill>
              </a:rPr>
              <a:t>Note: STA 1 </a:t>
            </a:r>
            <a:r>
              <a:rPr lang="en-US" smtClean="0">
                <a:solidFill>
                  <a:srgbClr val="FF0000"/>
                </a:solidFill>
              </a:rPr>
              <a:t>may also report to Proxy if Proxy will do data processing</a:t>
            </a:r>
            <a:endParaRPr lang="en-US"/>
          </a:p>
        </p:txBody>
      </p:sp>
      <p:sp>
        <p:nvSpPr>
          <p:cNvPr id="18" name="矩形标注 17"/>
          <p:cNvSpPr/>
          <p:nvPr/>
        </p:nvSpPr>
        <p:spPr bwMode="auto">
          <a:xfrm>
            <a:off x="7232918" y="2352227"/>
            <a:ext cx="1606282" cy="837841"/>
          </a:xfrm>
          <a:prstGeom prst="wedgeRectCallout">
            <a:avLst>
              <a:gd name="adj1" fmla="val -141875"/>
              <a:gd name="adj2" fmla="val 63636"/>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eaLnBrk="0" hangingPunct="0"/>
            <a:r>
              <a:rPr lang="en-US">
                <a:solidFill>
                  <a:srgbClr val="FF0000"/>
                </a:solidFill>
              </a:rPr>
              <a:t>Proxy forwards Reports (or processed result) to Initiator</a:t>
            </a:r>
          </a:p>
        </p:txBody>
      </p:sp>
    </p:spTree>
    <p:extLst>
      <p:ext uri="{BB962C8B-B14F-4D97-AF65-F5344CB8AC3E}">
        <p14:creationId xmlns:p14="http://schemas.microsoft.com/office/powerpoint/2010/main" val="1740861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EDFA944-C2CC-4B4D-9AB2-9AB02B4141A5}"/>
              </a:ext>
            </a:extLst>
          </p:cNvPr>
          <p:cNvSpPr>
            <a:spLocks noGrp="1"/>
          </p:cNvSpPr>
          <p:nvPr>
            <p:ph type="title"/>
          </p:nvPr>
        </p:nvSpPr>
        <p:spPr>
          <a:xfrm>
            <a:off x="754876" y="645008"/>
            <a:ext cx="7772400" cy="762000"/>
          </a:xfrm>
        </p:spPr>
        <p:txBody>
          <a:bodyPr/>
          <a:lstStyle/>
          <a:p>
            <a:r>
              <a:rPr lang="en-US" altLang="zh-CN" sz="2400" smtClean="0"/>
              <a:t>Proposal: Proxy in Measurement Setup and Reporting</a:t>
            </a:r>
            <a:endParaRPr lang="zh-CN" altLang="en-US" sz="2400" dirty="0"/>
          </a:p>
        </p:txBody>
      </p:sp>
      <p:sp>
        <p:nvSpPr>
          <p:cNvPr id="4" name="页脚占位符 3">
            <a:extLst>
              <a:ext uri="{FF2B5EF4-FFF2-40B4-BE49-F238E27FC236}">
                <a16:creationId xmlns:a16="http://schemas.microsoft.com/office/drawing/2014/main" xmlns="" id="{54F54064-6894-4E55-AF5D-A25F3F9B3D42}"/>
              </a:ext>
            </a:extLst>
          </p:cNvPr>
          <p:cNvSpPr>
            <a:spLocks noGrp="1"/>
          </p:cNvSpPr>
          <p:nvPr>
            <p:ph type="ftr" sz="quarter" idx="11"/>
          </p:nvPr>
        </p:nvSpPr>
        <p:spPr/>
        <p:txBody>
          <a:bodyPr/>
          <a:lstStyle/>
          <a:p>
            <a:pPr>
              <a:defRPr/>
            </a:pPr>
            <a:r>
              <a:rPr lang="en-US" altLang="ko-KR"/>
              <a:t>Chaoming Luo (OPPO)</a:t>
            </a:r>
            <a:endParaRPr lang="en-US" altLang="ko-KR" dirty="0"/>
          </a:p>
        </p:txBody>
      </p:sp>
      <p:sp>
        <p:nvSpPr>
          <p:cNvPr id="5" name="灯片编号占位符 4">
            <a:extLst>
              <a:ext uri="{FF2B5EF4-FFF2-40B4-BE49-F238E27FC236}">
                <a16:creationId xmlns:a16="http://schemas.microsoft.com/office/drawing/2014/main" xmlns="" id="{03FC92EB-6591-4028-ACD4-C4205A29D8B8}"/>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内容占位符 2">
            <a:extLst>
              <a:ext uri="{FF2B5EF4-FFF2-40B4-BE49-F238E27FC236}">
                <a16:creationId xmlns:a16="http://schemas.microsoft.com/office/drawing/2014/main" xmlns="" id="{16BE151B-BE12-4A42-A5BE-CFB13E0BE6FC}"/>
              </a:ext>
            </a:extLst>
          </p:cNvPr>
          <p:cNvSpPr>
            <a:spLocks noGrp="1"/>
          </p:cNvSpPr>
          <p:nvPr>
            <p:ph idx="1"/>
          </p:nvPr>
        </p:nvSpPr>
        <p:spPr>
          <a:xfrm>
            <a:off x="609600" y="1367450"/>
            <a:ext cx="8302301" cy="4652350"/>
          </a:xfrm>
        </p:spPr>
        <p:txBody>
          <a:bodyPr/>
          <a:lstStyle/>
          <a:p>
            <a:pPr algn="just">
              <a:buFont typeface="Wingdings" panose="05000000000000000000" pitchFamily="2" charset="2"/>
              <a:buChar char="q"/>
            </a:pPr>
            <a:r>
              <a:rPr lang="en-US" altLang="zh-CN" sz="1800" b="0" smtClean="0">
                <a:solidFill>
                  <a:schemeClr val="tx2"/>
                </a:solidFill>
              </a:rPr>
              <a:t>In Measurement Setup phase, the Initiator may send Measurement Init Request to AP, to inform the AP to be the Proxy</a:t>
            </a:r>
            <a:r>
              <a:rPr lang="en-US" altLang="zh-CN" sz="1800" b="0" kern="1200" smtClean="0">
                <a:solidFill>
                  <a:schemeClr val="tx2"/>
                </a:solidFill>
              </a:rPr>
              <a:t>, information may include:</a:t>
            </a:r>
          </a:p>
          <a:p>
            <a:pPr lvl="1" algn="just">
              <a:buFont typeface="Wingdings" panose="05000000000000000000" pitchFamily="2" charset="2"/>
              <a:buChar char="q"/>
            </a:pPr>
            <a:r>
              <a:rPr lang="en-US" altLang="zh-CN" sz="1800" smtClean="0"/>
              <a:t>AID/UID/MAC of Responders</a:t>
            </a:r>
          </a:p>
          <a:p>
            <a:pPr lvl="1" algn="just">
              <a:buFont typeface="Wingdings" panose="05000000000000000000" pitchFamily="2" charset="2"/>
              <a:buChar char="q"/>
            </a:pPr>
            <a:r>
              <a:rPr lang="en-US" altLang="zh-CN" sz="1800" smtClean="0"/>
              <a:t>How does the Proxy report the result to the Initiator, e.g., forward the received reports to the Initiator, or, process the reports and generate and send the final sensing result to the Initiator.</a:t>
            </a:r>
          </a:p>
          <a:p>
            <a:pPr lvl="1" algn="just">
              <a:buFont typeface="Wingdings" panose="05000000000000000000" pitchFamily="2" charset="2"/>
              <a:buChar char="q"/>
            </a:pPr>
            <a:r>
              <a:rPr lang="en-US" altLang="zh-CN" sz="1800" smtClean="0"/>
              <a:t>Sensing use case (e.g., gesture detection, or people presense detection) and/or </a:t>
            </a:r>
            <a:r>
              <a:rPr lang="en-US" sz="1800"/>
              <a:t>accuracy </a:t>
            </a:r>
            <a:r>
              <a:rPr lang="en-US" altLang="zh-CN" sz="1800" smtClean="0"/>
              <a:t>requirements (e.g., r</a:t>
            </a:r>
            <a:r>
              <a:rPr lang="en-US" sz="1800" smtClean="0"/>
              <a:t>ange/velocity/angular accuracy</a:t>
            </a:r>
            <a:r>
              <a:rPr lang="en-US" altLang="zh-CN" sz="1800" smtClean="0"/>
              <a:t>) for processing the reports if needed.</a:t>
            </a:r>
          </a:p>
          <a:p>
            <a:pPr lvl="0" algn="just">
              <a:buFont typeface="Wingdings" panose="05000000000000000000" pitchFamily="2" charset="2"/>
              <a:buChar char="q"/>
            </a:pPr>
            <a:r>
              <a:rPr lang="en-US" altLang="zh-CN" sz="1800" b="0">
                <a:solidFill>
                  <a:srgbClr val="000000"/>
                </a:solidFill>
              </a:rPr>
              <a:t>In </a:t>
            </a:r>
            <a:r>
              <a:rPr lang="en-US" altLang="zh-CN" sz="1800" b="0" smtClean="0">
                <a:solidFill>
                  <a:srgbClr val="000000"/>
                </a:solidFill>
              </a:rPr>
              <a:t>Reporting phase, Receivers send reports to the Proxy. the Proxy may </a:t>
            </a:r>
            <a:r>
              <a:rPr lang="en-US" altLang="zh-CN" sz="1800" b="0">
                <a:solidFill>
                  <a:srgbClr val="000000"/>
                </a:solidFill>
              </a:rPr>
              <a:t>forward the received reports to the Initiator, or, process the reports and generate and send the final sensing result to the </a:t>
            </a:r>
            <a:r>
              <a:rPr lang="en-US" altLang="zh-CN" sz="1800" b="0" smtClean="0">
                <a:solidFill>
                  <a:srgbClr val="000000"/>
                </a:solidFill>
              </a:rPr>
              <a:t>Initiator.</a:t>
            </a:r>
          </a:p>
          <a:p>
            <a:pPr lvl="1" algn="just">
              <a:buFont typeface="Wingdings" panose="05000000000000000000" pitchFamily="2" charset="2"/>
              <a:buChar char="q"/>
            </a:pPr>
            <a:r>
              <a:rPr lang="en-US" altLang="zh-CN" sz="1800" b="0" kern="1200" smtClean="0">
                <a:solidFill>
                  <a:srgbClr val="000000"/>
                </a:solidFill>
              </a:rPr>
              <a:t>If the Initiator peforms as one Receiver and the Proxy does not process the reports, the Initiator does not send report to the Proxy.</a:t>
            </a:r>
            <a:endParaRPr lang="en-US" altLang="zh-CN" sz="1800" b="0" kern="1200">
              <a:solidFill>
                <a:srgbClr val="000000"/>
              </a:solidFill>
            </a:endParaRPr>
          </a:p>
          <a:p>
            <a:pPr lvl="0" algn="just">
              <a:buFont typeface="Wingdings" panose="05000000000000000000" pitchFamily="2" charset="2"/>
              <a:buChar char="q"/>
            </a:pPr>
            <a:endParaRPr lang="en-US" altLang="zh-CN" sz="1800" b="0" kern="1200" smtClean="0">
              <a:solidFill>
                <a:srgbClr val="000000"/>
              </a:solidFill>
            </a:endParaRPr>
          </a:p>
          <a:p>
            <a:pPr lvl="1" algn="just">
              <a:buFont typeface="Wingdings" panose="05000000000000000000" pitchFamily="2" charset="2"/>
              <a:buChar char="q"/>
            </a:pPr>
            <a:endParaRPr lang="zh-CN" altLang="en-US" sz="1800"/>
          </a:p>
        </p:txBody>
      </p:sp>
    </p:spTree>
    <p:extLst>
      <p:ext uri="{BB962C8B-B14F-4D97-AF65-F5344CB8AC3E}">
        <p14:creationId xmlns:p14="http://schemas.microsoft.com/office/powerpoint/2010/main" val="23715188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 1</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7</a:t>
            </a:fld>
            <a:endParaRPr lang="en-US" altLang="en-US"/>
          </a:p>
        </p:txBody>
      </p:sp>
      <p:sp>
        <p:nvSpPr>
          <p:cNvPr id="10" name="TextBox 9"/>
          <p:cNvSpPr txBox="1"/>
          <p:nvPr/>
        </p:nvSpPr>
        <p:spPr>
          <a:xfrm>
            <a:off x="600074" y="1676400"/>
            <a:ext cx="8086726" cy="3785652"/>
          </a:xfrm>
          <a:prstGeom prst="rect">
            <a:avLst/>
          </a:prstGeom>
          <a:noFill/>
        </p:spPr>
        <p:txBody>
          <a:bodyPr wrap="square" rtlCol="0">
            <a:spAutoFit/>
          </a:bodyPr>
          <a:lstStyle/>
          <a:p>
            <a:pPr marL="287655" indent="-287655">
              <a:buFont typeface="Wingdings" panose="05000000000000000000" pitchFamily="2" charset="2"/>
              <a:buChar char="q"/>
            </a:pPr>
            <a:r>
              <a:rPr lang="en-US" altLang="ko-KR" sz="2400" b="1"/>
              <a:t>Do you agree to add the following into 11bf SFD ? </a:t>
            </a:r>
            <a:endParaRPr lang="en-US" altLang="ko-KR" sz="2400" b="1" smtClean="0"/>
          </a:p>
          <a:p>
            <a:pPr marL="800100" lvl="1" indent="-342900">
              <a:buFont typeface="Arial" panose="020B0604020202020204" pitchFamily="34" charset="0"/>
              <a:buChar char="•"/>
            </a:pPr>
            <a:r>
              <a:rPr lang="en-US" altLang="zh-CN" sz="2400">
                <a:solidFill>
                  <a:schemeClr val="tx2"/>
                </a:solidFill>
              </a:rPr>
              <a:t>If the I</a:t>
            </a:r>
            <a:r>
              <a:rPr lang="en-US" altLang="zh-CN" sz="2400" smtClean="0">
                <a:solidFill>
                  <a:schemeClr val="tx2"/>
                </a:solidFill>
              </a:rPr>
              <a:t>nitiator </a:t>
            </a:r>
            <a:r>
              <a:rPr lang="en-US" altLang="zh-CN" sz="2400">
                <a:solidFill>
                  <a:schemeClr val="tx2"/>
                </a:solidFill>
              </a:rPr>
              <a:t>is a non-AP STA, and R</a:t>
            </a:r>
            <a:r>
              <a:rPr lang="en-US" altLang="zh-CN" sz="2400" smtClean="0">
                <a:solidFill>
                  <a:schemeClr val="tx2"/>
                </a:solidFill>
              </a:rPr>
              <a:t>esponders include other </a:t>
            </a:r>
            <a:r>
              <a:rPr lang="en-US" altLang="zh-CN" sz="2400">
                <a:solidFill>
                  <a:schemeClr val="tx2"/>
                </a:solidFill>
              </a:rPr>
              <a:t>non-AP </a:t>
            </a:r>
            <a:r>
              <a:rPr lang="en-US" altLang="zh-CN" sz="2400" smtClean="0">
                <a:solidFill>
                  <a:schemeClr val="tx2"/>
                </a:solidFill>
              </a:rPr>
              <a:t>STAs and AP, the </a:t>
            </a:r>
            <a:r>
              <a:rPr lang="en-US" altLang="zh-CN" sz="2400">
                <a:solidFill>
                  <a:schemeClr val="tx2"/>
                </a:solidFill>
              </a:rPr>
              <a:t>AP </a:t>
            </a:r>
            <a:r>
              <a:rPr lang="en-US" altLang="zh-CN" sz="2400" smtClean="0">
                <a:solidFill>
                  <a:schemeClr val="tx2"/>
                </a:solidFill>
              </a:rPr>
              <a:t>may work as </a:t>
            </a:r>
            <a:r>
              <a:rPr lang="en-US" altLang="zh-CN" sz="2400">
                <a:solidFill>
                  <a:schemeClr val="tx2"/>
                </a:solidFill>
              </a:rPr>
              <a:t>P</a:t>
            </a:r>
            <a:r>
              <a:rPr lang="en-US" altLang="zh-CN" sz="2400" smtClean="0">
                <a:solidFill>
                  <a:schemeClr val="tx2"/>
                </a:solidFill>
              </a:rPr>
              <a:t>roxy </a:t>
            </a:r>
            <a:r>
              <a:rPr lang="en-US" altLang="zh-CN" sz="2400">
                <a:solidFill>
                  <a:schemeClr val="tx2"/>
                </a:solidFill>
              </a:rPr>
              <a:t>for the I</a:t>
            </a:r>
            <a:r>
              <a:rPr lang="en-US" altLang="zh-CN" sz="2400" smtClean="0">
                <a:solidFill>
                  <a:schemeClr val="tx2"/>
                </a:solidFill>
              </a:rPr>
              <a:t>nitiator in measurement setup and reporting phases.</a:t>
            </a:r>
            <a:endParaRPr lang="en-US" sz="2400"/>
          </a:p>
          <a:p>
            <a:pPr marL="800100" lvl="1" indent="-342900">
              <a:buFont typeface="Arial" panose="020B0604020202020204" pitchFamily="34" charset="0"/>
              <a:buChar char="•"/>
            </a:pPr>
            <a:endParaRPr lang="en-US" altLang="zh-CN" sz="2400" smtClean="0">
              <a:solidFill>
                <a:schemeClr val="tx2"/>
              </a:solidFill>
            </a:endParaRPr>
          </a:p>
          <a:p>
            <a:pPr marL="800100" lvl="1" indent="-342900">
              <a:buFont typeface="Arial" panose="020B0604020202020204" pitchFamily="34" charset="0"/>
              <a:buChar char="•"/>
            </a:pPr>
            <a:endParaRPr lang="en-US" altLang="zh-CN" sz="2400">
              <a:solidFill>
                <a:schemeClr val="tx2"/>
              </a:solidFill>
            </a:endParaRPr>
          </a:p>
          <a:p>
            <a:pPr lvl="1"/>
            <a:endParaRPr lang="en-US" altLang="zh-CN" sz="2400">
              <a:solidFill>
                <a:schemeClr val="tx2"/>
              </a:solidFill>
            </a:endParaRPr>
          </a:p>
          <a:p>
            <a:pPr marL="800100" lvl="1" indent="-342900">
              <a:buFont typeface="Arial" panose="020B0604020202020204" pitchFamily="34" charset="0"/>
              <a:buChar char="•"/>
            </a:pPr>
            <a:r>
              <a:rPr lang="en-US" altLang="ko-KR" sz="2400"/>
              <a:t>Y/N/A </a:t>
            </a:r>
            <a:endParaRPr lang="ko-KR" altLang="en-US" sz="2400"/>
          </a:p>
          <a:p>
            <a:pPr marL="744855" lvl="1" indent="-287655">
              <a:buFont typeface="Wingdings" panose="05000000000000000000" pitchFamily="2" charset="2"/>
              <a:buChar char="q"/>
            </a:pPr>
            <a:endParaRPr lang="en-US" altLang="zh-CN" sz="2400">
              <a:solidFill>
                <a:schemeClr val="tx2"/>
              </a:solidFill>
            </a:endParaRPr>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r>
              <a:rPr lang="en-US" altLang="ko-KR" smtClean="0"/>
              <a:t>)</a:t>
            </a:r>
            <a:endParaRPr lang="en-US" altLang="ko-KR"/>
          </a:p>
        </p:txBody>
      </p:sp>
    </p:spTree>
    <p:extLst>
      <p:ext uri="{BB962C8B-B14F-4D97-AF65-F5344CB8AC3E}">
        <p14:creationId xmlns:p14="http://schemas.microsoft.com/office/powerpoint/2010/main" val="3724328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a:latin typeface="Arial" panose="020B0604020202020204" pitchFamily="34" charset="0"/>
                <a:cs typeface="Arial" panose="020B0604020202020204" pitchFamily="34" charset="0"/>
              </a:rPr>
              <a:t>SP </a:t>
            </a:r>
            <a:r>
              <a:rPr lang="en-US" altLang="zh-CN" smtClean="0">
                <a:latin typeface="Arial" panose="020B0604020202020204" pitchFamily="34" charset="0"/>
                <a:cs typeface="Arial" panose="020B0604020202020204" pitchFamily="34" charset="0"/>
              </a:rPr>
              <a:t>2</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8</a:t>
            </a:fld>
            <a:endParaRPr lang="en-US" altLang="en-US"/>
          </a:p>
        </p:txBody>
      </p:sp>
      <p:sp>
        <p:nvSpPr>
          <p:cNvPr id="10" name="TextBox 9"/>
          <p:cNvSpPr txBox="1"/>
          <p:nvPr/>
        </p:nvSpPr>
        <p:spPr>
          <a:xfrm>
            <a:off x="600074" y="1676400"/>
            <a:ext cx="8086726" cy="4524315"/>
          </a:xfrm>
          <a:prstGeom prst="rect">
            <a:avLst/>
          </a:prstGeom>
          <a:noFill/>
        </p:spPr>
        <p:txBody>
          <a:bodyPr wrap="square" rtlCol="0">
            <a:spAutoFit/>
          </a:bodyPr>
          <a:lstStyle/>
          <a:p>
            <a:pPr marL="287655" indent="-287655">
              <a:buFont typeface="Wingdings" panose="05000000000000000000" pitchFamily="2" charset="2"/>
              <a:buChar char="q"/>
            </a:pPr>
            <a:r>
              <a:rPr lang="en-US" altLang="ko-KR" sz="2400" b="1"/>
              <a:t>Do you agree to add the following into 11bf SFD ? </a:t>
            </a:r>
            <a:endParaRPr lang="en-US" altLang="ko-KR" sz="2400" b="1" smtClean="0"/>
          </a:p>
          <a:p>
            <a:pPr marL="800100" lvl="1" indent="-342900">
              <a:buFont typeface="Arial" panose="020B0604020202020204" pitchFamily="34" charset="0"/>
              <a:buChar char="•"/>
            </a:pPr>
            <a:r>
              <a:rPr lang="en-US" altLang="zh-CN" sz="2400" smtClean="0">
                <a:solidFill>
                  <a:schemeClr val="tx2"/>
                </a:solidFill>
              </a:rPr>
              <a:t>The Proxy may forwad measurement reports to the Initiator, and/or, the Proxy may process the measurement reports and report the sensing result to the Initiator.</a:t>
            </a:r>
          </a:p>
          <a:p>
            <a:pPr marL="1257300" lvl="2" indent="-342900">
              <a:buFont typeface="Arial" panose="020B0604020202020204" pitchFamily="34" charset="0"/>
              <a:buChar char="•"/>
            </a:pPr>
            <a:r>
              <a:rPr lang="en-US" sz="2400" smtClean="0"/>
              <a:t>The Initiator may send sensing requirement information for data processing to the Proxy in measurement setup. Detailed information is TBD.</a:t>
            </a:r>
            <a:endParaRPr lang="en-US" sz="2400"/>
          </a:p>
          <a:p>
            <a:pPr marL="800100" lvl="1" indent="-342900">
              <a:buFont typeface="Arial" panose="020B0604020202020204" pitchFamily="34" charset="0"/>
              <a:buChar char="•"/>
            </a:pPr>
            <a:endParaRPr lang="en-US" altLang="zh-CN" sz="2400" smtClean="0">
              <a:solidFill>
                <a:schemeClr val="tx2"/>
              </a:solidFill>
            </a:endParaRPr>
          </a:p>
          <a:p>
            <a:pPr marL="800100" lvl="1" indent="-342900">
              <a:buFont typeface="Arial" panose="020B0604020202020204" pitchFamily="34" charset="0"/>
              <a:buChar char="•"/>
            </a:pPr>
            <a:endParaRPr lang="en-US" altLang="zh-CN" sz="2400">
              <a:solidFill>
                <a:schemeClr val="tx2"/>
              </a:solidFill>
            </a:endParaRPr>
          </a:p>
          <a:p>
            <a:pPr lvl="1"/>
            <a:endParaRPr lang="en-US" altLang="zh-CN" sz="2400">
              <a:solidFill>
                <a:schemeClr val="tx2"/>
              </a:solidFill>
            </a:endParaRPr>
          </a:p>
          <a:p>
            <a:pPr marL="800100" lvl="1" indent="-342900">
              <a:buFont typeface="Arial" panose="020B0604020202020204" pitchFamily="34" charset="0"/>
              <a:buChar char="•"/>
            </a:pPr>
            <a:r>
              <a:rPr lang="en-US" altLang="ko-KR" sz="2400"/>
              <a:t>Y/N/A </a:t>
            </a:r>
            <a:endParaRPr lang="ko-KR" altLang="en-US" sz="2400"/>
          </a:p>
          <a:p>
            <a:pPr marL="744855" lvl="1" indent="-287655">
              <a:buFont typeface="Wingdings" panose="05000000000000000000" pitchFamily="2" charset="2"/>
              <a:buChar char="q"/>
            </a:pPr>
            <a:endParaRPr lang="en-US" altLang="zh-CN" sz="2400">
              <a:solidFill>
                <a:schemeClr val="tx2"/>
              </a:solidFill>
            </a:endParaRPr>
          </a:p>
        </p:txBody>
      </p:sp>
      <p:sp>
        <p:nvSpPr>
          <p:cNvPr id="5" name="文本框 4"/>
          <p:cNvSpPr txBox="1"/>
          <p:nvPr/>
        </p:nvSpPr>
        <p:spPr>
          <a:xfrm>
            <a:off x="7174230" y="6475730"/>
            <a:ext cx="1646605" cy="276999"/>
          </a:xfrm>
          <a:prstGeom prst="rect">
            <a:avLst/>
          </a:prstGeom>
          <a:noFill/>
        </p:spPr>
        <p:txBody>
          <a:bodyPr wrap="none" rtlCol="0" anchor="t">
            <a:spAutoFit/>
          </a:bodyPr>
          <a:lstStyle/>
          <a:p>
            <a:r>
              <a:rPr lang="en-US" altLang="ko-KR"/>
              <a:t>Chaoming Luo (OPPO</a:t>
            </a:r>
            <a:r>
              <a:rPr lang="en-US" altLang="ko-KR" smtClean="0"/>
              <a:t>)</a:t>
            </a:r>
            <a:endParaRPr lang="en-US" altLang="ko-KR"/>
          </a:p>
        </p:txBody>
      </p:sp>
    </p:spTree>
    <p:extLst>
      <p:ext uri="{BB962C8B-B14F-4D97-AF65-F5344CB8AC3E}">
        <p14:creationId xmlns:p14="http://schemas.microsoft.com/office/powerpoint/2010/main" val="896276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a:t>
            </a:r>
          </a:p>
        </p:txBody>
      </p:sp>
      <p:sp>
        <p:nvSpPr>
          <p:cNvPr id="3" name="Content Placeholder 2"/>
          <p:cNvSpPr>
            <a:spLocks noGrp="1"/>
          </p:cNvSpPr>
          <p:nvPr>
            <p:ph idx="1"/>
          </p:nvPr>
        </p:nvSpPr>
        <p:spPr>
          <a:xfrm>
            <a:off x="609600" y="1600199"/>
            <a:ext cx="7848600" cy="3657601"/>
          </a:xfrm>
        </p:spPr>
        <p:txBody>
          <a:bodyPr>
            <a:noAutofit/>
          </a:bodyPr>
          <a:lstStyle/>
          <a:p>
            <a:pPr marL="0" indent="0">
              <a:buNone/>
            </a:pPr>
            <a:r>
              <a:rPr lang="en-US" altLang="zh-CN" b="0" smtClean="0"/>
              <a:t>[1] 11-21-0644-04-00bf-sensing-session-and-measurement-exchange-identification</a:t>
            </a:r>
          </a:p>
          <a:p>
            <a:pPr marL="0" indent="0">
              <a:buNone/>
            </a:pPr>
            <a:r>
              <a:rPr lang="en-US" altLang="zh-CN" b="0"/>
              <a:t>[2] </a:t>
            </a:r>
            <a:r>
              <a:rPr lang="en-US" altLang="zh-CN" b="0" smtClean="0"/>
              <a:t>11-21-0147-03-00bf-definitions-and-scenarios-of-the-wlan-sensing-follow-ups</a:t>
            </a:r>
          </a:p>
          <a:p>
            <a:pPr marL="0" indent="0">
              <a:buNone/>
            </a:pPr>
            <a:r>
              <a:rPr lang="en-US" altLang="zh-CN" b="0"/>
              <a:t>[3] 11-21-1331-00-00bf-further-consideration-on-sensing-measurement-flow-for-non-ap-initiator</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
        <p:nvSpPr>
          <p:cNvPr id="6" name="文本框 5"/>
          <p:cNvSpPr txBox="1"/>
          <p:nvPr/>
        </p:nvSpPr>
        <p:spPr>
          <a:xfrm>
            <a:off x="7174230" y="6475730"/>
            <a:ext cx="1646605" cy="276999"/>
          </a:xfrm>
          <a:prstGeom prst="rect">
            <a:avLst/>
          </a:prstGeom>
          <a:noFill/>
        </p:spPr>
        <p:txBody>
          <a:bodyPr wrap="none" rtlCol="0" anchor="t">
            <a:spAutoFit/>
          </a:bodyPr>
          <a:lstStyle/>
          <a:p>
            <a:r>
              <a:rPr lang="en-US" altLang="ko-KR"/>
              <a:t>Chaoming Luo (OPPO</a:t>
            </a:r>
            <a:r>
              <a:rPr lang="en-US" altLang="ko-KR" smtClean="0"/>
              <a:t>)</a:t>
            </a:r>
            <a:endParaRPr lang="en-US" altLang="ko-K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3571</TotalTime>
  <Words>690</Words>
  <Application>Microsoft Office PowerPoint</Application>
  <PresentationFormat>全屏显示(4:3)</PresentationFormat>
  <Paragraphs>91</Paragraphs>
  <Slides>9</Slides>
  <Notes>1</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9</vt:i4>
      </vt:variant>
    </vt:vector>
  </HeadingPairs>
  <TitlesOfParts>
    <vt:vector size="17" baseType="lpstr">
      <vt:lpstr>Malgun Gothic</vt:lpstr>
      <vt:lpstr>Malgun Gothic</vt:lpstr>
      <vt:lpstr>MS PGothic</vt:lpstr>
      <vt:lpstr>Arial</vt:lpstr>
      <vt:lpstr>Times New Roman</vt:lpstr>
      <vt:lpstr>Wingdings</vt:lpstr>
      <vt:lpstr>802-11-Submission</vt:lpstr>
      <vt:lpstr>Visio</vt:lpstr>
      <vt:lpstr>Proxy for non-AP Initiator</vt:lpstr>
      <vt:lpstr>Introduction</vt:lpstr>
      <vt:lpstr>Recap: AP Initiator</vt:lpstr>
      <vt:lpstr>Proposal: Proxy for non-AP Initiator</vt:lpstr>
      <vt:lpstr>Proposal: Proxy for non-AP Initiator</vt:lpstr>
      <vt:lpstr>Proposal: Proxy in Measurement Setup and Reporting</vt:lpstr>
      <vt:lpstr>SP 1</vt:lpstr>
      <vt:lpstr>SP 2</vt:lpstr>
      <vt:lpstr>Reference</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luochaoming</cp:lastModifiedBy>
  <cp:revision>3644</cp:revision>
  <cp:lastPrinted>2014-11-04T15:04:00Z</cp:lastPrinted>
  <dcterms:created xsi:type="dcterms:W3CDTF">2007-04-17T18:10:00Z</dcterms:created>
  <dcterms:modified xsi:type="dcterms:W3CDTF">2021-10-14T08:06:46Z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