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554" r:id="rId3"/>
    <p:sldId id="715" r:id="rId4"/>
    <p:sldId id="745" r:id="rId5"/>
    <p:sldId id="718" r:id="rId6"/>
    <p:sldId id="746" r:id="rId7"/>
    <p:sldId id="738" r:id="rId8"/>
    <p:sldId id="747" r:id="rId9"/>
    <p:sldId id="739" r:id="rId10"/>
    <p:sldId id="748" r:id="rId11"/>
    <p:sldId id="701" r:id="rId12"/>
    <p:sldId id="681" r:id="rId13"/>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FF"/>
    <a:srgbClr val="CC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Oct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Oct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Oct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802.11-21/1676r0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Oct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Simplified Scaling Factor Feedback for CSI Matrices Quantization</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2021-10-12</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341815828"/>
              </p:ext>
            </p:extLst>
          </p:nvPr>
        </p:nvGraphicFramePr>
        <p:xfrm>
          <a:off x="762000" y="3278185"/>
          <a:ext cx="7620000" cy="1803403"/>
        </p:xfrm>
        <a:graphic>
          <a:graphicData uri="http://schemas.openxmlformats.org/drawingml/2006/table">
            <a:tbl>
              <a:tblPr/>
              <a:tblGrid>
                <a:gridCol w="1524000"/>
                <a:gridCol w="1203325"/>
                <a:gridCol w="1684338"/>
                <a:gridCol w="1150937"/>
                <a:gridCol w="2057400"/>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20 MHz Sim Results</a:t>
            </a:r>
            <a:endParaRPr lang="zh-CN" altLang="en-US" dirty="0"/>
          </a:p>
        </p:txBody>
      </p:sp>
      <p:sp>
        <p:nvSpPr>
          <p:cNvPr id="3" name="Content Placeholder 2"/>
          <p:cNvSpPr>
            <a:spLocks noGrp="1"/>
          </p:cNvSpPr>
          <p:nvPr>
            <p:ph idx="1"/>
          </p:nvPr>
        </p:nvSpPr>
        <p:spPr>
          <a:xfrm>
            <a:off x="458788" y="1600200"/>
            <a:ext cx="7772400" cy="914400"/>
          </a:xfrm>
        </p:spPr>
        <p:txBody>
          <a:bodyPr/>
          <a:lstStyle/>
          <a:p>
            <a:r>
              <a:rPr lang="en-CA" altLang="zh-CN" dirty="0" smtClean="0"/>
              <a:t>The degradation of our proposed Simplified Scaling Factor method is reduced to 4 dB, compared to the 11n based in 20 MHz 1X1</a:t>
            </a:r>
            <a:endParaRPr lang="zh-CN" altLang="en-US" dirty="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graphicFrame>
        <p:nvGraphicFramePr>
          <p:cNvPr id="7" name="Table 6"/>
          <p:cNvGraphicFramePr>
            <a:graphicFrameLocks noGrp="1"/>
          </p:cNvGraphicFramePr>
          <p:nvPr>
            <p:extLst>
              <p:ext uri="{D42A27DB-BD31-4B8C-83A1-F6EECF244321}">
                <p14:modId xmlns:p14="http://schemas.microsoft.com/office/powerpoint/2010/main" val="121838300"/>
              </p:ext>
            </p:extLst>
          </p:nvPr>
        </p:nvGraphicFramePr>
        <p:xfrm>
          <a:off x="533400" y="3323273"/>
          <a:ext cx="7924800" cy="2494280"/>
        </p:xfrm>
        <a:graphic>
          <a:graphicData uri="http://schemas.openxmlformats.org/drawingml/2006/table">
            <a:tbl>
              <a:tblPr firstRow="1" bandRow="1">
                <a:tableStyleId>{5C22544A-7EE6-4342-B048-85BDC9FD1C3A}</a:tableStyleId>
              </a:tblPr>
              <a:tblGrid>
                <a:gridCol w="1208087"/>
                <a:gridCol w="3124200"/>
                <a:gridCol w="3592513"/>
              </a:tblGrid>
              <a:tr h="370840">
                <a:tc>
                  <a:txBody>
                    <a:bodyPr/>
                    <a:lstStyle/>
                    <a:p>
                      <a:pPr algn="ctr"/>
                      <a:r>
                        <a:rPr lang="en-CA" altLang="zh-CN" dirty="0" smtClean="0"/>
                        <a:t>FB Bit Size</a:t>
                      </a:r>
                      <a:endParaRPr lang="zh-CN" altLang="en-US" dirty="0"/>
                    </a:p>
                  </a:txBody>
                  <a:tcPr/>
                </a:tc>
                <a:tc>
                  <a:txBody>
                    <a:bodyPr/>
                    <a:lstStyle/>
                    <a:p>
                      <a:pPr algn="ctr"/>
                      <a:r>
                        <a:rPr lang="en-CA" altLang="zh-CN" dirty="0" smtClean="0"/>
                        <a:t>11n based (SQNR)</a:t>
                      </a:r>
                      <a:endParaRPr lang="zh-CN" altLang="en-US" dirty="0"/>
                    </a:p>
                  </a:txBody>
                  <a:tcPr/>
                </a:tc>
                <a:tc>
                  <a:txBody>
                    <a:bodyPr/>
                    <a:lstStyle/>
                    <a:p>
                      <a:pPr algn="ctr"/>
                      <a:r>
                        <a:rPr lang="en-CA" altLang="zh-CN" dirty="0" smtClean="0"/>
                        <a:t>Our proposed Simplified Scaling Factor (SQNR)</a:t>
                      </a:r>
                      <a:endParaRPr lang="zh-CN" altLang="en-US" dirty="0"/>
                    </a:p>
                  </a:txBody>
                  <a:tcPr/>
                </a:tc>
              </a:tr>
              <a:tr h="370840">
                <a:tc>
                  <a:txBody>
                    <a:bodyPr/>
                    <a:lstStyle/>
                    <a:p>
                      <a:pPr algn="ctr"/>
                      <a:r>
                        <a:rPr lang="en-CA" altLang="zh-CN" dirty="0" smtClean="0"/>
                        <a:t>4</a:t>
                      </a:r>
                      <a:endParaRPr lang="zh-CN" altLang="en-US" dirty="0"/>
                    </a:p>
                  </a:txBody>
                  <a:tcPr/>
                </a:tc>
                <a:tc>
                  <a:txBody>
                    <a:bodyPr/>
                    <a:lstStyle/>
                    <a:p>
                      <a:pPr algn="ctr"/>
                      <a:r>
                        <a:rPr lang="en-CA" altLang="zh-CN" dirty="0" smtClean="0"/>
                        <a:t>36</a:t>
                      </a:r>
                      <a:endParaRPr lang="zh-CN" altLang="en-US" dirty="0"/>
                    </a:p>
                  </a:txBody>
                  <a:tcPr/>
                </a:tc>
                <a:tc>
                  <a:txBody>
                    <a:bodyPr/>
                    <a:lstStyle/>
                    <a:p>
                      <a:pPr algn="ctr"/>
                      <a:r>
                        <a:rPr lang="en-CA" altLang="zh-CN" dirty="0" smtClean="0"/>
                        <a:t>32</a:t>
                      </a:r>
                      <a:endParaRPr lang="zh-CN" altLang="en-US" dirty="0"/>
                    </a:p>
                  </a:txBody>
                  <a:tcPr/>
                </a:tc>
              </a:tr>
              <a:tr h="370840">
                <a:tc>
                  <a:txBody>
                    <a:bodyPr/>
                    <a:lstStyle/>
                    <a:p>
                      <a:pPr algn="ctr"/>
                      <a:r>
                        <a:rPr lang="en-CA" altLang="zh-CN" dirty="0" smtClean="0"/>
                        <a:t>6</a:t>
                      </a:r>
                      <a:endParaRPr lang="zh-CN" altLang="en-US" dirty="0"/>
                    </a:p>
                  </a:txBody>
                  <a:tcPr/>
                </a:tc>
                <a:tc>
                  <a:txBody>
                    <a:bodyPr/>
                    <a:lstStyle/>
                    <a:p>
                      <a:pPr algn="ctr"/>
                      <a:r>
                        <a:rPr lang="en-CA" altLang="zh-CN" dirty="0" smtClean="0"/>
                        <a:t>49</a:t>
                      </a:r>
                      <a:endParaRPr lang="zh-CN" altLang="en-US" dirty="0"/>
                    </a:p>
                  </a:txBody>
                  <a:tcPr/>
                </a:tc>
                <a:tc>
                  <a:txBody>
                    <a:bodyPr/>
                    <a:lstStyle/>
                    <a:p>
                      <a:pPr algn="ctr"/>
                      <a:r>
                        <a:rPr lang="en-CA" altLang="zh-CN" dirty="0" smtClean="0"/>
                        <a:t>45</a:t>
                      </a:r>
                      <a:endParaRPr lang="zh-CN" altLang="en-US" dirty="0"/>
                    </a:p>
                  </a:txBody>
                  <a:tcPr/>
                </a:tc>
              </a:tr>
              <a:tr h="370840">
                <a:tc>
                  <a:txBody>
                    <a:bodyPr/>
                    <a:lstStyle/>
                    <a:p>
                      <a:pPr algn="ctr"/>
                      <a:r>
                        <a:rPr lang="en-CA" altLang="zh-CN" dirty="0" smtClean="0"/>
                        <a:t>8</a:t>
                      </a:r>
                      <a:endParaRPr lang="zh-CN" altLang="en-US" dirty="0"/>
                    </a:p>
                  </a:txBody>
                  <a:tcPr/>
                </a:tc>
                <a:tc>
                  <a:txBody>
                    <a:bodyPr/>
                    <a:lstStyle/>
                    <a:p>
                      <a:pPr algn="ctr"/>
                      <a:r>
                        <a:rPr lang="en-CA" altLang="zh-CN" dirty="0" smtClean="0"/>
                        <a:t>61</a:t>
                      </a:r>
                      <a:endParaRPr lang="zh-CN" altLang="en-US" dirty="0"/>
                    </a:p>
                  </a:txBody>
                  <a:tcPr/>
                </a:tc>
                <a:tc>
                  <a:txBody>
                    <a:bodyPr/>
                    <a:lstStyle/>
                    <a:p>
                      <a:pPr algn="ctr"/>
                      <a:r>
                        <a:rPr lang="en-CA" altLang="zh-CN" dirty="0" smtClean="0"/>
                        <a:t>57</a:t>
                      </a:r>
                      <a:endParaRPr lang="zh-CN" altLang="en-US" dirty="0"/>
                    </a:p>
                  </a:txBody>
                  <a:tcPr/>
                </a:tc>
              </a:tr>
              <a:tr h="370840">
                <a:tc>
                  <a:txBody>
                    <a:bodyPr/>
                    <a:lstStyle/>
                    <a:p>
                      <a:pPr algn="ctr"/>
                      <a:r>
                        <a:rPr lang="en-CA" altLang="zh-CN" dirty="0" smtClean="0"/>
                        <a:t>10</a:t>
                      </a:r>
                      <a:endParaRPr lang="zh-CN" altLang="en-US" dirty="0"/>
                    </a:p>
                  </a:txBody>
                  <a:tcPr/>
                </a:tc>
                <a:tc>
                  <a:txBody>
                    <a:bodyPr/>
                    <a:lstStyle/>
                    <a:p>
                      <a:pPr algn="ctr"/>
                      <a:r>
                        <a:rPr lang="en-CA" altLang="zh-CN" dirty="0" smtClean="0"/>
                        <a:t>73</a:t>
                      </a:r>
                      <a:endParaRPr lang="zh-CN" altLang="en-US" dirty="0"/>
                    </a:p>
                  </a:txBody>
                  <a:tcPr/>
                </a:tc>
                <a:tc>
                  <a:txBody>
                    <a:bodyPr/>
                    <a:lstStyle/>
                    <a:p>
                      <a:pPr algn="ctr"/>
                      <a:r>
                        <a:rPr lang="en-CA" altLang="zh-CN" dirty="0" smtClean="0"/>
                        <a:t>69</a:t>
                      </a:r>
                      <a:endParaRPr lang="zh-CN" altLang="en-US" dirty="0"/>
                    </a:p>
                  </a:txBody>
                  <a:tcPr/>
                </a:tc>
              </a:tr>
              <a:tr h="370840">
                <a:tc>
                  <a:txBody>
                    <a:bodyPr/>
                    <a:lstStyle/>
                    <a:p>
                      <a:pPr algn="ctr"/>
                      <a:r>
                        <a:rPr lang="en-CA" altLang="zh-CN" dirty="0" smtClean="0"/>
                        <a:t>12</a:t>
                      </a:r>
                      <a:endParaRPr lang="zh-CN" altLang="en-US" dirty="0"/>
                    </a:p>
                  </a:txBody>
                  <a:tcPr/>
                </a:tc>
                <a:tc>
                  <a:txBody>
                    <a:bodyPr/>
                    <a:lstStyle/>
                    <a:p>
                      <a:pPr algn="ctr"/>
                      <a:r>
                        <a:rPr lang="en-CA" altLang="zh-CN" dirty="0" smtClean="0"/>
                        <a:t>85</a:t>
                      </a:r>
                      <a:endParaRPr lang="zh-CN" altLang="en-US" dirty="0"/>
                    </a:p>
                  </a:txBody>
                  <a:tcPr/>
                </a:tc>
                <a:tc>
                  <a:txBody>
                    <a:bodyPr/>
                    <a:lstStyle/>
                    <a:p>
                      <a:pPr algn="ctr"/>
                      <a:r>
                        <a:rPr lang="en-CA" altLang="zh-CN" dirty="0" smtClean="0"/>
                        <a:t>81</a:t>
                      </a:r>
                      <a:endParaRPr lang="zh-CN" altLang="en-US" dirty="0"/>
                    </a:p>
                  </a:txBody>
                  <a:tcPr/>
                </a:tc>
              </a:tr>
            </a:tbl>
          </a:graphicData>
        </a:graphic>
      </p:graphicFrame>
    </p:spTree>
    <p:extLst>
      <p:ext uri="{BB962C8B-B14F-4D97-AF65-F5344CB8AC3E}">
        <p14:creationId xmlns:p14="http://schemas.microsoft.com/office/powerpoint/2010/main" val="331520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CA" dirty="0"/>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a:t>
            </a:r>
            <a:r>
              <a:rPr lang="en-CA" altLang="zh-CN" dirty="0" smtClean="0">
                <a:sym typeface="Wingdings" panose="05000000000000000000" pitchFamily="2" charset="2"/>
              </a:rPr>
              <a:t>a simplified scaling factor method to improve the 11n based CSI matrices quantization procedure</a:t>
            </a:r>
            <a:endParaRPr lang="en-CA" altLang="zh-CN" dirty="0">
              <a:sym typeface="Wingdings" panose="05000000000000000000" pitchFamily="2" charset="2"/>
            </a:endParaRPr>
          </a:p>
          <a:p>
            <a:pPr lvl="1"/>
            <a:r>
              <a:rPr lang="en-CA" altLang="zh-CN" dirty="0" smtClean="0">
                <a:sym typeface="Wingdings" panose="05000000000000000000" pitchFamily="2" charset="2"/>
              </a:rPr>
              <a:t>Now, we do not have to convert the linear scale factor to dB, and dB to linear anymore</a:t>
            </a:r>
          </a:p>
          <a:p>
            <a:pPr lvl="1"/>
            <a:r>
              <a:rPr lang="en-CA" altLang="zh-CN" dirty="0" smtClean="0">
                <a:sym typeface="Wingdings" panose="05000000000000000000" pitchFamily="2" charset="2"/>
              </a:rPr>
              <a:t>Performance degradation is </a:t>
            </a:r>
            <a:r>
              <a:rPr lang="en-CA" altLang="zh-CN" dirty="0" smtClean="0">
                <a:solidFill>
                  <a:srgbClr val="FF0000"/>
                </a:solidFill>
                <a:sym typeface="Wingdings" panose="05000000000000000000" pitchFamily="2" charset="2"/>
              </a:rPr>
              <a:t>only 2dB worse than 11n based method</a:t>
            </a:r>
            <a:r>
              <a:rPr lang="en-CA" altLang="zh-CN" dirty="0" smtClean="0">
                <a:sym typeface="Wingdings" panose="05000000000000000000" pitchFamily="2" charset="2"/>
              </a:rPr>
              <a:t> for 80 MHz, 2x2 Ng=2 CSI feedback case, in consideration of the total FB Bit size in each CSI report time</a:t>
            </a:r>
            <a:endParaRPr lang="en-CA" altLang="zh-CN" dirty="0">
              <a:sym typeface="Wingdings" panose="05000000000000000000" pitchFamily="2" charset="2"/>
            </a:endParaRPr>
          </a:p>
          <a:p>
            <a:pPr lvl="1"/>
            <a:endParaRPr lang="en-CA" altLang="zh-CN" dirty="0">
              <a:sym typeface="Wingdings" panose="05000000000000000000" pitchFamily="2" charset="2"/>
            </a:endParaRPr>
          </a:p>
          <a:p>
            <a:pPr marL="0" indent="0">
              <a:buNone/>
            </a:pPr>
            <a:endParaRPr lang="en-CA" dirty="0" smtClean="0"/>
          </a:p>
          <a:p>
            <a:pPr lvl="1"/>
            <a:endParaRPr lang="en-CA" dirty="0" smtClean="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Reference</a:t>
            </a:r>
            <a:endParaRPr lang="zh-CN" altLang="en-US" dirty="0"/>
          </a:p>
        </p:txBody>
      </p:sp>
      <p:sp>
        <p:nvSpPr>
          <p:cNvPr id="3" name="Content Placeholder 2"/>
          <p:cNvSpPr>
            <a:spLocks noGrp="1"/>
          </p:cNvSpPr>
          <p:nvPr>
            <p:ph idx="1"/>
          </p:nvPr>
        </p:nvSpPr>
        <p:spPr>
          <a:xfrm>
            <a:off x="76200" y="1752600"/>
            <a:ext cx="8991600" cy="4343400"/>
          </a:xfrm>
        </p:spPr>
        <p:txBody>
          <a:bodyPr/>
          <a:lstStyle/>
          <a:p>
            <a:r>
              <a:rPr lang="en-US" altLang="zh-CN" b="0" dirty="0" smtClean="0"/>
              <a:t>[1] 802.11-2012.pdf, page 1731</a:t>
            </a:r>
          </a:p>
          <a:p>
            <a:r>
              <a:rPr lang="en-US" altLang="zh-CN" b="0" dirty="0"/>
              <a:t>[2] </a:t>
            </a:r>
            <a:r>
              <a:rPr lang="en-US" altLang="zh-CN" b="0" dirty="0" smtClean="0"/>
              <a:t>S. Shellhammer, et. al., “Quantization </a:t>
            </a:r>
            <a:r>
              <a:rPr lang="en-US" altLang="zh-CN" b="0" dirty="0"/>
              <a:t>Error Analysis for CSI Report”, </a:t>
            </a:r>
            <a:r>
              <a:rPr lang="en-US" altLang="zh-CN" b="0" dirty="0" err="1" smtClean="0"/>
              <a:t>TGbf</a:t>
            </a:r>
            <a:r>
              <a:rPr lang="en-US" altLang="zh-CN" b="0" dirty="0" smtClean="0"/>
              <a:t>, 21/1595</a:t>
            </a:r>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Tree>
    <p:extLst>
      <p:ext uri="{BB962C8B-B14F-4D97-AF65-F5344CB8AC3E}">
        <p14:creationId xmlns:p14="http://schemas.microsoft.com/office/powerpoint/2010/main" val="102452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0"/>
            <a:ext cx="7772400" cy="608013"/>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Oct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
        <p:nvSpPr>
          <p:cNvPr id="9" name="Content Placeholder 2"/>
          <p:cNvSpPr>
            <a:spLocks noGrp="1"/>
          </p:cNvSpPr>
          <p:nvPr>
            <p:ph idx="1"/>
          </p:nvPr>
        </p:nvSpPr>
        <p:spPr>
          <a:xfrm>
            <a:off x="152400" y="1295400"/>
            <a:ext cx="8839200" cy="4876800"/>
          </a:xfrm>
        </p:spPr>
        <p:txBody>
          <a:bodyPr/>
          <a:lstStyle/>
          <a:p>
            <a:r>
              <a:rPr lang="en-US" altLang="zh-CN" dirty="0" smtClean="0"/>
              <a:t>802.11n Specification provides the detail CSI matrices quantization procedure [1]</a:t>
            </a:r>
            <a:endParaRPr lang="en-US" altLang="zh-CN" dirty="0"/>
          </a:p>
          <a:p>
            <a:r>
              <a:rPr lang="en-CA" altLang="zh-CN" dirty="0" smtClean="0">
                <a:sym typeface="Wingdings" pitchFamily="2" charset="2"/>
              </a:rPr>
              <a:t>We examined the 11n based CSI matrices quantization with simulations</a:t>
            </a:r>
            <a:endParaRPr lang="en-CA" altLang="zh-CN" dirty="0">
              <a:sym typeface="Wingdings" pitchFamily="2" charset="2"/>
            </a:endParaRPr>
          </a:p>
          <a:p>
            <a:r>
              <a:rPr lang="en-CA" altLang="zh-CN" dirty="0" smtClean="0">
                <a:sym typeface="Wingdings" pitchFamily="2" charset="2"/>
              </a:rPr>
              <a:t>The procedure of scaling factor computation in 11n specification seems quite complicated by repeating the linear to dB and dB to linear conversion</a:t>
            </a:r>
          </a:p>
          <a:p>
            <a:r>
              <a:rPr lang="en-US" altLang="zh-CN" dirty="0" smtClean="0"/>
              <a:t>We propose a simplified scaling factor computation procedure and check the performance based on the simplified scaling factor computation</a:t>
            </a:r>
            <a:endParaRPr lang="en-US" altLang="zh-CN"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80" y="685800"/>
            <a:ext cx="8915400" cy="533400"/>
          </a:xfrm>
        </p:spPr>
        <p:txBody>
          <a:bodyPr/>
          <a:lstStyle/>
          <a:p>
            <a:r>
              <a:rPr lang="en-CA" altLang="zh-CN" dirty="0" smtClean="0"/>
              <a:t>802.11n CSI matrices quantization procedure [1]</a:t>
            </a:r>
            <a:endParaRPr lang="zh-CN" altLang="en-US" dirty="0"/>
          </a:p>
        </p:txBody>
      </p:sp>
      <p:sp>
        <p:nvSpPr>
          <p:cNvPr id="3" name="Content Placeholder 2"/>
          <p:cNvSpPr>
            <a:spLocks noGrp="1"/>
          </p:cNvSpPr>
          <p:nvPr>
            <p:ph idx="1"/>
          </p:nvPr>
        </p:nvSpPr>
        <p:spPr>
          <a:xfrm>
            <a:off x="165334" y="1295400"/>
            <a:ext cx="8856246" cy="5029200"/>
          </a:xfrm>
        </p:spPr>
        <p:txBody>
          <a:bodyPr/>
          <a:lstStyle/>
          <a:p>
            <a:pPr marL="457200" indent="-457200">
              <a:buFont typeface="+mj-lt"/>
              <a:buAutoNum type="arabicPeriod"/>
            </a:pPr>
            <a:r>
              <a:rPr lang="en-US" altLang="zh-CN" sz="2000" dirty="0"/>
              <a:t>The maximums of the real and imaginary parts of each element of the matrix in each subcarrier are </a:t>
            </a:r>
            <a:r>
              <a:rPr lang="en-US" altLang="zh-CN" sz="2000" dirty="0" smtClean="0"/>
              <a:t>found as following</a:t>
            </a:r>
          </a:p>
          <a:p>
            <a:pPr marL="457200" indent="-457200">
              <a:buFont typeface="+mj-lt"/>
              <a:buAutoNum type="arabicPeriod"/>
            </a:pPr>
            <a:endParaRPr lang="en-CA" altLang="zh-CN" sz="2000" dirty="0"/>
          </a:p>
          <a:p>
            <a:pPr marL="457200" indent="-457200">
              <a:buFont typeface="+mj-lt"/>
              <a:buAutoNum type="arabicPeriod"/>
            </a:pPr>
            <a:endParaRPr lang="en-CA" altLang="zh-CN" sz="2000" dirty="0" smtClean="0"/>
          </a:p>
          <a:p>
            <a:pPr marL="457200" indent="-457200">
              <a:buFont typeface="+mj-lt"/>
              <a:buAutoNum type="arabicPeriod"/>
            </a:pPr>
            <a:endParaRPr lang="en-CA" altLang="zh-CN" sz="2000" dirty="0"/>
          </a:p>
          <a:p>
            <a:pPr marL="457200" indent="-457200">
              <a:buFont typeface="+mj-lt"/>
              <a:buAutoNum type="arabicPeriod"/>
            </a:pPr>
            <a:r>
              <a:rPr lang="en-US" altLang="zh-CN" sz="2000" dirty="0"/>
              <a:t>The scaling ratio is calculated and quantized to 3 bits as </a:t>
            </a:r>
            <a:r>
              <a:rPr lang="en-US" altLang="zh-CN" sz="2000" dirty="0" smtClean="0"/>
              <a:t>following</a:t>
            </a:r>
            <a:endParaRPr lang="en-CA" altLang="zh-CN" sz="2000" dirty="0" smtClean="0"/>
          </a:p>
          <a:p>
            <a:pPr marL="457200" indent="-457200">
              <a:buFont typeface="+mj-lt"/>
              <a:buAutoNum type="arabicPeriod"/>
            </a:pPr>
            <a:endParaRPr lang="en-US" altLang="zh-CN" sz="2000" dirty="0" smtClean="0"/>
          </a:p>
          <a:p>
            <a:endParaRPr lang="en-CA" altLang="zh-CN" sz="2400" dirty="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pic>
        <p:nvPicPr>
          <p:cNvPr id="8" name="Picture 7"/>
          <p:cNvPicPr>
            <a:picLocks noChangeAspect="1"/>
          </p:cNvPicPr>
          <p:nvPr/>
        </p:nvPicPr>
        <p:blipFill>
          <a:blip r:embed="rId2"/>
          <a:stretch>
            <a:fillRect/>
          </a:stretch>
        </p:blipFill>
        <p:spPr>
          <a:xfrm>
            <a:off x="42862" y="1981200"/>
            <a:ext cx="9058275" cy="1162050"/>
          </a:xfrm>
          <a:prstGeom prst="rect">
            <a:avLst/>
          </a:prstGeom>
        </p:spPr>
      </p:pic>
      <p:pic>
        <p:nvPicPr>
          <p:cNvPr id="9" name="Picture 8"/>
          <p:cNvPicPr>
            <a:picLocks noChangeAspect="1"/>
          </p:cNvPicPr>
          <p:nvPr/>
        </p:nvPicPr>
        <p:blipFill>
          <a:blip r:embed="rId3"/>
          <a:stretch>
            <a:fillRect/>
          </a:stretch>
        </p:blipFill>
        <p:spPr>
          <a:xfrm>
            <a:off x="1125355" y="3657600"/>
            <a:ext cx="6877050" cy="2457450"/>
          </a:xfrm>
          <a:prstGeom prst="rect">
            <a:avLst/>
          </a:prstGeom>
        </p:spPr>
      </p:pic>
    </p:spTree>
    <p:extLst>
      <p:ext uri="{BB962C8B-B14F-4D97-AF65-F5344CB8AC3E}">
        <p14:creationId xmlns:p14="http://schemas.microsoft.com/office/powerpoint/2010/main" val="357551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067800" cy="533400"/>
          </a:xfrm>
        </p:spPr>
        <p:txBody>
          <a:bodyPr/>
          <a:lstStyle/>
          <a:p>
            <a:r>
              <a:rPr lang="en-CA" altLang="zh-CN" sz="2600" dirty="0"/>
              <a:t>802.11n CSI matrices quantization procedure </a:t>
            </a:r>
            <a:r>
              <a:rPr lang="en-CA" altLang="zh-CN" sz="2600" dirty="0" smtClean="0"/>
              <a:t>continues [1</a:t>
            </a:r>
            <a:r>
              <a:rPr lang="en-CA" altLang="zh-CN" sz="2600" dirty="0"/>
              <a:t>]</a:t>
            </a:r>
            <a:endParaRPr lang="zh-CN" altLang="en-US" sz="26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6200" y="1143000"/>
                <a:ext cx="8991600" cy="5256213"/>
              </a:xfrm>
            </p:spPr>
            <p:txBody>
              <a:bodyPr/>
              <a:lstStyle/>
              <a:p>
                <a:pPr marL="0" indent="0">
                  <a:buNone/>
                </a:pPr>
                <a:r>
                  <a:rPr lang="en-CA" altLang="zh-CN" dirty="0" smtClean="0"/>
                  <a:t>3. Linear Scaler of step 2 is given as following</a:t>
                </a:r>
              </a:p>
              <a:p>
                <a:pPr marL="0" indent="0">
                  <a:buNone/>
                </a:pPr>
                <a:endParaRPr lang="en-CA" altLang="zh-CN" dirty="0"/>
              </a:p>
              <a:p>
                <a:pPr marL="0" indent="0">
                  <a:buNone/>
                </a:pPr>
                <a:endParaRPr lang="en-CA" altLang="zh-CN" dirty="0" smtClean="0"/>
              </a:p>
              <a:p>
                <a:pPr marL="0" indent="0">
                  <a:buNone/>
                </a:pPr>
                <a:endParaRPr lang="en-CA" altLang="zh-CN" dirty="0"/>
              </a:p>
              <a:p>
                <a:pPr marL="0" indent="0">
                  <a:buNone/>
                </a:pPr>
                <a:r>
                  <a:rPr lang="en-CA" altLang="zh-CN" dirty="0" smtClean="0"/>
                  <a:t>4. </a:t>
                </a:r>
                <a:r>
                  <a:rPr lang="en-US" altLang="zh-CN" dirty="0"/>
                  <a:t>The real and imaginary parts of each element in the </a:t>
                </a:r>
                <a:r>
                  <a:rPr lang="en-US" altLang="zh-CN" dirty="0" smtClean="0"/>
                  <a:t>matrix </a:t>
                </a:r>
                <a14:m>
                  <m:oMath xmlns:m="http://schemas.openxmlformats.org/officeDocument/2006/math">
                    <m:sSub>
                      <m:sSubPr>
                        <m:ctrlPr>
                          <a:rPr lang="en-US" altLang="zh-CN" i="1" smtClean="0">
                            <a:latin typeface="Cambria Math" panose="02040503050406030204" pitchFamily="18" charset="0"/>
                          </a:rPr>
                        </m:ctrlPr>
                      </m:sSubPr>
                      <m:e>
                        <m:r>
                          <a:rPr lang="en-CA" altLang="zh-CN" b="1" i="1" smtClean="0">
                            <a:latin typeface="Cambria Math" panose="02040503050406030204" pitchFamily="18" charset="0"/>
                          </a:rPr>
                          <m:t>𝑯</m:t>
                        </m:r>
                      </m:e>
                      <m:sub>
                        <m:r>
                          <a:rPr lang="en-CA" altLang="zh-CN" b="1" i="1" smtClean="0">
                            <a:latin typeface="Cambria Math" panose="02040503050406030204" pitchFamily="18" charset="0"/>
                          </a:rPr>
                          <m:t>𝒆𝒇𝒇</m:t>
                        </m:r>
                        <m:r>
                          <a:rPr lang="en-CA" altLang="zh-CN" b="1" i="1" smtClean="0">
                            <a:latin typeface="Cambria Math" panose="02040503050406030204" pitchFamily="18" charset="0"/>
                          </a:rPr>
                          <m:t>(</m:t>
                        </m:r>
                        <m:r>
                          <a:rPr lang="en-CA" altLang="zh-CN" b="1" i="1" smtClean="0">
                            <a:latin typeface="Cambria Math" panose="02040503050406030204" pitchFamily="18" charset="0"/>
                          </a:rPr>
                          <m:t>𝒎</m:t>
                        </m:r>
                        <m:r>
                          <a:rPr lang="en-CA" altLang="zh-CN" b="1" i="1" smtClean="0">
                            <a:latin typeface="Cambria Math" panose="02040503050406030204" pitchFamily="18" charset="0"/>
                          </a:rPr>
                          <m:t>,</m:t>
                        </m:r>
                        <m:r>
                          <a:rPr lang="en-CA" altLang="zh-CN" b="1" i="1" smtClean="0">
                            <a:latin typeface="Cambria Math" panose="02040503050406030204" pitchFamily="18" charset="0"/>
                          </a:rPr>
                          <m:t>𝒍</m:t>
                        </m:r>
                        <m:r>
                          <a:rPr lang="en-CA" altLang="zh-CN" b="1" i="1" smtClean="0">
                            <a:latin typeface="Cambria Math" panose="02040503050406030204" pitchFamily="18" charset="0"/>
                          </a:rPr>
                          <m:t>)</m:t>
                        </m:r>
                      </m:sub>
                    </m:sSub>
                  </m:oMath>
                </a14:m>
                <a:r>
                  <a:rPr lang="en-US" altLang="zh-CN" i="1" dirty="0" smtClean="0"/>
                  <a:t>(k) </a:t>
                </a:r>
                <a:r>
                  <a:rPr lang="en-US" altLang="zh-CN" dirty="0" smtClean="0"/>
                  <a:t>are </a:t>
                </a:r>
                <a:r>
                  <a:rPr lang="en-US" altLang="zh-CN" dirty="0"/>
                  <a:t>quantized to </a:t>
                </a:r>
                <a:r>
                  <a:rPr lang="en-US" altLang="zh-CN" i="1" dirty="0" err="1" smtClean="0"/>
                  <a:t>N</a:t>
                </a:r>
                <a:r>
                  <a:rPr lang="en-US" altLang="zh-CN" i="1" baseline="-25000" dirty="0" err="1" smtClean="0"/>
                  <a:t>b</a:t>
                </a:r>
                <a:r>
                  <a:rPr lang="en-US" altLang="zh-CN" dirty="0" smtClean="0"/>
                  <a:t> bits </a:t>
                </a:r>
                <a:r>
                  <a:rPr lang="en-US" altLang="zh-CN" dirty="0"/>
                  <a:t>in twos complement encoding as defined </a:t>
                </a:r>
                <a:r>
                  <a:rPr lang="en-US" altLang="zh-CN" dirty="0" smtClean="0"/>
                  <a:t>by following</a:t>
                </a:r>
                <a:endParaRPr lang="en-CA" altLang="zh-CN" dirty="0"/>
              </a:p>
              <a:p>
                <a:pPr marL="0" indent="0">
                  <a:buNone/>
                </a:pPr>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6200" y="1143000"/>
                <a:ext cx="8991600" cy="5256213"/>
              </a:xfrm>
              <a:blipFill rotWithShape="0">
                <a:blip r:embed="rId2"/>
                <a:stretch>
                  <a:fillRect l="-1085" t="-928"/>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pic>
        <p:nvPicPr>
          <p:cNvPr id="7" name="Picture 6"/>
          <p:cNvPicPr>
            <a:picLocks noChangeAspect="1"/>
          </p:cNvPicPr>
          <p:nvPr/>
        </p:nvPicPr>
        <p:blipFill>
          <a:blip r:embed="rId3"/>
          <a:stretch>
            <a:fillRect/>
          </a:stretch>
        </p:blipFill>
        <p:spPr>
          <a:xfrm>
            <a:off x="2320925" y="1676400"/>
            <a:ext cx="4048125" cy="1323975"/>
          </a:xfrm>
          <a:prstGeom prst="rect">
            <a:avLst/>
          </a:prstGeom>
        </p:spPr>
      </p:pic>
      <p:pic>
        <p:nvPicPr>
          <p:cNvPr id="8" name="Picture 7"/>
          <p:cNvPicPr>
            <a:picLocks noChangeAspect="1"/>
          </p:cNvPicPr>
          <p:nvPr/>
        </p:nvPicPr>
        <p:blipFill>
          <a:blip r:embed="rId4"/>
          <a:stretch>
            <a:fillRect/>
          </a:stretch>
        </p:blipFill>
        <p:spPr>
          <a:xfrm>
            <a:off x="2743200" y="4114800"/>
            <a:ext cx="6248400" cy="2286000"/>
          </a:xfrm>
          <a:prstGeom prst="rect">
            <a:avLst/>
          </a:prstGeom>
        </p:spPr>
      </p:pic>
      <p:sp>
        <p:nvSpPr>
          <p:cNvPr id="9" name="TextBox 8"/>
          <p:cNvSpPr txBox="1"/>
          <p:nvPr/>
        </p:nvSpPr>
        <p:spPr>
          <a:xfrm>
            <a:off x="6228803" y="2462851"/>
            <a:ext cx="2820452" cy="461665"/>
          </a:xfrm>
          <a:prstGeom prst="rect">
            <a:avLst/>
          </a:prstGeom>
          <a:noFill/>
        </p:spPr>
        <p:txBody>
          <a:bodyPr wrap="none" rtlCol="0">
            <a:spAutoFit/>
          </a:bodyPr>
          <a:lstStyle/>
          <a:p>
            <a:r>
              <a:rPr lang="en-CA" altLang="zh-CN" b="1" dirty="0" smtClean="0"/>
              <a:t>N</a:t>
            </a:r>
            <a:r>
              <a:rPr lang="en-CA" altLang="zh-CN" b="1" baseline="-25000" dirty="0" smtClean="0"/>
              <a:t>SR </a:t>
            </a:r>
            <a:r>
              <a:rPr lang="en-CA" altLang="zh-CN" b="1" dirty="0" smtClean="0"/>
              <a:t> indicates the half the size of</a:t>
            </a:r>
          </a:p>
          <a:p>
            <a:r>
              <a:rPr lang="en-CA" altLang="zh-CN" b="1" dirty="0" smtClean="0"/>
              <a:t>Subcarriers per symbol excluding Nulls </a:t>
            </a:r>
            <a:endParaRPr lang="zh-CN" altLang="en-US" b="1" dirty="0"/>
          </a:p>
        </p:txBody>
      </p:sp>
      <p:sp>
        <p:nvSpPr>
          <p:cNvPr id="10" name="TextBox 9"/>
          <p:cNvSpPr txBox="1"/>
          <p:nvPr/>
        </p:nvSpPr>
        <p:spPr>
          <a:xfrm>
            <a:off x="76200" y="4706034"/>
            <a:ext cx="2479461" cy="646331"/>
          </a:xfrm>
          <a:prstGeom prst="rect">
            <a:avLst/>
          </a:prstGeom>
          <a:noFill/>
        </p:spPr>
        <p:txBody>
          <a:bodyPr wrap="none" rtlCol="0">
            <a:spAutoFit/>
          </a:bodyPr>
          <a:lstStyle/>
          <a:p>
            <a:r>
              <a:rPr lang="en-CA" altLang="zh-CN" b="1" i="1" dirty="0" smtClean="0"/>
              <a:t>k</a:t>
            </a:r>
            <a:r>
              <a:rPr lang="en-CA" altLang="zh-CN" b="1" dirty="0" smtClean="0"/>
              <a:t> is the subcarrier index</a:t>
            </a:r>
          </a:p>
          <a:p>
            <a:r>
              <a:rPr lang="en-CA" altLang="zh-CN" b="1" i="1" dirty="0" smtClean="0"/>
              <a:t>R</a:t>
            </a:r>
            <a:r>
              <a:rPr lang="en-CA" altLang="zh-CN" b="1" dirty="0" smtClean="0"/>
              <a:t> represents real component</a:t>
            </a:r>
          </a:p>
          <a:p>
            <a:r>
              <a:rPr lang="en-CA" altLang="zh-CN" b="1" i="1" dirty="0" smtClean="0"/>
              <a:t>I</a:t>
            </a:r>
            <a:r>
              <a:rPr lang="en-CA" altLang="zh-CN" b="1" dirty="0" smtClean="0"/>
              <a:t> represents imaginary component </a:t>
            </a:r>
            <a:endParaRPr lang="zh-CN" altLang="en-US" b="1" dirty="0"/>
          </a:p>
        </p:txBody>
      </p:sp>
    </p:spTree>
    <p:extLst>
      <p:ext uri="{BB962C8B-B14F-4D97-AF65-F5344CB8AC3E}">
        <p14:creationId xmlns:p14="http://schemas.microsoft.com/office/powerpoint/2010/main" val="403805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7" name="Title 1"/>
          <p:cNvSpPr>
            <a:spLocks noGrp="1"/>
          </p:cNvSpPr>
          <p:nvPr>
            <p:ph type="title"/>
          </p:nvPr>
        </p:nvSpPr>
        <p:spPr>
          <a:xfrm>
            <a:off x="29980" y="609600"/>
            <a:ext cx="9067800" cy="517160"/>
          </a:xfrm>
        </p:spPr>
        <p:txBody>
          <a:bodyPr/>
          <a:lstStyle/>
          <a:p>
            <a:r>
              <a:rPr lang="en-CA" altLang="zh-CN" sz="2600" dirty="0" smtClean="0">
                <a:solidFill>
                  <a:srgbClr val="000000"/>
                </a:solidFill>
              </a:rPr>
              <a:t>Simplified Scaling Factor based CSI matrices quantization</a:t>
            </a:r>
            <a:endParaRPr lang="en-US" sz="2600" dirty="0" smtClean="0"/>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42862" y="1005590"/>
                <a:ext cx="9054918" cy="5029200"/>
              </a:xfrm>
            </p:spPr>
            <p:txBody>
              <a:bodyPr/>
              <a:lstStyle/>
              <a:p>
                <a:pPr marL="457200" indent="-457200">
                  <a:buFont typeface="+mj-lt"/>
                  <a:buAutoNum type="arabicPeriod"/>
                </a:pPr>
                <a:r>
                  <a:rPr lang="en-US" altLang="zh-CN" sz="2000" dirty="0" smtClean="0"/>
                  <a:t>The maximums of the real and imaginary parts of each element of the matrix in each subcarrier are found as following</a:t>
                </a:r>
              </a:p>
              <a:p>
                <a:pPr marL="457200" indent="-457200">
                  <a:buFont typeface="+mj-lt"/>
                  <a:buAutoNum type="arabicPeriod"/>
                </a:pPr>
                <a:endParaRPr lang="en-CA" altLang="zh-CN" sz="2000" dirty="0"/>
              </a:p>
              <a:p>
                <a:pPr marL="457200" indent="-457200">
                  <a:buFont typeface="+mj-lt"/>
                  <a:buAutoNum type="arabicPeriod"/>
                </a:pPr>
                <a:endParaRPr lang="en-CA" altLang="zh-CN" sz="2000" dirty="0" smtClean="0"/>
              </a:p>
              <a:p>
                <a:pPr marL="457200" indent="-457200">
                  <a:buFont typeface="+mj-lt"/>
                  <a:buAutoNum type="arabicPeriod"/>
                </a:pPr>
                <a:endParaRPr lang="en-CA" altLang="zh-CN" sz="2000" dirty="0"/>
              </a:p>
              <a:p>
                <a:pPr marL="457200" indent="-457200">
                  <a:buFont typeface="+mj-lt"/>
                  <a:buAutoNum type="arabicPeriod"/>
                </a:pPr>
                <a:r>
                  <a:rPr lang="en-CA" altLang="zh-CN" sz="2000" dirty="0" smtClean="0"/>
                  <a:t>Choose the scaling factor, </a:t>
                </a:r>
                <a14:m>
                  <m:oMath xmlns:m="http://schemas.openxmlformats.org/officeDocument/2006/math">
                    <m:sSubSup>
                      <m:sSubSupPr>
                        <m:ctrlPr>
                          <a:rPr lang="en-CA" altLang="zh-CN" sz="2000" i="1" smtClean="0">
                            <a:latin typeface="Cambria Math" panose="02040503050406030204" pitchFamily="18" charset="0"/>
                          </a:rPr>
                        </m:ctrlPr>
                      </m:sSubSupPr>
                      <m:e>
                        <m:r>
                          <a:rPr lang="en-CA" altLang="zh-CN" sz="2000" b="1" i="1" smtClean="0">
                            <a:latin typeface="Cambria Math" panose="02040503050406030204" pitchFamily="18" charset="0"/>
                          </a:rPr>
                          <m:t>𝑴</m:t>
                        </m:r>
                      </m:e>
                      <m:sub>
                        <m:r>
                          <a:rPr lang="en-CA" altLang="zh-CN" sz="2000" b="1" i="1" smtClean="0">
                            <a:latin typeface="Cambria Math" panose="02040503050406030204" pitchFamily="18" charset="0"/>
                          </a:rPr>
                          <m:t>𝑯</m:t>
                        </m:r>
                      </m:sub>
                      <m:sup>
                        <m:r>
                          <a:rPr lang="en-CA" altLang="zh-CN" sz="2000" b="1" i="1" smtClean="0">
                            <a:latin typeface="Cambria Math" panose="02040503050406030204" pitchFamily="18" charset="0"/>
                          </a:rPr>
                          <m:t>𝒍𝒊𝒏</m:t>
                        </m:r>
                      </m:sup>
                    </m:sSubSup>
                  </m:oMath>
                </a14:m>
                <a:r>
                  <a:rPr lang="en-CA" altLang="zh-CN" sz="2000" dirty="0" smtClean="0"/>
                  <a:t> as following, (now </a:t>
                </a:r>
                <a14:m>
                  <m:oMath xmlns:m="http://schemas.openxmlformats.org/officeDocument/2006/math">
                    <m:sSubSup>
                      <m:sSubSupPr>
                        <m:ctrlPr>
                          <a:rPr lang="en-CA" altLang="zh-CN" sz="2000" i="1">
                            <a:latin typeface="Cambria Math" panose="02040503050406030204" pitchFamily="18" charset="0"/>
                          </a:rPr>
                        </m:ctrlPr>
                      </m:sSubSupPr>
                      <m:e>
                        <m:r>
                          <a:rPr lang="en-CA" altLang="zh-CN" sz="2000" i="1">
                            <a:latin typeface="Cambria Math" panose="02040503050406030204" pitchFamily="18" charset="0"/>
                          </a:rPr>
                          <m:t>𝑴</m:t>
                        </m:r>
                      </m:e>
                      <m:sub>
                        <m:r>
                          <a:rPr lang="en-CA" altLang="zh-CN" sz="2000" i="1">
                            <a:latin typeface="Cambria Math" panose="02040503050406030204" pitchFamily="18" charset="0"/>
                          </a:rPr>
                          <m:t>𝑯</m:t>
                        </m:r>
                      </m:sub>
                      <m:sup>
                        <m:r>
                          <a:rPr lang="en-CA" altLang="zh-CN" sz="2000" i="1">
                            <a:latin typeface="Cambria Math" panose="02040503050406030204" pitchFamily="18" charset="0"/>
                          </a:rPr>
                          <m:t>𝒍𝒊𝒏</m:t>
                        </m:r>
                      </m:sup>
                    </m:sSubSup>
                  </m:oMath>
                </a14:m>
                <a:r>
                  <a:rPr lang="en-CA" altLang="zh-CN" sz="2000" dirty="0" smtClean="0"/>
                  <a:t> is not a function of subcarrier)</a:t>
                </a:r>
              </a:p>
              <a:p>
                <a:pPr marL="0" indent="0">
                  <a:buNone/>
                </a:pPr>
                <a14:m>
                  <m:oMathPara xmlns:m="http://schemas.openxmlformats.org/officeDocument/2006/math">
                    <m:oMathParaPr>
                      <m:jc m:val="centerGroup"/>
                    </m:oMathParaPr>
                    <m:oMath xmlns:m="http://schemas.openxmlformats.org/officeDocument/2006/math">
                      <m:sSubSup>
                        <m:sSubSupPr>
                          <m:ctrlPr>
                            <a:rPr lang="en-CA" altLang="zh-CN" sz="2000" i="1">
                              <a:latin typeface="Cambria Math" panose="02040503050406030204" pitchFamily="18" charset="0"/>
                            </a:rPr>
                          </m:ctrlPr>
                        </m:sSubSupPr>
                        <m:e>
                          <m:sSubSup>
                            <m:sSubSupPr>
                              <m:ctrlPr>
                                <a:rPr lang="en-CA" altLang="zh-CN" sz="2000" i="1">
                                  <a:latin typeface="Cambria Math" panose="02040503050406030204" pitchFamily="18" charset="0"/>
                                </a:rPr>
                              </m:ctrlPr>
                            </m:sSubSupPr>
                            <m:e>
                              <m:r>
                                <a:rPr lang="en-CA" altLang="zh-CN" sz="2000" i="1">
                                  <a:latin typeface="Cambria Math" panose="02040503050406030204" pitchFamily="18" charset="0"/>
                                </a:rPr>
                                <m:t>𝑴</m:t>
                              </m:r>
                            </m:e>
                            <m:sub>
                              <m:r>
                                <a:rPr lang="en-CA" altLang="zh-CN" sz="2000" i="1">
                                  <a:latin typeface="Cambria Math" panose="02040503050406030204" pitchFamily="18" charset="0"/>
                                </a:rPr>
                                <m:t>𝑯</m:t>
                              </m:r>
                            </m:sub>
                            <m:sup>
                              <m:r>
                                <a:rPr lang="en-CA" altLang="zh-CN" sz="2000" i="1">
                                  <a:latin typeface="Cambria Math" panose="02040503050406030204" pitchFamily="18" charset="0"/>
                                </a:rPr>
                                <m:t>𝒍𝒊𝒏</m:t>
                              </m:r>
                            </m:sup>
                          </m:sSubSup>
                          <m:r>
                            <a:rPr lang="en-CA" altLang="zh-CN" sz="2000" b="1" i="1" smtClean="0">
                              <a:latin typeface="Cambria Math" panose="02040503050406030204" pitchFamily="18" charset="0"/>
                            </a:rPr>
                            <m:t>=</m:t>
                          </m:r>
                          <m:r>
                            <a:rPr lang="en-CA" altLang="zh-CN" sz="2000" i="1">
                              <a:latin typeface="Cambria Math" panose="02040503050406030204" pitchFamily="18" charset="0"/>
                            </a:rPr>
                            <m:t>𝒎𝒂𝒙</m:t>
                          </m:r>
                          <m:d>
                            <m:dPr>
                              <m:begChr m:val="{"/>
                              <m:endChr m:val="}"/>
                              <m:ctrlPr>
                                <a:rPr lang="en-CA" altLang="zh-CN" sz="2000" i="1">
                                  <a:latin typeface="Cambria Math" panose="02040503050406030204" pitchFamily="18" charset="0"/>
                                </a:rPr>
                              </m:ctrlPr>
                            </m:dPr>
                            <m:e>
                              <m:sSub>
                                <m:sSubPr>
                                  <m:ctrlPr>
                                    <a:rPr lang="en-CA" altLang="zh-CN" sz="2000" i="1">
                                      <a:latin typeface="Cambria Math" panose="02040503050406030204" pitchFamily="18" charset="0"/>
                                    </a:rPr>
                                  </m:ctrlPr>
                                </m:sSubPr>
                                <m:e>
                                  <m:r>
                                    <a:rPr lang="en-CA" altLang="zh-CN" sz="2000" i="1">
                                      <a:latin typeface="Cambria Math" panose="02040503050406030204" pitchFamily="18" charset="0"/>
                                    </a:rPr>
                                    <m:t>𝒎</m:t>
                                  </m:r>
                                </m:e>
                                <m:sub>
                                  <m:r>
                                    <a:rPr lang="en-CA" altLang="zh-CN" sz="2000" i="1">
                                      <a:latin typeface="Cambria Math" panose="02040503050406030204" pitchFamily="18" charset="0"/>
                                    </a:rPr>
                                    <m:t>𝑯</m:t>
                                  </m:r>
                                </m:sub>
                              </m:sSub>
                              <m:d>
                                <m:dPr>
                                  <m:ctrlPr>
                                    <a:rPr lang="en-CA" altLang="zh-CN" sz="2000" i="1">
                                      <a:latin typeface="Cambria Math" panose="02040503050406030204" pitchFamily="18" charset="0"/>
                                    </a:rPr>
                                  </m:ctrlPr>
                                </m:dPr>
                                <m:e>
                                  <m:r>
                                    <a:rPr lang="en-CA" altLang="zh-CN" sz="2000" i="1">
                                      <a:latin typeface="Cambria Math" panose="02040503050406030204" pitchFamily="18" charset="0"/>
                                    </a:rPr>
                                    <m:t>𝒌</m:t>
                                  </m:r>
                                </m:e>
                              </m:d>
                            </m:e>
                          </m:d>
                        </m:e>
                        <m:sub>
                          <m:r>
                            <a:rPr lang="en-CA" altLang="zh-CN" sz="2000" i="1">
                              <a:latin typeface="Cambria Math" panose="02040503050406030204" pitchFamily="18" charset="0"/>
                            </a:rPr>
                            <m:t>𝒌</m:t>
                          </m:r>
                          <m:r>
                            <a:rPr lang="en-CA" altLang="zh-CN" sz="2000" i="1">
                              <a:latin typeface="Cambria Math" panose="02040503050406030204" pitchFamily="18" charset="0"/>
                            </a:rPr>
                            <m:t>=−</m:t>
                          </m:r>
                          <m:sSub>
                            <m:sSubPr>
                              <m:ctrlPr>
                                <a:rPr lang="en-CA" altLang="zh-CN" sz="2000" i="1">
                                  <a:latin typeface="Cambria Math" panose="02040503050406030204" pitchFamily="18" charset="0"/>
                                </a:rPr>
                              </m:ctrlPr>
                            </m:sSubPr>
                            <m:e>
                              <m:r>
                                <a:rPr lang="en-CA" altLang="zh-CN" sz="2000" i="1">
                                  <a:latin typeface="Cambria Math" panose="02040503050406030204" pitchFamily="18" charset="0"/>
                                </a:rPr>
                                <m:t>𝑵</m:t>
                              </m:r>
                            </m:e>
                            <m:sub>
                              <m:r>
                                <a:rPr lang="en-CA" altLang="zh-CN" sz="2000" i="1">
                                  <a:latin typeface="Cambria Math" panose="02040503050406030204" pitchFamily="18" charset="0"/>
                                </a:rPr>
                                <m:t>𝑺𝑹</m:t>
                              </m:r>
                            </m:sub>
                          </m:sSub>
                        </m:sub>
                        <m:sup>
                          <m:r>
                            <a:rPr lang="en-CA" altLang="zh-CN" sz="2000" i="1">
                              <a:latin typeface="Cambria Math" panose="02040503050406030204" pitchFamily="18" charset="0"/>
                            </a:rPr>
                            <m:t>𝒌</m:t>
                          </m:r>
                          <m:r>
                            <a:rPr lang="en-CA" altLang="zh-CN" sz="2000" i="1">
                              <a:latin typeface="Cambria Math" panose="02040503050406030204" pitchFamily="18" charset="0"/>
                            </a:rPr>
                            <m:t>=</m:t>
                          </m:r>
                          <m:sSub>
                            <m:sSubPr>
                              <m:ctrlPr>
                                <a:rPr lang="en-CA" altLang="zh-CN" sz="2000" i="1">
                                  <a:latin typeface="Cambria Math" panose="02040503050406030204" pitchFamily="18" charset="0"/>
                                </a:rPr>
                              </m:ctrlPr>
                            </m:sSubPr>
                            <m:e>
                              <m:r>
                                <a:rPr lang="en-CA" altLang="zh-CN" sz="2000" i="1">
                                  <a:latin typeface="Cambria Math" panose="02040503050406030204" pitchFamily="18" charset="0"/>
                                </a:rPr>
                                <m:t>𝑵</m:t>
                              </m:r>
                            </m:e>
                            <m:sub>
                              <m:r>
                                <a:rPr lang="en-CA" altLang="zh-CN" sz="2000" i="1">
                                  <a:latin typeface="Cambria Math" panose="02040503050406030204" pitchFamily="18" charset="0"/>
                                </a:rPr>
                                <m:t>𝑺𝑹</m:t>
                              </m:r>
                            </m:sub>
                          </m:sSub>
                        </m:sup>
                      </m:sSubSup>
                    </m:oMath>
                  </m:oMathPara>
                </a14:m>
                <a:endParaRPr lang="en-CA" altLang="zh-CN" sz="2000" dirty="0" smtClean="0"/>
              </a:p>
              <a:p>
                <a:pPr marL="0" indent="0">
                  <a:buNone/>
                </a:pPr>
                <a:r>
                  <a:rPr lang="en-CA" altLang="zh-CN" sz="2000" dirty="0" smtClean="0"/>
                  <a:t>3. </a:t>
                </a:r>
                <a:r>
                  <a:rPr lang="en-US" altLang="zh-CN" sz="2000" dirty="0"/>
                  <a:t>The real and imaginary parts of each element in the matrix </a:t>
                </a:r>
                <a14:m>
                  <m:oMath xmlns:m="http://schemas.openxmlformats.org/officeDocument/2006/math">
                    <m:sSub>
                      <m:sSubPr>
                        <m:ctrlPr>
                          <a:rPr lang="en-US" altLang="zh-CN" sz="2000" i="1">
                            <a:latin typeface="Cambria Math" panose="02040503050406030204" pitchFamily="18" charset="0"/>
                          </a:rPr>
                        </m:ctrlPr>
                      </m:sSubPr>
                      <m:e>
                        <m:r>
                          <a:rPr lang="en-CA" altLang="zh-CN" sz="2000" i="1">
                            <a:latin typeface="Cambria Math" panose="02040503050406030204" pitchFamily="18" charset="0"/>
                          </a:rPr>
                          <m:t>𝑯</m:t>
                        </m:r>
                      </m:e>
                      <m:sub>
                        <m:r>
                          <a:rPr lang="en-CA" altLang="zh-CN" sz="2000" i="1">
                            <a:latin typeface="Cambria Math" panose="02040503050406030204" pitchFamily="18" charset="0"/>
                          </a:rPr>
                          <m:t>𝒆𝒇𝒇</m:t>
                        </m:r>
                        <m:r>
                          <a:rPr lang="en-CA" altLang="zh-CN" sz="2000" i="1">
                            <a:latin typeface="Cambria Math" panose="02040503050406030204" pitchFamily="18" charset="0"/>
                          </a:rPr>
                          <m:t>(</m:t>
                        </m:r>
                        <m:r>
                          <a:rPr lang="en-CA" altLang="zh-CN" sz="2000" i="1">
                            <a:latin typeface="Cambria Math" panose="02040503050406030204" pitchFamily="18" charset="0"/>
                          </a:rPr>
                          <m:t>𝒎</m:t>
                        </m:r>
                        <m:r>
                          <a:rPr lang="en-CA" altLang="zh-CN" sz="2000" i="1">
                            <a:latin typeface="Cambria Math" panose="02040503050406030204" pitchFamily="18" charset="0"/>
                          </a:rPr>
                          <m:t>,</m:t>
                        </m:r>
                        <m:r>
                          <a:rPr lang="en-CA" altLang="zh-CN" sz="2000" i="1">
                            <a:latin typeface="Cambria Math" panose="02040503050406030204" pitchFamily="18" charset="0"/>
                          </a:rPr>
                          <m:t>𝒍</m:t>
                        </m:r>
                        <m:r>
                          <a:rPr lang="en-CA" altLang="zh-CN" sz="2000" i="1">
                            <a:latin typeface="Cambria Math" panose="02040503050406030204" pitchFamily="18" charset="0"/>
                          </a:rPr>
                          <m:t>)</m:t>
                        </m:r>
                      </m:sub>
                    </m:sSub>
                  </m:oMath>
                </a14:m>
                <a:r>
                  <a:rPr lang="en-US" altLang="zh-CN" sz="2000" i="1" dirty="0"/>
                  <a:t>(k) </a:t>
                </a:r>
                <a:r>
                  <a:rPr lang="en-US" altLang="zh-CN" sz="2000" dirty="0"/>
                  <a:t>are quantized to </a:t>
                </a:r>
                <a:r>
                  <a:rPr lang="en-US" altLang="zh-CN" sz="2000" i="1" dirty="0" err="1"/>
                  <a:t>N</a:t>
                </a:r>
                <a:r>
                  <a:rPr lang="en-US" altLang="zh-CN" sz="2000" i="1" baseline="-25000" dirty="0" err="1"/>
                  <a:t>b</a:t>
                </a:r>
                <a:r>
                  <a:rPr lang="en-US" altLang="zh-CN" sz="2000" dirty="0"/>
                  <a:t> bits in twos complement encoding as defined by following</a:t>
                </a:r>
                <a:endParaRPr lang="en-CA" altLang="zh-CN" sz="2000" dirty="0"/>
              </a:p>
              <a:p>
                <a:pPr marL="0" indent="0">
                  <a:buNone/>
                </a:pPr>
                <a:endParaRPr lang="en-US" altLang="zh-CN" sz="2000" dirty="0" smtClean="0"/>
              </a:p>
              <a:p>
                <a:endParaRPr lang="en-CA" altLang="zh-CN" sz="2400" dirty="0"/>
              </a:p>
              <a:p>
                <a:endParaRPr lang="zh-CN" altLang="en-US" sz="2000" dirty="0"/>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42862" y="1005590"/>
                <a:ext cx="9054918" cy="5029200"/>
              </a:xfrm>
              <a:blipFill rotWithShape="0">
                <a:blip r:embed="rId2"/>
                <a:stretch>
                  <a:fillRect l="-673" t="-606" r="-606"/>
                </a:stretch>
              </a:blipFill>
            </p:spPr>
            <p:txBody>
              <a:bodyPr/>
              <a:lstStyle/>
              <a:p>
                <a:r>
                  <a:rPr lang="zh-CN" altLang="en-US">
                    <a:noFill/>
                  </a:rPr>
                  <a:t> </a:t>
                </a:r>
              </a:p>
            </p:txBody>
          </p:sp>
        </mc:Fallback>
      </mc:AlternateContent>
      <p:pic>
        <p:nvPicPr>
          <p:cNvPr id="9" name="Picture 8"/>
          <p:cNvPicPr>
            <a:picLocks noChangeAspect="1"/>
          </p:cNvPicPr>
          <p:nvPr/>
        </p:nvPicPr>
        <p:blipFill>
          <a:blip r:embed="rId3"/>
          <a:stretch>
            <a:fillRect/>
          </a:stretch>
        </p:blipFill>
        <p:spPr>
          <a:xfrm>
            <a:off x="42862" y="1661410"/>
            <a:ext cx="9058275" cy="1162050"/>
          </a:xfrm>
          <a:prstGeom prst="rect">
            <a:avLst/>
          </a:prstGeom>
        </p:spPr>
      </p:pic>
      <p:pic>
        <p:nvPicPr>
          <p:cNvPr id="3" name="Picture 2"/>
          <p:cNvPicPr>
            <a:picLocks noChangeAspect="1"/>
          </p:cNvPicPr>
          <p:nvPr/>
        </p:nvPicPr>
        <p:blipFill>
          <a:blip r:embed="rId4"/>
          <a:stretch>
            <a:fillRect/>
          </a:stretch>
        </p:blipFill>
        <p:spPr>
          <a:xfrm>
            <a:off x="2133600" y="4598866"/>
            <a:ext cx="4362428" cy="1848154"/>
          </a:xfrm>
          <a:prstGeom prst="rect">
            <a:avLst/>
          </a:prstGeom>
        </p:spPr>
      </p:pic>
    </p:spTree>
    <p:extLst>
      <p:ext uri="{BB962C8B-B14F-4D97-AF65-F5344CB8AC3E}">
        <p14:creationId xmlns:p14="http://schemas.microsoft.com/office/powerpoint/2010/main" val="414463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25840"/>
            <a:ext cx="8915400" cy="533400"/>
          </a:xfrm>
        </p:spPr>
        <p:txBody>
          <a:bodyPr/>
          <a:lstStyle/>
          <a:p>
            <a:r>
              <a:rPr lang="en-CA" altLang="zh-CN" dirty="0" smtClean="0"/>
              <a:t>How to recover the CSI matrices in the Initiator</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447800"/>
                <a:ext cx="8763000" cy="4724400"/>
              </a:xfrm>
            </p:spPr>
            <p:txBody>
              <a:bodyPr/>
              <a:lstStyle/>
              <a:p>
                <a14:m>
                  <m:oMath xmlns:m="http://schemas.openxmlformats.org/officeDocument/2006/math">
                    <m:sSubSup>
                      <m:sSubSupPr>
                        <m:ctrlPr>
                          <a:rPr lang="en-US" altLang="zh-CN" i="1" smtClean="0">
                            <a:latin typeface="Cambria Math" panose="02040503050406030204" pitchFamily="18" charset="0"/>
                          </a:rPr>
                        </m:ctrlPr>
                      </m:sSubSupPr>
                      <m:e>
                        <m:acc>
                          <m:accPr>
                            <m:chr m:val="̃"/>
                            <m:ctrlPr>
                              <a:rPr lang="en-US" altLang="zh-CN" i="1" smtClean="0">
                                <a:latin typeface="Cambria Math" panose="02040503050406030204" pitchFamily="18" charset="0"/>
                              </a:rPr>
                            </m:ctrlPr>
                          </m:accPr>
                          <m:e>
                            <m:r>
                              <a:rPr lang="en-CA" altLang="zh-CN" i="1">
                                <a:latin typeface="Cambria Math" panose="02040503050406030204" pitchFamily="18" charset="0"/>
                              </a:rPr>
                              <m:t>𝑯</m:t>
                            </m:r>
                          </m:e>
                        </m:acc>
                      </m:e>
                      <m:sub>
                        <m:r>
                          <a:rPr lang="en-CA" altLang="zh-CN" b="1" i="1" smtClean="0">
                            <a:latin typeface="Cambria Math" panose="02040503050406030204" pitchFamily="18" charset="0"/>
                          </a:rPr>
                          <m:t>𝒆𝒇𝒇</m:t>
                        </m:r>
                        <m:r>
                          <a:rPr lang="en-CA" altLang="zh-CN" b="1" i="1" smtClean="0">
                            <a:latin typeface="Cambria Math" panose="02040503050406030204" pitchFamily="18" charset="0"/>
                          </a:rPr>
                          <m:t>(</m:t>
                        </m:r>
                        <m:r>
                          <a:rPr lang="en-CA" altLang="zh-CN" b="1" i="1" smtClean="0">
                            <a:latin typeface="Cambria Math" panose="02040503050406030204" pitchFamily="18" charset="0"/>
                          </a:rPr>
                          <m:t>𝒎</m:t>
                        </m:r>
                        <m:r>
                          <a:rPr lang="en-CA" altLang="zh-CN" b="1" i="1" smtClean="0">
                            <a:latin typeface="Cambria Math" panose="02040503050406030204" pitchFamily="18" charset="0"/>
                          </a:rPr>
                          <m:t>,</m:t>
                        </m:r>
                        <m:r>
                          <a:rPr lang="en-CA" altLang="zh-CN" b="1" i="1" smtClean="0">
                            <a:latin typeface="Cambria Math" panose="02040503050406030204" pitchFamily="18" charset="0"/>
                          </a:rPr>
                          <m:t>𝒍</m:t>
                        </m:r>
                        <m:r>
                          <a:rPr lang="en-CA" altLang="zh-CN" b="1" i="1" smtClean="0">
                            <a:latin typeface="Cambria Math" panose="02040503050406030204" pitchFamily="18" charset="0"/>
                          </a:rPr>
                          <m:t>)</m:t>
                        </m:r>
                      </m:sub>
                      <m:sup>
                        <m:r>
                          <a:rPr lang="en-CA" altLang="zh-CN" b="1" i="1" smtClean="0">
                            <a:latin typeface="Cambria Math" panose="02040503050406030204" pitchFamily="18" charset="0"/>
                          </a:rPr>
                          <m:t>𝒒</m:t>
                        </m:r>
                        <m:r>
                          <a:rPr lang="en-CA" altLang="zh-CN" b="1" i="1" smtClean="0">
                            <a:latin typeface="Cambria Math" panose="02040503050406030204" pitchFamily="18" charset="0"/>
                          </a:rPr>
                          <m:t>(</m:t>
                        </m:r>
                        <m:r>
                          <a:rPr lang="en-CA" altLang="zh-CN" b="1" i="1" smtClean="0">
                            <a:latin typeface="Cambria Math" panose="02040503050406030204" pitchFamily="18" charset="0"/>
                          </a:rPr>
                          <m:t>𝑹</m:t>
                        </m:r>
                        <m:r>
                          <a:rPr lang="en-CA" altLang="zh-CN" b="1" i="1" smtClean="0">
                            <a:latin typeface="Cambria Math" panose="02040503050406030204" pitchFamily="18" charset="0"/>
                          </a:rPr>
                          <m:t>)</m:t>
                        </m:r>
                      </m:sup>
                    </m:sSubSup>
                    <m:d>
                      <m:dPr>
                        <m:ctrlPr>
                          <a:rPr lang="en-US" altLang="zh-CN" i="1" smtClean="0">
                            <a:latin typeface="Cambria Math" panose="02040503050406030204" pitchFamily="18" charset="0"/>
                          </a:rPr>
                        </m:ctrlPr>
                      </m:dPr>
                      <m:e>
                        <m:r>
                          <a:rPr lang="en-CA" altLang="zh-CN" b="1" i="1" smtClean="0">
                            <a:latin typeface="Cambria Math" panose="02040503050406030204" pitchFamily="18" charset="0"/>
                          </a:rPr>
                          <m:t>𝒌</m:t>
                        </m:r>
                      </m:e>
                    </m:d>
                    <m:r>
                      <a:rPr lang="en-CA" altLang="zh-CN" b="1" i="1" smtClean="0">
                        <a:latin typeface="Cambria Math" panose="02040503050406030204" pitchFamily="18" charset="0"/>
                      </a:rPr>
                      <m:t>=</m:t>
                    </m:r>
                    <m:sSubSup>
                      <m:sSubSupPr>
                        <m:ctrlPr>
                          <a:rPr lang="en-US" altLang="zh-CN" i="1">
                            <a:latin typeface="Cambria Math" panose="02040503050406030204" pitchFamily="18" charset="0"/>
                          </a:rPr>
                        </m:ctrlPr>
                      </m:sSubSupPr>
                      <m:e>
                        <m:acc>
                          <m:accPr>
                            <m:chr m:val="̂"/>
                            <m:ctrlPr>
                              <a:rPr lang="en-US" altLang="zh-CN" i="1" smtClean="0">
                                <a:latin typeface="Cambria Math" panose="02040503050406030204" pitchFamily="18" charset="0"/>
                              </a:rPr>
                            </m:ctrlPr>
                          </m:accPr>
                          <m:e>
                            <m:r>
                              <a:rPr lang="en-CA" altLang="zh-CN" b="1" i="1" smtClean="0">
                                <a:latin typeface="Cambria Math" panose="02040503050406030204" pitchFamily="18" charset="0"/>
                              </a:rPr>
                              <m:t>𝑯</m:t>
                            </m:r>
                          </m:e>
                        </m:acc>
                      </m:e>
                      <m:sub>
                        <m:r>
                          <a:rPr lang="en-CA" altLang="zh-CN" i="1">
                            <a:latin typeface="Cambria Math" panose="02040503050406030204" pitchFamily="18" charset="0"/>
                          </a:rPr>
                          <m:t>𝒆𝒇𝒇</m:t>
                        </m:r>
                        <m:r>
                          <a:rPr lang="en-CA" altLang="zh-CN" i="1">
                            <a:latin typeface="Cambria Math" panose="02040503050406030204" pitchFamily="18" charset="0"/>
                          </a:rPr>
                          <m:t>(</m:t>
                        </m:r>
                        <m:r>
                          <a:rPr lang="en-CA" altLang="zh-CN" i="1">
                            <a:latin typeface="Cambria Math" panose="02040503050406030204" pitchFamily="18" charset="0"/>
                          </a:rPr>
                          <m:t>𝒎</m:t>
                        </m:r>
                        <m:r>
                          <a:rPr lang="en-CA" altLang="zh-CN" i="1">
                            <a:latin typeface="Cambria Math" panose="02040503050406030204" pitchFamily="18" charset="0"/>
                          </a:rPr>
                          <m:t>,</m:t>
                        </m:r>
                        <m:r>
                          <a:rPr lang="en-CA" altLang="zh-CN" i="1">
                            <a:latin typeface="Cambria Math" panose="02040503050406030204" pitchFamily="18" charset="0"/>
                          </a:rPr>
                          <m:t>𝒍</m:t>
                        </m:r>
                        <m:r>
                          <a:rPr lang="en-CA" altLang="zh-CN" i="1">
                            <a:latin typeface="Cambria Math" panose="02040503050406030204" pitchFamily="18" charset="0"/>
                          </a:rPr>
                          <m:t>)</m:t>
                        </m:r>
                      </m:sub>
                      <m:sup>
                        <m:r>
                          <a:rPr lang="en-CA" altLang="zh-CN" i="1">
                            <a:latin typeface="Cambria Math" panose="02040503050406030204" pitchFamily="18" charset="0"/>
                          </a:rPr>
                          <m:t>𝒒</m:t>
                        </m:r>
                        <m:r>
                          <a:rPr lang="en-CA" altLang="zh-CN" i="1">
                            <a:latin typeface="Cambria Math" panose="02040503050406030204" pitchFamily="18" charset="0"/>
                          </a:rPr>
                          <m:t>(</m:t>
                        </m:r>
                        <m:r>
                          <a:rPr lang="en-CA" altLang="zh-CN" i="1">
                            <a:latin typeface="Cambria Math" panose="02040503050406030204" pitchFamily="18" charset="0"/>
                          </a:rPr>
                          <m:t>𝑹</m:t>
                        </m:r>
                        <m:r>
                          <a:rPr lang="en-CA" altLang="zh-CN" i="1">
                            <a:latin typeface="Cambria Math" panose="02040503050406030204" pitchFamily="18" charset="0"/>
                          </a:rPr>
                          <m:t>)</m:t>
                        </m:r>
                      </m:sup>
                    </m:sSubSup>
                    <m:d>
                      <m:dPr>
                        <m:ctrlPr>
                          <a:rPr lang="en-US" altLang="zh-CN" i="1">
                            <a:latin typeface="Cambria Math" panose="02040503050406030204" pitchFamily="18" charset="0"/>
                          </a:rPr>
                        </m:ctrlPr>
                      </m:dPr>
                      <m:e>
                        <m:r>
                          <a:rPr lang="en-CA" altLang="zh-CN" i="1">
                            <a:latin typeface="Cambria Math" panose="02040503050406030204" pitchFamily="18" charset="0"/>
                          </a:rPr>
                          <m:t>𝒌</m:t>
                        </m:r>
                      </m:e>
                    </m:d>
                  </m:oMath>
                </a14:m>
                <a:r>
                  <a:rPr lang="zh-CN" altLang="en-US" dirty="0" smtClean="0"/>
                  <a:t> </a:t>
                </a:r>
                <a:r>
                  <a:rPr lang="en-CA" altLang="zh-CN" dirty="0" smtClean="0"/>
                  <a:t>* </a:t>
                </a:r>
                <a14:m>
                  <m:oMath xmlns:m="http://schemas.openxmlformats.org/officeDocument/2006/math">
                    <m:sSubSup>
                      <m:sSubSupPr>
                        <m:ctrlPr>
                          <a:rPr lang="en-CA" altLang="zh-CN" i="1" smtClean="0">
                            <a:latin typeface="Cambria Math" panose="02040503050406030204" pitchFamily="18" charset="0"/>
                          </a:rPr>
                        </m:ctrlPr>
                      </m:sSubSupPr>
                      <m:e>
                        <m:r>
                          <a:rPr lang="en-CA" altLang="zh-CN" b="1" i="1" smtClean="0">
                            <a:latin typeface="Cambria Math" panose="02040503050406030204" pitchFamily="18" charset="0"/>
                          </a:rPr>
                          <m:t>𝑴</m:t>
                        </m:r>
                      </m:e>
                      <m:sub>
                        <m:r>
                          <a:rPr lang="en-CA" altLang="zh-CN" b="1" i="1" smtClean="0">
                            <a:latin typeface="Cambria Math" panose="02040503050406030204" pitchFamily="18" charset="0"/>
                          </a:rPr>
                          <m:t>𝑯</m:t>
                        </m:r>
                      </m:sub>
                      <m:sup>
                        <m:r>
                          <a:rPr lang="en-CA" altLang="zh-CN" b="1" i="1" smtClean="0">
                            <a:latin typeface="Cambria Math" panose="02040503050406030204" pitchFamily="18" charset="0"/>
                          </a:rPr>
                          <m:t>𝒍𝒊𝒏</m:t>
                        </m:r>
                      </m:sup>
                    </m:sSubSup>
                  </m:oMath>
                </a14:m>
                <a:r>
                  <a:rPr lang="zh-CN" altLang="en-US" dirty="0" smtClean="0"/>
                  <a:t> </a:t>
                </a:r>
                <a:r>
                  <a:rPr lang="en-CA" altLang="zh-CN" dirty="0" smtClean="0"/>
                  <a:t>/ </a:t>
                </a:r>
                <a14:m>
                  <m:oMath xmlns:m="http://schemas.openxmlformats.org/officeDocument/2006/math">
                    <m:d>
                      <m:dPr>
                        <m:ctrlPr>
                          <a:rPr lang="en-CA" altLang="zh-CN" i="1" smtClean="0">
                            <a:latin typeface="Cambria Math" panose="02040503050406030204" pitchFamily="18" charset="0"/>
                          </a:rPr>
                        </m:ctrlPr>
                      </m:dPr>
                      <m:e>
                        <m:sSup>
                          <m:sSupPr>
                            <m:ctrlPr>
                              <a:rPr lang="en-CA" altLang="zh-CN" i="1" smtClean="0">
                                <a:latin typeface="Cambria Math" panose="02040503050406030204" pitchFamily="18" charset="0"/>
                              </a:rPr>
                            </m:ctrlPr>
                          </m:sSupPr>
                          <m:e>
                            <m:r>
                              <a:rPr lang="en-CA" altLang="zh-CN" b="1" i="1" smtClean="0">
                                <a:latin typeface="Cambria Math" panose="02040503050406030204" pitchFamily="18" charset="0"/>
                              </a:rPr>
                              <m:t>𝟐</m:t>
                            </m:r>
                          </m:e>
                          <m:sup>
                            <m:sSub>
                              <m:sSubPr>
                                <m:ctrlPr>
                                  <a:rPr lang="en-CA" altLang="zh-CN" i="1" smtClean="0">
                                    <a:latin typeface="Cambria Math" panose="02040503050406030204" pitchFamily="18" charset="0"/>
                                  </a:rPr>
                                </m:ctrlPr>
                              </m:sSubPr>
                              <m:e>
                                <m:r>
                                  <a:rPr lang="en-CA" altLang="zh-CN" b="1" i="1" smtClean="0">
                                    <a:latin typeface="Cambria Math" panose="02040503050406030204" pitchFamily="18" charset="0"/>
                                  </a:rPr>
                                  <m:t>𝑵</m:t>
                                </m:r>
                              </m:e>
                              <m:sub>
                                <m:r>
                                  <a:rPr lang="en-CA" altLang="zh-CN" b="1" i="1" smtClean="0">
                                    <a:latin typeface="Cambria Math" panose="02040503050406030204" pitchFamily="18" charset="0"/>
                                  </a:rPr>
                                  <m:t>𝒃</m:t>
                                </m:r>
                              </m:sub>
                            </m:sSub>
                            <m:r>
                              <a:rPr lang="en-CA" altLang="zh-CN" b="1" i="1" smtClean="0">
                                <a:latin typeface="Cambria Math" panose="02040503050406030204" pitchFamily="18" charset="0"/>
                              </a:rPr>
                              <m:t>−</m:t>
                            </m:r>
                            <m:r>
                              <a:rPr lang="en-CA" altLang="zh-CN" b="1" i="1" smtClean="0">
                                <a:latin typeface="Cambria Math" panose="02040503050406030204" pitchFamily="18" charset="0"/>
                              </a:rPr>
                              <m:t>𝟏</m:t>
                            </m:r>
                          </m:sup>
                        </m:sSup>
                        <m:r>
                          <a:rPr lang="en-CA" altLang="zh-CN" b="1" i="1" smtClean="0">
                            <a:latin typeface="Cambria Math" panose="02040503050406030204" pitchFamily="18" charset="0"/>
                          </a:rPr>
                          <m:t>−</m:t>
                        </m:r>
                        <m:r>
                          <a:rPr lang="en-CA" altLang="zh-CN" b="1" i="1" smtClean="0">
                            <a:latin typeface="Cambria Math" panose="02040503050406030204" pitchFamily="18" charset="0"/>
                          </a:rPr>
                          <m:t>𝟏</m:t>
                        </m:r>
                      </m:e>
                    </m:d>
                  </m:oMath>
                </a14:m>
                <a:endParaRPr lang="en-CA" altLang="zh-CN" dirty="0" smtClean="0"/>
              </a:p>
              <a:p>
                <a:r>
                  <a:rPr lang="en-CA" altLang="zh-CN" dirty="0" smtClean="0"/>
                  <a:t>Where  </a:t>
                </a:r>
                <a14:m>
                  <m:oMath xmlns:m="http://schemas.openxmlformats.org/officeDocument/2006/math">
                    <m:sSubSup>
                      <m:sSubSupPr>
                        <m:ctrlPr>
                          <a:rPr lang="en-US" altLang="zh-CN" i="1">
                            <a:latin typeface="Cambria Math" panose="02040503050406030204" pitchFamily="18" charset="0"/>
                          </a:rPr>
                        </m:ctrlPr>
                      </m:sSubSupPr>
                      <m:e>
                        <m:acc>
                          <m:accPr>
                            <m:chr m:val="̃"/>
                            <m:ctrlPr>
                              <a:rPr lang="en-US" altLang="zh-CN" i="1">
                                <a:latin typeface="Cambria Math" panose="02040503050406030204" pitchFamily="18" charset="0"/>
                              </a:rPr>
                            </m:ctrlPr>
                          </m:accPr>
                          <m:e>
                            <m:r>
                              <a:rPr lang="en-CA" altLang="zh-CN" i="1">
                                <a:latin typeface="Cambria Math" panose="02040503050406030204" pitchFamily="18" charset="0"/>
                              </a:rPr>
                              <m:t>𝑯</m:t>
                            </m:r>
                          </m:e>
                        </m:acc>
                      </m:e>
                      <m:sub>
                        <m:r>
                          <a:rPr lang="en-CA" altLang="zh-CN" i="1">
                            <a:latin typeface="Cambria Math" panose="02040503050406030204" pitchFamily="18" charset="0"/>
                          </a:rPr>
                          <m:t>𝒆𝒇𝒇</m:t>
                        </m:r>
                        <m:r>
                          <a:rPr lang="en-CA" altLang="zh-CN" i="1">
                            <a:latin typeface="Cambria Math" panose="02040503050406030204" pitchFamily="18" charset="0"/>
                          </a:rPr>
                          <m:t>(</m:t>
                        </m:r>
                        <m:r>
                          <a:rPr lang="en-CA" altLang="zh-CN" i="1">
                            <a:latin typeface="Cambria Math" panose="02040503050406030204" pitchFamily="18" charset="0"/>
                          </a:rPr>
                          <m:t>𝒎</m:t>
                        </m:r>
                        <m:r>
                          <a:rPr lang="en-CA" altLang="zh-CN" i="1">
                            <a:latin typeface="Cambria Math" panose="02040503050406030204" pitchFamily="18" charset="0"/>
                          </a:rPr>
                          <m:t>,</m:t>
                        </m:r>
                        <m:r>
                          <a:rPr lang="en-CA" altLang="zh-CN" i="1">
                            <a:latin typeface="Cambria Math" panose="02040503050406030204" pitchFamily="18" charset="0"/>
                          </a:rPr>
                          <m:t>𝒍</m:t>
                        </m:r>
                        <m:r>
                          <a:rPr lang="en-CA" altLang="zh-CN" i="1">
                            <a:latin typeface="Cambria Math" panose="02040503050406030204" pitchFamily="18" charset="0"/>
                          </a:rPr>
                          <m:t>)</m:t>
                        </m:r>
                      </m:sub>
                      <m:sup>
                        <m:r>
                          <a:rPr lang="en-CA" altLang="zh-CN" i="1">
                            <a:latin typeface="Cambria Math" panose="02040503050406030204" pitchFamily="18" charset="0"/>
                          </a:rPr>
                          <m:t>𝒒</m:t>
                        </m:r>
                        <m:r>
                          <a:rPr lang="en-CA" altLang="zh-CN" i="1">
                            <a:latin typeface="Cambria Math" panose="02040503050406030204" pitchFamily="18" charset="0"/>
                          </a:rPr>
                          <m:t>(</m:t>
                        </m:r>
                        <m:r>
                          <a:rPr lang="en-CA" altLang="zh-CN" i="1">
                            <a:latin typeface="Cambria Math" panose="02040503050406030204" pitchFamily="18" charset="0"/>
                          </a:rPr>
                          <m:t>𝑹</m:t>
                        </m:r>
                        <m:r>
                          <a:rPr lang="en-CA" altLang="zh-CN" i="1">
                            <a:latin typeface="Cambria Math" panose="02040503050406030204" pitchFamily="18" charset="0"/>
                          </a:rPr>
                          <m:t>)</m:t>
                        </m:r>
                      </m:sup>
                    </m:sSubSup>
                    <m:d>
                      <m:dPr>
                        <m:ctrlPr>
                          <a:rPr lang="en-US" altLang="zh-CN" i="1">
                            <a:latin typeface="Cambria Math" panose="02040503050406030204" pitchFamily="18" charset="0"/>
                          </a:rPr>
                        </m:ctrlPr>
                      </m:dPr>
                      <m:e>
                        <m:r>
                          <a:rPr lang="en-CA" altLang="zh-CN" i="1">
                            <a:latin typeface="Cambria Math" panose="02040503050406030204" pitchFamily="18" charset="0"/>
                          </a:rPr>
                          <m:t>𝒌</m:t>
                        </m:r>
                      </m:e>
                    </m:d>
                  </m:oMath>
                </a14:m>
                <a:r>
                  <a:rPr lang="zh-CN" altLang="en-US" dirty="0" smtClean="0"/>
                  <a:t> </a:t>
                </a:r>
                <a:r>
                  <a:rPr lang="en-CA" altLang="zh-CN" dirty="0" smtClean="0"/>
                  <a:t>is the recovered CSI per subcarrier, per a spatial stream, and per Real (</a:t>
                </a:r>
                <a:r>
                  <a:rPr lang="en-CA" altLang="zh-CN" dirty="0" err="1"/>
                  <a:t>I</a:t>
                </a:r>
                <a:r>
                  <a:rPr lang="en-CA" altLang="zh-CN" dirty="0" err="1" smtClean="0"/>
                  <a:t>mag</a:t>
                </a:r>
                <a:r>
                  <a:rPr lang="en-CA" altLang="zh-CN" dirty="0" smtClean="0"/>
                  <a:t>) component</a:t>
                </a:r>
              </a:p>
              <a:p>
                <a:r>
                  <a:rPr lang="en-CA" altLang="zh-CN" dirty="0"/>
                  <a:t>Where</a:t>
                </a:r>
                <a14:m>
                  <m:oMath xmlns:m="http://schemas.openxmlformats.org/officeDocument/2006/math">
                    <m:sSubSup>
                      <m:sSubSupPr>
                        <m:ctrlPr>
                          <a:rPr lang="en-US" altLang="zh-CN" i="1">
                            <a:latin typeface="Cambria Math" panose="02040503050406030204" pitchFamily="18" charset="0"/>
                          </a:rPr>
                        </m:ctrlPr>
                      </m:sSubSupPr>
                      <m:e>
                        <m:acc>
                          <m:accPr>
                            <m:chr m:val="̂"/>
                            <m:ctrlPr>
                              <a:rPr lang="en-US" altLang="zh-CN" i="1">
                                <a:latin typeface="Cambria Math" panose="02040503050406030204" pitchFamily="18" charset="0"/>
                              </a:rPr>
                            </m:ctrlPr>
                          </m:accPr>
                          <m:e>
                            <m:r>
                              <a:rPr lang="en-CA" altLang="zh-CN" b="1" i="1" smtClean="0">
                                <a:latin typeface="Cambria Math" panose="02040503050406030204" pitchFamily="18" charset="0"/>
                              </a:rPr>
                              <m:t> </m:t>
                            </m:r>
                            <m:r>
                              <a:rPr lang="en-CA" altLang="zh-CN" i="1">
                                <a:latin typeface="Cambria Math" panose="02040503050406030204" pitchFamily="18" charset="0"/>
                              </a:rPr>
                              <m:t>𝑯</m:t>
                            </m:r>
                          </m:e>
                        </m:acc>
                      </m:e>
                      <m:sub>
                        <m:r>
                          <a:rPr lang="en-CA" altLang="zh-CN" i="1">
                            <a:latin typeface="Cambria Math" panose="02040503050406030204" pitchFamily="18" charset="0"/>
                          </a:rPr>
                          <m:t>𝒆𝒇𝒇</m:t>
                        </m:r>
                        <m:r>
                          <a:rPr lang="en-CA" altLang="zh-CN" i="1">
                            <a:latin typeface="Cambria Math" panose="02040503050406030204" pitchFamily="18" charset="0"/>
                          </a:rPr>
                          <m:t>(</m:t>
                        </m:r>
                        <m:r>
                          <a:rPr lang="en-CA" altLang="zh-CN" i="1">
                            <a:latin typeface="Cambria Math" panose="02040503050406030204" pitchFamily="18" charset="0"/>
                          </a:rPr>
                          <m:t>𝒎</m:t>
                        </m:r>
                        <m:r>
                          <a:rPr lang="en-CA" altLang="zh-CN" i="1">
                            <a:latin typeface="Cambria Math" panose="02040503050406030204" pitchFamily="18" charset="0"/>
                          </a:rPr>
                          <m:t>,</m:t>
                        </m:r>
                        <m:r>
                          <a:rPr lang="en-CA" altLang="zh-CN" i="1">
                            <a:latin typeface="Cambria Math" panose="02040503050406030204" pitchFamily="18" charset="0"/>
                          </a:rPr>
                          <m:t>𝒍</m:t>
                        </m:r>
                        <m:r>
                          <a:rPr lang="en-CA" altLang="zh-CN" i="1">
                            <a:latin typeface="Cambria Math" panose="02040503050406030204" pitchFamily="18" charset="0"/>
                          </a:rPr>
                          <m:t>)</m:t>
                        </m:r>
                      </m:sub>
                      <m:sup>
                        <m:r>
                          <a:rPr lang="en-CA" altLang="zh-CN" i="1">
                            <a:latin typeface="Cambria Math" panose="02040503050406030204" pitchFamily="18" charset="0"/>
                          </a:rPr>
                          <m:t>𝒒</m:t>
                        </m:r>
                        <m:r>
                          <a:rPr lang="en-CA" altLang="zh-CN" i="1">
                            <a:latin typeface="Cambria Math" panose="02040503050406030204" pitchFamily="18" charset="0"/>
                          </a:rPr>
                          <m:t>(</m:t>
                        </m:r>
                        <m:r>
                          <a:rPr lang="en-CA" altLang="zh-CN" i="1">
                            <a:latin typeface="Cambria Math" panose="02040503050406030204" pitchFamily="18" charset="0"/>
                          </a:rPr>
                          <m:t>𝑹</m:t>
                        </m:r>
                        <m:r>
                          <a:rPr lang="en-CA" altLang="zh-CN" i="1">
                            <a:latin typeface="Cambria Math" panose="02040503050406030204" pitchFamily="18" charset="0"/>
                          </a:rPr>
                          <m:t>)</m:t>
                        </m:r>
                      </m:sup>
                    </m:sSubSup>
                    <m:d>
                      <m:dPr>
                        <m:ctrlPr>
                          <a:rPr lang="en-US" altLang="zh-CN" i="1">
                            <a:latin typeface="Cambria Math" panose="02040503050406030204" pitchFamily="18" charset="0"/>
                          </a:rPr>
                        </m:ctrlPr>
                      </m:dPr>
                      <m:e>
                        <m:r>
                          <a:rPr lang="en-CA" altLang="zh-CN" i="1">
                            <a:latin typeface="Cambria Math" panose="02040503050406030204" pitchFamily="18" charset="0"/>
                          </a:rPr>
                          <m:t>𝒌</m:t>
                        </m:r>
                      </m:e>
                    </m:d>
                  </m:oMath>
                </a14:m>
                <a:r>
                  <a:rPr lang="en-CA" altLang="zh-CN" dirty="0" smtClean="0"/>
                  <a:t> is </a:t>
                </a:r>
                <a:r>
                  <a:rPr lang="en-CA" altLang="zh-CN" dirty="0"/>
                  <a:t>the </a:t>
                </a:r>
                <a:r>
                  <a:rPr lang="en-CA" altLang="zh-CN" dirty="0" smtClean="0"/>
                  <a:t>quantized </a:t>
                </a:r>
                <a:r>
                  <a:rPr lang="en-CA" altLang="zh-CN" dirty="0"/>
                  <a:t>CSI </a:t>
                </a:r>
                <a:r>
                  <a:rPr lang="en-CA" altLang="zh-CN" dirty="0" smtClean="0"/>
                  <a:t>fed-back per </a:t>
                </a:r>
                <a:r>
                  <a:rPr lang="en-CA" altLang="zh-CN" dirty="0"/>
                  <a:t>subcarrier, per a spatial stream, and per Real (</a:t>
                </a:r>
                <a:r>
                  <a:rPr lang="en-CA" altLang="zh-CN" dirty="0" err="1"/>
                  <a:t>Imag</a:t>
                </a:r>
                <a:r>
                  <a:rPr lang="en-CA" altLang="zh-CN" dirty="0"/>
                  <a:t>) </a:t>
                </a:r>
                <a:r>
                  <a:rPr lang="en-CA" altLang="zh-CN" dirty="0" smtClean="0"/>
                  <a:t>component</a:t>
                </a:r>
              </a:p>
              <a:p>
                <a14:m>
                  <m:oMath xmlns:m="http://schemas.openxmlformats.org/officeDocument/2006/math">
                    <m:sSubSup>
                      <m:sSubSupPr>
                        <m:ctrlPr>
                          <a:rPr lang="en-CA" altLang="zh-CN" i="1">
                            <a:latin typeface="Cambria Math" panose="02040503050406030204" pitchFamily="18" charset="0"/>
                          </a:rPr>
                        </m:ctrlPr>
                      </m:sSubSupPr>
                      <m:e>
                        <m:r>
                          <a:rPr lang="en-CA" altLang="zh-CN" i="1">
                            <a:latin typeface="Cambria Math" panose="02040503050406030204" pitchFamily="18" charset="0"/>
                          </a:rPr>
                          <m:t>𝑴</m:t>
                        </m:r>
                      </m:e>
                      <m:sub>
                        <m:r>
                          <a:rPr lang="en-CA" altLang="zh-CN" i="1">
                            <a:latin typeface="Cambria Math" panose="02040503050406030204" pitchFamily="18" charset="0"/>
                          </a:rPr>
                          <m:t>𝑯</m:t>
                        </m:r>
                      </m:sub>
                      <m:sup>
                        <m:r>
                          <a:rPr lang="en-CA" altLang="zh-CN" i="1">
                            <a:latin typeface="Cambria Math" panose="02040503050406030204" pitchFamily="18" charset="0"/>
                          </a:rPr>
                          <m:t>𝒍𝒊𝒏</m:t>
                        </m:r>
                      </m:sup>
                    </m:sSubSup>
                  </m:oMath>
                </a14:m>
                <a:r>
                  <a:rPr lang="en-CA" altLang="zh-CN" dirty="0" smtClean="0"/>
                  <a:t> is the scaling factor in case of our proposed simplified scaling factor</a:t>
                </a:r>
              </a:p>
              <a:p>
                <a:r>
                  <a:rPr lang="en-CA" altLang="zh-CN" dirty="0" smtClean="0"/>
                  <a:t>For 11n based CSI quantization, </a:t>
                </a:r>
                <a14:m>
                  <m:oMath xmlns:m="http://schemas.openxmlformats.org/officeDocument/2006/math">
                    <m:sSubSup>
                      <m:sSubSupPr>
                        <m:ctrlPr>
                          <a:rPr lang="en-CA" altLang="zh-CN" i="1">
                            <a:latin typeface="Cambria Math" panose="02040503050406030204" pitchFamily="18" charset="0"/>
                          </a:rPr>
                        </m:ctrlPr>
                      </m:sSubSupPr>
                      <m:e>
                        <m:r>
                          <a:rPr lang="en-CA" altLang="zh-CN" i="1">
                            <a:latin typeface="Cambria Math" panose="02040503050406030204" pitchFamily="18" charset="0"/>
                          </a:rPr>
                          <m:t>𝑴</m:t>
                        </m:r>
                      </m:e>
                      <m:sub>
                        <m:r>
                          <a:rPr lang="en-CA" altLang="zh-CN" i="1">
                            <a:latin typeface="Cambria Math" panose="02040503050406030204" pitchFamily="18" charset="0"/>
                          </a:rPr>
                          <m:t>𝑯</m:t>
                        </m:r>
                      </m:sub>
                      <m:sup>
                        <m:r>
                          <a:rPr lang="en-CA" altLang="zh-CN" i="1">
                            <a:latin typeface="Cambria Math" panose="02040503050406030204" pitchFamily="18" charset="0"/>
                          </a:rPr>
                          <m:t>𝒍𝒊𝒏</m:t>
                        </m:r>
                      </m:sup>
                    </m:sSubSup>
                  </m:oMath>
                </a14:m>
                <a:r>
                  <a:rPr lang="en-CA" altLang="zh-CN" dirty="0" smtClean="0"/>
                  <a:t> becomes </a:t>
                </a:r>
                <a14:m>
                  <m:oMath xmlns:m="http://schemas.openxmlformats.org/officeDocument/2006/math">
                    <m:sSubSup>
                      <m:sSubSupPr>
                        <m:ctrlPr>
                          <a:rPr lang="en-CA" altLang="zh-CN" i="1">
                            <a:latin typeface="Cambria Math" panose="02040503050406030204" pitchFamily="18" charset="0"/>
                          </a:rPr>
                        </m:ctrlPr>
                      </m:sSubSupPr>
                      <m:e>
                        <m:r>
                          <a:rPr lang="en-CA" altLang="zh-CN" i="1">
                            <a:latin typeface="Cambria Math" panose="02040503050406030204" pitchFamily="18" charset="0"/>
                          </a:rPr>
                          <m:t>𝑴</m:t>
                        </m:r>
                      </m:e>
                      <m:sub>
                        <m:r>
                          <a:rPr lang="en-CA" altLang="zh-CN" i="1">
                            <a:latin typeface="Cambria Math" panose="02040503050406030204" pitchFamily="18" charset="0"/>
                          </a:rPr>
                          <m:t>𝑯</m:t>
                        </m:r>
                      </m:sub>
                      <m:sup>
                        <m:r>
                          <a:rPr lang="en-CA" altLang="zh-CN" i="1">
                            <a:latin typeface="Cambria Math" panose="02040503050406030204" pitchFamily="18" charset="0"/>
                          </a:rPr>
                          <m:t>𝒍𝒊𝒏</m:t>
                        </m:r>
                      </m:sup>
                    </m:sSubSup>
                  </m:oMath>
                </a14:m>
                <a:r>
                  <a:rPr lang="en-CA" altLang="zh-CN" i="1" dirty="0" smtClean="0"/>
                  <a:t>(k)</a:t>
                </a:r>
                <a:endParaRPr lang="en-CA" altLang="zh-CN" i="1" dirty="0"/>
              </a:p>
              <a:p>
                <a:endParaRPr lang="zh-CN" altLang="en-US" dirty="0"/>
              </a:p>
              <a:p>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447800"/>
                <a:ext cx="8763000" cy="4724400"/>
              </a:xfrm>
              <a:blipFill rotWithShape="0">
                <a:blip r:embed="rId2"/>
                <a:stretch>
                  <a:fillRect l="-974" r="-487"/>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Tree>
    <p:extLst>
      <p:ext uri="{BB962C8B-B14F-4D97-AF65-F5344CB8AC3E}">
        <p14:creationId xmlns:p14="http://schemas.microsoft.com/office/powerpoint/2010/main" val="3840102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85800" y="609600"/>
                <a:ext cx="7772400" cy="533400"/>
              </a:xfrm>
            </p:spPr>
            <p:txBody>
              <a:bodyPr/>
              <a:lstStyle/>
              <a:p>
                <a:r>
                  <a:rPr lang="en-CA" altLang="zh-CN" dirty="0" smtClean="0"/>
                  <a:t>Quantization of scaling factor (</a:t>
                </a:r>
                <a14:m>
                  <m:oMath xmlns:m="http://schemas.openxmlformats.org/officeDocument/2006/math">
                    <m:sSubSup>
                      <m:sSubSupPr>
                        <m:ctrlPr>
                          <a:rPr lang="en-CA" altLang="zh-CN" i="1">
                            <a:latin typeface="Cambria Math" panose="02040503050406030204" pitchFamily="18" charset="0"/>
                          </a:rPr>
                        </m:ctrlPr>
                      </m:sSubSupPr>
                      <m:e>
                        <m:r>
                          <a:rPr lang="en-CA" altLang="zh-CN" i="1">
                            <a:latin typeface="Cambria Math" panose="02040503050406030204" pitchFamily="18" charset="0"/>
                          </a:rPr>
                          <m:t>𝑴</m:t>
                        </m:r>
                      </m:e>
                      <m:sub>
                        <m:r>
                          <a:rPr lang="en-CA" altLang="zh-CN" i="1">
                            <a:latin typeface="Cambria Math" panose="02040503050406030204" pitchFamily="18" charset="0"/>
                          </a:rPr>
                          <m:t>𝑯</m:t>
                        </m:r>
                      </m:sub>
                      <m:sup>
                        <m:r>
                          <a:rPr lang="en-CA" altLang="zh-CN" i="1">
                            <a:latin typeface="Cambria Math" panose="02040503050406030204" pitchFamily="18" charset="0"/>
                          </a:rPr>
                          <m:t>𝒍𝒊𝒏</m:t>
                        </m:r>
                      </m:sup>
                    </m:sSubSup>
                  </m:oMath>
                </a14:m>
                <a:r>
                  <a:rPr lang="en-CA" altLang="zh-CN" dirty="0" smtClean="0"/>
                  <a:t>)</a:t>
                </a:r>
                <a:endParaRPr lang="zh-CN" alt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85800" y="609600"/>
                <a:ext cx="7772400" cy="533400"/>
              </a:xfrm>
              <a:blipFill rotWithShape="0">
                <a:blip r:embed="rId2"/>
                <a:stretch>
                  <a:fillRect t="-15909" b="-44318"/>
                </a:stretch>
              </a:blipFill>
            </p:spPr>
            <p:txBody>
              <a:bodyPr/>
              <a:lstStyle/>
              <a:p>
                <a:r>
                  <a:rPr lang="zh-CN" altLang="en-US">
                    <a:noFill/>
                  </a:rPr>
                  <a:t> </a:t>
                </a:r>
              </a:p>
            </p:txBody>
          </p:sp>
        </mc:Fallback>
      </mc:AlternateContent>
      <p:sp>
        <p:nvSpPr>
          <p:cNvPr id="3" name="Content Placeholder 2"/>
          <p:cNvSpPr>
            <a:spLocks noGrp="1"/>
          </p:cNvSpPr>
          <p:nvPr>
            <p:ph idx="1"/>
          </p:nvPr>
        </p:nvSpPr>
        <p:spPr>
          <a:xfrm>
            <a:off x="76200" y="1143000"/>
            <a:ext cx="8991600" cy="5181600"/>
          </a:xfrm>
        </p:spPr>
        <p:txBody>
          <a:bodyPr/>
          <a:lstStyle/>
          <a:p>
            <a:r>
              <a:rPr lang="en-CA" altLang="zh-CN" sz="2200" dirty="0" smtClean="0"/>
              <a:t>The range of scaling factor can be any number beyond 0, usually ranged between 1 and 16 </a:t>
            </a:r>
          </a:p>
          <a:p>
            <a:pPr lvl="1"/>
            <a:r>
              <a:rPr lang="en-CA" altLang="zh-CN" sz="1800" dirty="0" smtClean="0"/>
              <a:t>Channel Normalization is applied to the estimated CFR so the scaling factor can be ranged between 0 and 15 or 1 and 16</a:t>
            </a:r>
          </a:p>
          <a:p>
            <a:r>
              <a:rPr lang="en-CA" altLang="zh-CN" sz="2200" dirty="0" smtClean="0"/>
              <a:t>This scaling factor is quantized once per sensing frame, and without being fed-back per each sub-carrier</a:t>
            </a:r>
          </a:p>
          <a:p>
            <a:r>
              <a:rPr lang="en-CA" altLang="zh-CN" sz="2200" dirty="0" smtClean="0"/>
              <a:t>The scaling factor can be any real number greater than 0, so we propose to quantize the Decimal number and the fractional value below decimal point separately.</a:t>
            </a:r>
          </a:p>
          <a:p>
            <a:pPr lvl="1"/>
            <a:r>
              <a:rPr lang="en-CA" altLang="zh-CN" sz="1800" dirty="0" smtClean="0"/>
              <a:t>We assign M bits for the decimal number, and assign K bits for the value below the decimal points</a:t>
            </a:r>
          </a:p>
          <a:p>
            <a:pPr lvl="1"/>
            <a:r>
              <a:rPr lang="en-CA" altLang="zh-CN" sz="1800" dirty="0" smtClean="0"/>
              <a:t>E.g. M is 4 bits, and K is 12 bits. Then, M bits represent the decimal points from 1 to 16, and K bits provide 2</a:t>
            </a:r>
            <a:r>
              <a:rPr lang="en-CA" altLang="zh-CN" sz="1800" baseline="30000" dirty="0" smtClean="0"/>
              <a:t>12 </a:t>
            </a:r>
            <a:r>
              <a:rPr lang="en-CA" altLang="zh-CN" sz="1800" dirty="0" smtClean="0"/>
              <a:t>,</a:t>
            </a:r>
            <a:r>
              <a:rPr lang="en-CA" altLang="zh-CN" sz="1800" baseline="30000" dirty="0" smtClean="0"/>
              <a:t> </a:t>
            </a:r>
            <a:r>
              <a:rPr lang="en-CA" altLang="zh-CN" sz="1800" dirty="0" smtClean="0"/>
              <a:t>4096 quantization steps between 0 and 1</a:t>
            </a:r>
          </a:p>
          <a:p>
            <a:pPr lvl="1"/>
            <a:r>
              <a:rPr lang="en-CA" altLang="zh-CN" sz="1800" dirty="0" smtClean="0"/>
              <a:t>For the scaling factor 4.7125762 as an e.g., the decimal number is 0100, and the fractional value below decimal point is quantized by choosing an 12 digit index closest to .7125762 </a:t>
            </a:r>
            <a:endParaRPr lang="zh-CN" altLang="en-US" sz="1800" dirty="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03594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CA" altLang="zh-CN" dirty="0" smtClean="0"/>
              <a:t>Simulation</a:t>
            </a:r>
            <a:endParaRPr lang="zh-CN" altLang="en-US" dirty="0"/>
          </a:p>
        </p:txBody>
      </p:sp>
      <p:sp>
        <p:nvSpPr>
          <p:cNvPr id="3" name="Content Placeholder 2"/>
          <p:cNvSpPr>
            <a:spLocks noGrp="1"/>
          </p:cNvSpPr>
          <p:nvPr>
            <p:ph idx="1"/>
          </p:nvPr>
        </p:nvSpPr>
        <p:spPr>
          <a:xfrm>
            <a:off x="228600" y="1295400"/>
            <a:ext cx="8686800" cy="4800600"/>
          </a:xfrm>
        </p:spPr>
        <p:txBody>
          <a:bodyPr/>
          <a:lstStyle/>
          <a:p>
            <a:r>
              <a:rPr lang="en-CA" altLang="zh-CN" dirty="0" smtClean="0"/>
              <a:t>80 MHz (11ax SU-PPDU Tone Plan), 2X2 MIMO</a:t>
            </a:r>
          </a:p>
          <a:p>
            <a:pPr lvl="1"/>
            <a:r>
              <a:rPr lang="en-CA" altLang="zh-CN" dirty="0" smtClean="0"/>
              <a:t>Hence, there are 8 CSI matrices values to feedback per sub-carrier</a:t>
            </a:r>
          </a:p>
          <a:p>
            <a:pPr lvl="1"/>
            <a:r>
              <a:rPr lang="en-CA" altLang="zh-CN" dirty="0" smtClean="0"/>
              <a:t>The number of subcarriers to feedback depends on Ng size, we used Ng=1 for simulation, but for total bit size analysis, Ng=2 assumed </a:t>
            </a:r>
          </a:p>
          <a:p>
            <a:r>
              <a:rPr lang="en-CA" altLang="zh-CN" dirty="0" smtClean="0"/>
              <a:t>20 MHz (11ax SU-PPDU Tone Plan), 1X1</a:t>
            </a:r>
          </a:p>
          <a:p>
            <a:pPr lvl="1"/>
            <a:r>
              <a:rPr lang="en-CA" altLang="zh-CN" dirty="0" smtClean="0"/>
              <a:t>There </a:t>
            </a:r>
            <a:r>
              <a:rPr lang="en-CA" altLang="zh-CN" dirty="0"/>
              <a:t>are </a:t>
            </a:r>
            <a:r>
              <a:rPr lang="en-CA" altLang="zh-CN" dirty="0" smtClean="0"/>
              <a:t>2 </a:t>
            </a:r>
            <a:r>
              <a:rPr lang="en-CA" altLang="zh-CN" dirty="0"/>
              <a:t>CSI matrices values to feedback per </a:t>
            </a:r>
            <a:r>
              <a:rPr lang="en-CA" altLang="zh-CN" dirty="0" smtClean="0"/>
              <a:t>sub-carrier</a:t>
            </a:r>
          </a:p>
          <a:p>
            <a:r>
              <a:rPr lang="en-CA" altLang="zh-CN" dirty="0" smtClean="0"/>
              <a:t>Tested over 100 different </a:t>
            </a:r>
            <a:r>
              <a:rPr lang="en-CA" altLang="zh-CN" dirty="0" err="1" smtClean="0"/>
              <a:t>TGn</a:t>
            </a:r>
            <a:r>
              <a:rPr lang="en-CA" altLang="zh-CN" dirty="0" smtClean="0"/>
              <a:t>-D channel realizations</a:t>
            </a:r>
          </a:p>
          <a:p>
            <a:pPr lvl="1"/>
            <a:endParaRPr lang="en-CA" altLang="zh-CN" dirty="0"/>
          </a:p>
          <a:p>
            <a:r>
              <a:rPr lang="en-CA" altLang="zh-CN" dirty="0" smtClean="0"/>
              <a:t>Performance metric</a:t>
            </a:r>
          </a:p>
          <a:p>
            <a:pPr lvl="1"/>
            <a:r>
              <a:rPr lang="en-CA" altLang="zh-CN" b="1" dirty="0">
                <a:solidFill>
                  <a:srgbClr val="0000FF"/>
                </a:solidFill>
                <a:sym typeface="Wingdings" panose="05000000000000000000" pitchFamily="2" charset="2"/>
              </a:rPr>
              <a:t>Source to Quantization Noise Ratio (SQNR) : 10log(E(x</a:t>
            </a:r>
            <a:r>
              <a:rPr lang="en-CA" altLang="zh-CN" b="1" baseline="30000" dirty="0">
                <a:solidFill>
                  <a:srgbClr val="0000FF"/>
                </a:solidFill>
                <a:sym typeface="Wingdings" panose="05000000000000000000" pitchFamily="2" charset="2"/>
              </a:rPr>
              <a:t>2</a:t>
            </a:r>
            <a:r>
              <a:rPr lang="en-CA" altLang="zh-CN" b="1" dirty="0">
                <a:solidFill>
                  <a:srgbClr val="0000FF"/>
                </a:solidFill>
                <a:sym typeface="Wingdings" panose="05000000000000000000" pitchFamily="2" charset="2"/>
              </a:rPr>
              <a:t>)/E(q</a:t>
            </a:r>
            <a:r>
              <a:rPr lang="en-CA" altLang="zh-CN" b="1" baseline="30000" dirty="0">
                <a:solidFill>
                  <a:srgbClr val="0000FF"/>
                </a:solidFill>
                <a:sym typeface="Wingdings" panose="05000000000000000000" pitchFamily="2" charset="2"/>
              </a:rPr>
              <a:t>2</a:t>
            </a:r>
            <a:r>
              <a:rPr lang="en-CA" altLang="zh-CN" b="1" dirty="0">
                <a:solidFill>
                  <a:srgbClr val="0000FF"/>
                </a:solidFill>
                <a:sym typeface="Wingdings" panose="05000000000000000000" pitchFamily="2" charset="2"/>
              </a:rPr>
              <a:t>)) (dB), where x is the source </a:t>
            </a:r>
            <a:r>
              <a:rPr lang="en-CA" altLang="zh-CN" b="1" dirty="0" smtClean="0">
                <a:solidFill>
                  <a:srgbClr val="0000FF"/>
                </a:solidFill>
                <a:sym typeface="Wingdings" panose="05000000000000000000" pitchFamily="2" charset="2"/>
              </a:rPr>
              <a:t>data (raw CSI) </a:t>
            </a:r>
            <a:r>
              <a:rPr lang="en-CA" altLang="zh-CN" b="1" dirty="0">
                <a:solidFill>
                  <a:srgbClr val="0000FF"/>
                </a:solidFill>
                <a:sym typeface="Wingdings" panose="05000000000000000000" pitchFamily="2" charset="2"/>
              </a:rPr>
              <a:t>and q is the quantization </a:t>
            </a:r>
            <a:r>
              <a:rPr lang="en-CA" altLang="zh-CN" b="1" dirty="0" smtClean="0">
                <a:solidFill>
                  <a:srgbClr val="0000FF"/>
                </a:solidFill>
                <a:sym typeface="Wingdings" panose="05000000000000000000" pitchFamily="2" charset="2"/>
              </a:rPr>
              <a:t>noise (difference between the raw CSI in the responder and the recovered quantized CSI feedback in the initiator)</a:t>
            </a:r>
            <a:endParaRPr lang="en-CA" altLang="zh-CN" b="1" dirty="0">
              <a:solidFill>
                <a:srgbClr val="0000FF"/>
              </a:solidFill>
              <a:sym typeface="Wingdings" panose="05000000000000000000" pitchFamily="2" charset="2"/>
            </a:endParaRPr>
          </a:p>
          <a:p>
            <a:pPr lvl="1"/>
            <a:endParaRPr lang="zh-CN" altLang="en-US" dirty="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2405906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533400"/>
          </a:xfrm>
        </p:spPr>
        <p:txBody>
          <a:bodyPr/>
          <a:lstStyle/>
          <a:p>
            <a:r>
              <a:rPr lang="en-CA" altLang="zh-CN" dirty="0" smtClean="0"/>
              <a:t>Simulation Results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Oct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val="966994301"/>
              </p:ext>
            </p:extLst>
          </p:nvPr>
        </p:nvGraphicFramePr>
        <p:xfrm>
          <a:off x="76200" y="990600"/>
          <a:ext cx="8915400" cy="3042920"/>
        </p:xfrm>
        <a:graphic>
          <a:graphicData uri="http://schemas.openxmlformats.org/drawingml/2006/table">
            <a:tbl>
              <a:tblPr firstRow="1" bandRow="1">
                <a:tableStyleId>{5C22544A-7EE6-4342-B048-85BDC9FD1C3A}</a:tableStyleId>
              </a:tblPr>
              <a:tblGrid>
                <a:gridCol w="838200"/>
                <a:gridCol w="1124262"/>
                <a:gridCol w="1161738"/>
                <a:gridCol w="1447800"/>
                <a:gridCol w="1295400"/>
                <a:gridCol w="1905000"/>
                <a:gridCol w="1143000"/>
              </a:tblGrid>
              <a:tr h="370840">
                <a:tc>
                  <a:txBody>
                    <a:bodyPr/>
                    <a:lstStyle/>
                    <a:p>
                      <a:r>
                        <a:rPr lang="en-CA" altLang="zh-CN" dirty="0" smtClean="0">
                          <a:solidFill>
                            <a:schemeClr val="tx1"/>
                          </a:solidFill>
                        </a:rPr>
                        <a:t>FB Bit size (</a:t>
                      </a:r>
                      <a:r>
                        <a:rPr lang="en-CA" altLang="zh-CN" dirty="0" err="1" smtClean="0">
                          <a:solidFill>
                            <a:schemeClr val="tx1"/>
                          </a:solidFill>
                        </a:rPr>
                        <a:t>Nb</a:t>
                      </a:r>
                      <a:r>
                        <a:rPr lang="en-CA" altLang="zh-CN" dirty="0" smtClean="0">
                          <a:solidFill>
                            <a:schemeClr val="tx1"/>
                          </a:solidFill>
                        </a:rPr>
                        <a:t>)</a:t>
                      </a:r>
                      <a:endParaRPr lang="zh-CN" altLang="en-US" dirty="0">
                        <a:solidFill>
                          <a:schemeClr val="tx1"/>
                        </a:solidFill>
                      </a:endParaRPr>
                    </a:p>
                  </a:txBody>
                  <a:tcPr/>
                </a:tc>
                <a:tc>
                  <a:txBody>
                    <a:bodyPr/>
                    <a:lstStyle/>
                    <a:p>
                      <a:r>
                        <a:rPr lang="en-CA" altLang="zh-CN" dirty="0" smtClean="0">
                          <a:solidFill>
                            <a:schemeClr val="tx1"/>
                          </a:solidFill>
                        </a:rPr>
                        <a:t>11n based (SQNR, dB)</a:t>
                      </a:r>
                      <a:endParaRPr lang="zh-CN" altLang="en-US" dirty="0">
                        <a:solidFill>
                          <a:schemeClr val="tx1"/>
                        </a:solidFill>
                      </a:endParaRPr>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r>
                        <a:rPr lang="en-CA" altLang="zh-CN" dirty="0" smtClean="0">
                          <a:solidFill>
                            <a:schemeClr val="tx1"/>
                          </a:solidFill>
                        </a:rPr>
                        <a:t>Total Size</a:t>
                      </a:r>
                      <a:r>
                        <a:rPr lang="en-CA" altLang="zh-CN" baseline="0" dirty="0" smtClean="0">
                          <a:solidFill>
                            <a:schemeClr val="tx1"/>
                          </a:solidFill>
                        </a:rPr>
                        <a:t> of FB Bits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r>
                        <a:rPr lang="en-CA" altLang="zh-CN" dirty="0" smtClean="0">
                          <a:solidFill>
                            <a:schemeClr val="tx1"/>
                          </a:solidFill>
                        </a:rPr>
                        <a:t>Steve’s Low complexity Scaling [2] (=SQNR, dB)</a:t>
                      </a:r>
                      <a:endParaRPr lang="zh-CN" altLang="en-US" dirty="0">
                        <a:solidFill>
                          <a:schemeClr val="tx1"/>
                        </a:solidFill>
                      </a:endParaRPr>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r>
                        <a:rPr lang="en-CA" altLang="zh-CN" dirty="0" smtClean="0">
                          <a:solidFill>
                            <a:schemeClr val="tx1"/>
                          </a:solidFill>
                        </a:rPr>
                        <a:t>Total Size of FB Bits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r>
                        <a:rPr lang="en-CA" altLang="zh-CN" dirty="0" smtClean="0">
                          <a:solidFill>
                            <a:schemeClr val="tx1"/>
                          </a:solidFill>
                        </a:rPr>
                        <a:t>Our proposed Simplified Scaling Factor (SQNR, dB)</a:t>
                      </a:r>
                      <a:endParaRPr lang="zh-CN" altLang="en-US"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r>
                        <a:rPr lang="en-CA" altLang="zh-CN" dirty="0" smtClean="0">
                          <a:solidFill>
                            <a:schemeClr val="tx1"/>
                          </a:solidFill>
                        </a:rPr>
                        <a:t>Total Size of FB Bits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r h="370840">
                <a:tc>
                  <a:txBody>
                    <a:bodyPr/>
                    <a:lstStyle/>
                    <a:p>
                      <a:pPr algn="ctr"/>
                      <a:r>
                        <a:rPr lang="en-CA" altLang="zh-CN" dirty="0" smtClean="0"/>
                        <a:t>4</a:t>
                      </a:r>
                      <a:endParaRPr lang="zh-CN" altLang="en-US" dirty="0"/>
                    </a:p>
                  </a:txBody>
                  <a:tcPr/>
                </a:tc>
                <a:tc>
                  <a:txBody>
                    <a:bodyPr/>
                    <a:lstStyle/>
                    <a:p>
                      <a:pPr algn="ctr"/>
                      <a:r>
                        <a:rPr lang="en-CA" altLang="zh-CN" dirty="0" smtClean="0"/>
                        <a:t>23</a:t>
                      </a:r>
                      <a:endParaRPr lang="zh-CN" altLang="en-US" dirty="0"/>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pPr algn="ctr"/>
                      <a:r>
                        <a:rPr lang="en-CA" altLang="zh-CN" dirty="0" smtClean="0"/>
                        <a:t>15120</a:t>
                      </a:r>
                      <a:endParaRPr lang="zh-CN" altLang="en-US" dirty="0"/>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pPr algn="ctr"/>
                      <a:r>
                        <a:rPr lang="en-CA" altLang="zh-CN" dirty="0" smtClean="0"/>
                        <a:t>21</a:t>
                      </a:r>
                      <a:endParaRPr lang="zh-CN" altLang="en-US" dirty="0"/>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pPr algn="ctr"/>
                      <a:r>
                        <a:rPr lang="en-CA" altLang="zh-CN" dirty="0" smtClean="0"/>
                        <a:t>15120</a:t>
                      </a:r>
                      <a:endParaRPr lang="zh-CN" altLang="en-US" dirty="0"/>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pPr algn="ctr"/>
                      <a:r>
                        <a:rPr lang="en-CA" altLang="zh-CN" b="1" dirty="0" smtClean="0">
                          <a:solidFill>
                            <a:schemeClr val="tx1"/>
                          </a:solidFill>
                        </a:rPr>
                        <a:t>18</a:t>
                      </a:r>
                      <a:endParaRPr lang="zh-CN" altLang="en-US" b="1"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pPr algn="ctr"/>
                      <a:r>
                        <a:rPr lang="en-CA" altLang="zh-CN" b="1" dirty="0" smtClean="0">
                          <a:solidFill>
                            <a:schemeClr val="tx1"/>
                          </a:solidFill>
                        </a:rPr>
                        <a:t>13840</a:t>
                      </a:r>
                      <a:endParaRPr lang="zh-CN" altLang="en-US" b="1"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r h="370840">
                <a:tc>
                  <a:txBody>
                    <a:bodyPr/>
                    <a:lstStyle/>
                    <a:p>
                      <a:pPr algn="ctr"/>
                      <a:r>
                        <a:rPr lang="en-CA" altLang="zh-CN" dirty="0" smtClean="0"/>
                        <a:t>6</a:t>
                      </a:r>
                      <a:endParaRPr lang="zh-CN" altLang="en-US" dirty="0"/>
                    </a:p>
                  </a:txBody>
                  <a:tcPr/>
                </a:tc>
                <a:tc>
                  <a:txBody>
                    <a:bodyPr/>
                    <a:lstStyle/>
                    <a:p>
                      <a:pPr algn="ctr"/>
                      <a:r>
                        <a:rPr lang="en-CA" altLang="zh-CN" dirty="0" smtClean="0"/>
                        <a:t>36</a:t>
                      </a:r>
                      <a:endParaRPr lang="zh-CN" altLang="en-US" dirty="0"/>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pPr algn="ctr"/>
                      <a:r>
                        <a:rPr lang="en-CA" altLang="zh-CN" dirty="0" smtClean="0"/>
                        <a:t>22032</a:t>
                      </a:r>
                      <a:endParaRPr lang="zh-CN" altLang="en-US" dirty="0"/>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pPr algn="ctr"/>
                      <a:r>
                        <a:rPr lang="en-CA" altLang="zh-CN" dirty="0" smtClean="0"/>
                        <a:t>33</a:t>
                      </a:r>
                      <a:endParaRPr lang="zh-CN" altLang="en-US" dirty="0"/>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pPr algn="ctr"/>
                      <a:r>
                        <a:rPr lang="en-CA" altLang="zh-CN" dirty="0" smtClean="0"/>
                        <a:t>22032</a:t>
                      </a:r>
                      <a:endParaRPr lang="zh-CN" altLang="en-US" dirty="0"/>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pPr algn="ctr"/>
                      <a:r>
                        <a:rPr lang="en-CA" altLang="zh-CN" b="1" dirty="0" smtClean="0">
                          <a:solidFill>
                            <a:schemeClr val="tx1"/>
                          </a:solidFill>
                        </a:rPr>
                        <a:t>31</a:t>
                      </a:r>
                      <a:endParaRPr lang="zh-CN" altLang="en-US" b="1"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pPr algn="ctr"/>
                      <a:r>
                        <a:rPr lang="en-CA" altLang="zh-CN" b="1" dirty="0" smtClean="0">
                          <a:solidFill>
                            <a:schemeClr val="tx1"/>
                          </a:solidFill>
                        </a:rPr>
                        <a:t>20752</a:t>
                      </a:r>
                      <a:endParaRPr lang="zh-CN" altLang="en-US" b="1"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r h="370840">
                <a:tc>
                  <a:txBody>
                    <a:bodyPr/>
                    <a:lstStyle/>
                    <a:p>
                      <a:pPr algn="ctr"/>
                      <a:r>
                        <a:rPr lang="en-CA" altLang="zh-CN" dirty="0" smtClean="0"/>
                        <a:t>8</a:t>
                      </a:r>
                      <a:endParaRPr lang="zh-CN" altLang="en-US" dirty="0"/>
                    </a:p>
                  </a:txBody>
                  <a:tcPr/>
                </a:tc>
                <a:tc>
                  <a:txBody>
                    <a:bodyPr/>
                    <a:lstStyle/>
                    <a:p>
                      <a:pPr algn="ctr"/>
                      <a:r>
                        <a:rPr lang="en-CA" altLang="zh-CN" dirty="0" smtClean="0"/>
                        <a:t>48</a:t>
                      </a:r>
                      <a:endParaRPr lang="zh-CN" altLang="en-US" dirty="0"/>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pPr algn="ctr"/>
                      <a:r>
                        <a:rPr lang="en-CA" altLang="zh-CN" dirty="0" smtClean="0"/>
                        <a:t>28944</a:t>
                      </a:r>
                      <a:endParaRPr lang="zh-CN" altLang="en-US" dirty="0"/>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pPr algn="ctr"/>
                      <a:r>
                        <a:rPr lang="en-CA" altLang="zh-CN" dirty="0" smtClean="0"/>
                        <a:t>45</a:t>
                      </a:r>
                      <a:endParaRPr lang="zh-CN" altLang="en-US" dirty="0"/>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pPr algn="ctr"/>
                      <a:r>
                        <a:rPr lang="en-CA" altLang="zh-CN" dirty="0" smtClean="0"/>
                        <a:t>28944</a:t>
                      </a:r>
                      <a:endParaRPr lang="zh-CN" altLang="en-US" dirty="0"/>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pPr algn="ctr"/>
                      <a:r>
                        <a:rPr lang="en-CA" altLang="zh-CN" b="1" dirty="0" smtClean="0">
                          <a:solidFill>
                            <a:schemeClr val="tx1"/>
                          </a:solidFill>
                        </a:rPr>
                        <a:t>43</a:t>
                      </a:r>
                      <a:endParaRPr lang="zh-CN" altLang="en-US" b="1"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pPr algn="ctr"/>
                      <a:r>
                        <a:rPr lang="en-CA" altLang="zh-CN" b="1" dirty="0" smtClean="0">
                          <a:solidFill>
                            <a:schemeClr val="tx1"/>
                          </a:solidFill>
                        </a:rPr>
                        <a:t>27664</a:t>
                      </a:r>
                      <a:endParaRPr lang="zh-CN" altLang="en-US" b="1"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r h="370840">
                <a:tc>
                  <a:txBody>
                    <a:bodyPr/>
                    <a:lstStyle/>
                    <a:p>
                      <a:pPr algn="ctr"/>
                      <a:r>
                        <a:rPr lang="en-CA" altLang="zh-CN" dirty="0" smtClean="0"/>
                        <a:t>10</a:t>
                      </a:r>
                      <a:endParaRPr lang="zh-CN" altLang="en-US" dirty="0"/>
                    </a:p>
                  </a:txBody>
                  <a:tcPr/>
                </a:tc>
                <a:tc>
                  <a:txBody>
                    <a:bodyPr/>
                    <a:lstStyle/>
                    <a:p>
                      <a:pPr algn="ctr"/>
                      <a:r>
                        <a:rPr lang="en-CA" altLang="zh-CN" dirty="0" smtClean="0"/>
                        <a:t>60</a:t>
                      </a:r>
                      <a:endParaRPr lang="zh-CN" altLang="en-US" dirty="0"/>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pPr algn="ctr"/>
                      <a:r>
                        <a:rPr lang="en-CA" altLang="zh-CN" dirty="0" smtClean="0"/>
                        <a:t>35856</a:t>
                      </a:r>
                      <a:endParaRPr lang="zh-CN" altLang="en-US" dirty="0"/>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pPr algn="ctr"/>
                      <a:r>
                        <a:rPr lang="en-CA" altLang="zh-CN" dirty="0" smtClean="0"/>
                        <a:t>57</a:t>
                      </a:r>
                      <a:endParaRPr lang="zh-CN" altLang="en-US" dirty="0"/>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pPr algn="ctr"/>
                      <a:r>
                        <a:rPr lang="en-CA" altLang="zh-CN" dirty="0" smtClean="0"/>
                        <a:t>35856</a:t>
                      </a:r>
                      <a:endParaRPr lang="zh-CN" altLang="en-US" dirty="0"/>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pPr algn="ctr"/>
                      <a:r>
                        <a:rPr lang="en-CA" altLang="zh-CN" b="1" dirty="0" smtClean="0">
                          <a:solidFill>
                            <a:schemeClr val="tx1"/>
                          </a:solidFill>
                        </a:rPr>
                        <a:t>55</a:t>
                      </a:r>
                      <a:endParaRPr lang="zh-CN" altLang="en-US" b="1"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pPr algn="ctr"/>
                      <a:r>
                        <a:rPr lang="en-CA" altLang="zh-CN" b="1" dirty="0" smtClean="0">
                          <a:solidFill>
                            <a:schemeClr val="tx1"/>
                          </a:solidFill>
                        </a:rPr>
                        <a:t>34576</a:t>
                      </a:r>
                      <a:endParaRPr lang="zh-CN" altLang="en-US" b="1"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r h="370840">
                <a:tc>
                  <a:txBody>
                    <a:bodyPr/>
                    <a:lstStyle/>
                    <a:p>
                      <a:pPr algn="ctr"/>
                      <a:r>
                        <a:rPr lang="en-CA" altLang="zh-CN" dirty="0" smtClean="0"/>
                        <a:t>12</a:t>
                      </a:r>
                      <a:endParaRPr lang="zh-CN" altLang="en-US" dirty="0"/>
                    </a:p>
                  </a:txBody>
                  <a:tcPr/>
                </a:tc>
                <a:tc>
                  <a:txBody>
                    <a:bodyPr/>
                    <a:lstStyle/>
                    <a:p>
                      <a:pPr algn="ctr"/>
                      <a:r>
                        <a:rPr lang="en-CA" altLang="zh-CN" dirty="0" smtClean="0"/>
                        <a:t>72</a:t>
                      </a:r>
                      <a:endParaRPr lang="zh-CN" altLang="en-US" dirty="0"/>
                    </a:p>
                  </a:txBody>
                  <a:tcPr>
                    <a:lnR w="12700" cap="flat" cmpd="sng" algn="ctr">
                      <a:solidFill>
                        <a:schemeClr val="tx1"/>
                      </a:solidFill>
                      <a:prstDash val="solid"/>
                      <a:round/>
                      <a:headEnd type="none" w="med" len="med"/>
                      <a:tailEnd type="none" w="med" len="med"/>
                    </a:lnR>
                    <a:solidFill>
                      <a:srgbClr val="FF0000">
                        <a:alpha val="30000"/>
                      </a:srgbClr>
                    </a:solidFill>
                  </a:tcPr>
                </a:tc>
                <a:tc>
                  <a:txBody>
                    <a:bodyPr/>
                    <a:lstStyle/>
                    <a:p>
                      <a:pPr algn="ctr"/>
                      <a:r>
                        <a:rPr lang="en-CA" altLang="zh-CN" dirty="0" smtClean="0"/>
                        <a:t>42768</a:t>
                      </a:r>
                      <a:endParaRPr lang="zh-CN" altLang="en-US" dirty="0"/>
                    </a:p>
                  </a:txBody>
                  <a:tcPr>
                    <a:lnL w="12700" cap="flat" cmpd="sng" algn="ctr">
                      <a:solidFill>
                        <a:schemeClr val="tx1"/>
                      </a:solidFill>
                      <a:prstDash val="solid"/>
                      <a:round/>
                      <a:headEnd type="none" w="med" len="med"/>
                      <a:tailEnd type="none" w="med" len="med"/>
                    </a:lnL>
                    <a:solidFill>
                      <a:srgbClr val="FF0000">
                        <a:alpha val="30000"/>
                      </a:srgbClr>
                    </a:solidFill>
                  </a:tcPr>
                </a:tc>
                <a:tc>
                  <a:txBody>
                    <a:bodyPr/>
                    <a:lstStyle/>
                    <a:p>
                      <a:pPr algn="ctr"/>
                      <a:r>
                        <a:rPr lang="en-CA" altLang="zh-CN" dirty="0" smtClean="0"/>
                        <a:t>69</a:t>
                      </a:r>
                      <a:endParaRPr lang="zh-CN" altLang="en-US" dirty="0"/>
                    </a:p>
                  </a:txBody>
                  <a:tcPr>
                    <a:lnR w="12700" cap="flat" cmpd="sng" algn="ctr">
                      <a:solidFill>
                        <a:schemeClr val="tx1"/>
                      </a:solidFill>
                      <a:prstDash val="solid"/>
                      <a:round/>
                      <a:headEnd type="none" w="med" len="med"/>
                      <a:tailEnd type="none" w="med" len="med"/>
                    </a:lnR>
                    <a:solidFill>
                      <a:srgbClr val="9900FF">
                        <a:alpha val="30000"/>
                      </a:srgbClr>
                    </a:solidFill>
                  </a:tcPr>
                </a:tc>
                <a:tc>
                  <a:txBody>
                    <a:bodyPr/>
                    <a:lstStyle/>
                    <a:p>
                      <a:pPr algn="ctr"/>
                      <a:r>
                        <a:rPr lang="en-CA" altLang="zh-CN" dirty="0" smtClean="0"/>
                        <a:t>42768</a:t>
                      </a:r>
                      <a:endParaRPr lang="zh-CN" altLang="en-US" dirty="0"/>
                    </a:p>
                  </a:txBody>
                  <a:tcPr>
                    <a:lnL w="12700" cap="flat" cmpd="sng" algn="ctr">
                      <a:solidFill>
                        <a:schemeClr val="tx1"/>
                      </a:solidFill>
                      <a:prstDash val="solid"/>
                      <a:round/>
                      <a:headEnd type="none" w="med" len="med"/>
                      <a:tailEnd type="none" w="med" len="med"/>
                    </a:lnL>
                    <a:solidFill>
                      <a:srgbClr val="9900FF">
                        <a:alpha val="30000"/>
                      </a:srgbClr>
                    </a:solidFill>
                  </a:tcPr>
                </a:tc>
                <a:tc>
                  <a:txBody>
                    <a:bodyPr/>
                    <a:lstStyle/>
                    <a:p>
                      <a:pPr algn="ctr"/>
                      <a:r>
                        <a:rPr lang="en-CA" altLang="zh-CN" b="1" dirty="0" smtClean="0">
                          <a:solidFill>
                            <a:schemeClr val="tx1"/>
                          </a:solidFill>
                        </a:rPr>
                        <a:t>67</a:t>
                      </a:r>
                      <a:endParaRPr lang="zh-CN" altLang="en-US" b="1" dirty="0">
                        <a:solidFill>
                          <a:schemeClr val="tx1"/>
                        </a:solidFill>
                      </a:endParaRPr>
                    </a:p>
                  </a:txBody>
                  <a:tcPr>
                    <a:lnR w="12700" cap="flat" cmpd="sng" algn="ctr">
                      <a:solidFill>
                        <a:schemeClr val="tx1"/>
                      </a:solidFill>
                      <a:prstDash val="solid"/>
                      <a:round/>
                      <a:headEnd type="none" w="med" len="med"/>
                      <a:tailEnd type="none" w="med" len="med"/>
                    </a:lnR>
                    <a:solidFill>
                      <a:srgbClr val="0000FF">
                        <a:alpha val="30000"/>
                      </a:srgbClr>
                    </a:solidFill>
                  </a:tcPr>
                </a:tc>
                <a:tc>
                  <a:txBody>
                    <a:bodyPr/>
                    <a:lstStyle/>
                    <a:p>
                      <a:pPr algn="ctr"/>
                      <a:r>
                        <a:rPr lang="en-CA" altLang="zh-CN" b="1" dirty="0" smtClean="0">
                          <a:solidFill>
                            <a:schemeClr val="tx1"/>
                          </a:solidFill>
                        </a:rPr>
                        <a:t>41488</a:t>
                      </a:r>
                      <a:endParaRPr lang="zh-CN" altLang="en-US" b="1" dirty="0">
                        <a:solidFill>
                          <a:schemeClr val="tx1"/>
                        </a:solidFill>
                      </a:endParaRPr>
                    </a:p>
                  </a:txBody>
                  <a:tcPr>
                    <a:lnL w="12700" cap="flat" cmpd="sng" algn="ctr">
                      <a:solidFill>
                        <a:schemeClr val="tx1"/>
                      </a:solidFill>
                      <a:prstDash val="solid"/>
                      <a:round/>
                      <a:headEnd type="none" w="med" len="med"/>
                      <a:tailEnd type="none" w="med" len="med"/>
                    </a:lnL>
                    <a:solidFill>
                      <a:srgbClr val="0000FF">
                        <a:alpha val="30000"/>
                      </a:srgbClr>
                    </a:solidFill>
                  </a:tcPr>
                </a:tc>
              </a:tr>
            </a:tbl>
          </a:graphicData>
        </a:graphic>
      </p:graphicFrame>
      <p:sp>
        <p:nvSpPr>
          <p:cNvPr id="9" name="Content Placeholder 2"/>
          <p:cNvSpPr>
            <a:spLocks noGrp="1"/>
          </p:cNvSpPr>
          <p:nvPr>
            <p:ph idx="1"/>
          </p:nvPr>
        </p:nvSpPr>
        <p:spPr>
          <a:xfrm>
            <a:off x="31230" y="4038600"/>
            <a:ext cx="9067800" cy="2360613"/>
          </a:xfrm>
        </p:spPr>
        <p:txBody>
          <a:bodyPr/>
          <a:lstStyle/>
          <a:p>
            <a:r>
              <a:rPr lang="en-CA" altLang="zh-CN" sz="1600" b="0" dirty="0" smtClean="0"/>
              <a:t>Total FB size is (3+2*</a:t>
            </a:r>
            <a:r>
              <a:rPr lang="en-CA" altLang="zh-CN" sz="1600" b="0" dirty="0" err="1" smtClean="0"/>
              <a:t>Nb</a:t>
            </a:r>
            <a:r>
              <a:rPr lang="en-CA" altLang="zh-CN" sz="1600" b="0" dirty="0" smtClean="0"/>
              <a:t>*</a:t>
            </a:r>
            <a:r>
              <a:rPr lang="en-CA" altLang="zh-CN" sz="1600" b="0" dirty="0" err="1" smtClean="0"/>
              <a:t>Nr</a:t>
            </a:r>
            <a:r>
              <a:rPr lang="en-CA" altLang="zh-CN" sz="1600" b="0" dirty="0" smtClean="0"/>
              <a:t>*</a:t>
            </a:r>
            <a:r>
              <a:rPr lang="en-CA" altLang="zh-CN" sz="1600" b="0" dirty="0" err="1" smtClean="0"/>
              <a:t>Nc</a:t>
            </a:r>
            <a:r>
              <a:rPr lang="en-CA" altLang="zh-CN" sz="1600" b="0" dirty="0" smtClean="0"/>
              <a:t>)*(Number of Fed-back subcarriers) for 11n based CSI Quantization, and Steve’s Low complexity scaling method (Not clear 3 bits of scaling factor is fed-back in [2] but assumed to be 3 bits here)</a:t>
            </a:r>
          </a:p>
          <a:p>
            <a:r>
              <a:rPr lang="en-CA" altLang="zh-CN" sz="1600" b="0" dirty="0" smtClean="0"/>
              <a:t>Total FB size for our proposed Simplified Scaling Factor method is 16+(2*</a:t>
            </a:r>
            <a:r>
              <a:rPr lang="en-CA" altLang="zh-CN" sz="1600" b="0" dirty="0" err="1" smtClean="0"/>
              <a:t>Nb</a:t>
            </a:r>
            <a:r>
              <a:rPr lang="en-CA" altLang="zh-CN" sz="1600" b="0" dirty="0" smtClean="0"/>
              <a:t>*</a:t>
            </a:r>
            <a:r>
              <a:rPr lang="en-CA" altLang="zh-CN" sz="1600" b="0" dirty="0" err="1" smtClean="0"/>
              <a:t>Nr</a:t>
            </a:r>
            <a:r>
              <a:rPr lang="en-CA" altLang="zh-CN" sz="1600" b="0" dirty="0" smtClean="0"/>
              <a:t>*</a:t>
            </a:r>
            <a:r>
              <a:rPr lang="en-CA" altLang="zh-CN" sz="1600" b="0" dirty="0" err="1" smtClean="0"/>
              <a:t>Nc</a:t>
            </a:r>
            <a:r>
              <a:rPr lang="en-CA" altLang="zh-CN" sz="1600" b="0" dirty="0" smtClean="0"/>
              <a:t>)</a:t>
            </a:r>
            <a:r>
              <a:rPr lang="en-CA" altLang="zh-CN" sz="1600" b="0" dirty="0"/>
              <a:t> </a:t>
            </a:r>
            <a:r>
              <a:rPr lang="en-CA" altLang="zh-CN" sz="1600" b="0" dirty="0" smtClean="0"/>
              <a:t>* (</a:t>
            </a:r>
            <a:r>
              <a:rPr lang="en-CA" altLang="zh-CN" sz="1600" b="0" dirty="0"/>
              <a:t>Number of Fed-back subcarriers) </a:t>
            </a:r>
            <a:r>
              <a:rPr lang="en-CA" altLang="zh-CN" sz="1600" b="0" dirty="0" smtClean="0"/>
              <a:t> </a:t>
            </a:r>
            <a:r>
              <a:rPr lang="en-CA" altLang="zh-CN" sz="1600" b="0" dirty="0" smtClean="0">
                <a:sym typeface="Wingdings" panose="05000000000000000000" pitchFamily="2" charset="2"/>
              </a:rPr>
              <a:t> 16 is from M =4 and K is 12 according to slide 7</a:t>
            </a:r>
            <a:endParaRPr lang="en-CA" altLang="zh-CN" sz="1600" b="0" dirty="0" smtClean="0"/>
          </a:p>
          <a:p>
            <a:r>
              <a:rPr lang="en-CA" altLang="zh-CN" sz="1600" b="0" dirty="0" smtClean="0"/>
              <a:t>For the analysis of the total FB Bit size, 80 MHz with Ng=2 is assumed for the Number of Fed-back subcarriers, 432</a:t>
            </a:r>
          </a:p>
          <a:p>
            <a:r>
              <a:rPr lang="en-CA" altLang="zh-CN" sz="1600" b="0" dirty="0" smtClean="0">
                <a:solidFill>
                  <a:srgbClr val="FF0000"/>
                </a:solidFill>
              </a:rPr>
              <a:t>Our proposed Simplified Scaling Factor method shows about 1500 total bits smaller than 11n based method which is about 0.5 bit save per </a:t>
            </a:r>
            <a:r>
              <a:rPr lang="en-CA" altLang="zh-CN" sz="1600" b="0" dirty="0" err="1" smtClean="0">
                <a:solidFill>
                  <a:srgbClr val="FF0000"/>
                </a:solidFill>
              </a:rPr>
              <a:t>Nb</a:t>
            </a:r>
            <a:r>
              <a:rPr lang="en-CA" altLang="zh-CN" sz="1600" b="0" dirty="0" smtClean="0">
                <a:solidFill>
                  <a:srgbClr val="FF0000"/>
                </a:solidFill>
              </a:rPr>
              <a:t> size, that is about 3 SQNR dB save.</a:t>
            </a:r>
            <a:endParaRPr lang="zh-CN" altLang="en-US" sz="1600" b="0" dirty="0">
              <a:solidFill>
                <a:srgbClr val="FF0000"/>
              </a:solidFill>
            </a:endParaRPr>
          </a:p>
        </p:txBody>
      </p:sp>
    </p:spTree>
    <p:extLst>
      <p:ext uri="{BB962C8B-B14F-4D97-AF65-F5344CB8AC3E}">
        <p14:creationId xmlns:p14="http://schemas.microsoft.com/office/powerpoint/2010/main" val="1889233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174309</TotalTime>
  <Words>1093</Words>
  <Application>Microsoft Office PowerPoint</Application>
  <PresentationFormat>On-screen Show (4:3)</PresentationFormat>
  <Paragraphs>189</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 Unicode MS</vt:lpstr>
      <vt:lpstr>굴림</vt:lpstr>
      <vt:lpstr>굴림</vt:lpstr>
      <vt:lpstr>Malgun Gothic</vt:lpstr>
      <vt:lpstr>MS Gothic</vt:lpstr>
      <vt:lpstr>Arial</vt:lpstr>
      <vt:lpstr>Cambria Math</vt:lpstr>
      <vt:lpstr>Times New Roman</vt:lpstr>
      <vt:lpstr>Wingdings</vt:lpstr>
      <vt:lpstr>802-11-Submission</vt:lpstr>
      <vt:lpstr>Simplified Scaling Factor Feedback for CSI Matrices Quantization</vt:lpstr>
      <vt:lpstr>Background</vt:lpstr>
      <vt:lpstr>802.11n CSI matrices quantization procedure [1]</vt:lpstr>
      <vt:lpstr>802.11n CSI matrices quantization procedure continues [1]</vt:lpstr>
      <vt:lpstr>Simplified Scaling Factor based CSI matrices quantization</vt:lpstr>
      <vt:lpstr>How to recover the CSI matrices in the Initiator</vt:lpstr>
      <vt:lpstr>Quantization of scaling factor (M_H^lin)</vt:lpstr>
      <vt:lpstr>Simulation</vt:lpstr>
      <vt:lpstr>Simulation Results</vt:lpstr>
      <vt:lpstr>20 MHz Sim Results</vt:lpstr>
      <vt:lpstr>Summary</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3508</cp:revision>
  <cp:lastPrinted>2016-07-18T07:45:05Z</cp:lastPrinted>
  <dcterms:created xsi:type="dcterms:W3CDTF">2007-05-21T21:00:37Z</dcterms:created>
  <dcterms:modified xsi:type="dcterms:W3CDTF">2021-10-12T18:54:37Z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