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257" r:id="rId3"/>
    <p:sldId id="262" r:id="rId4"/>
    <p:sldId id="311" r:id="rId5"/>
    <p:sldId id="265" r:id="rId6"/>
    <p:sldId id="269" r:id="rId7"/>
    <p:sldId id="2367" r:id="rId8"/>
    <p:sldId id="275"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37" r:id="rId22"/>
    <p:sldId id="338" r:id="rId23"/>
    <p:sldId id="308" r:id="rId24"/>
    <p:sldId id="2371" r:id="rId25"/>
    <p:sldId id="316" r:id="rId26"/>
    <p:sldId id="287" r:id="rId27"/>
    <p:sldId id="266" r:id="rId28"/>
    <p:sldId id="289" r:id="rId29"/>
    <p:sldId id="290" r:id="rId30"/>
    <p:sldId id="288" r:id="rId31"/>
    <p:sldId id="292" r:id="rId32"/>
    <p:sldId id="299" r:id="rId33"/>
    <p:sldId id="293" r:id="rId34"/>
    <p:sldId id="294" r:id="rId35"/>
    <p:sldId id="263" r:id="rId36"/>
    <p:sldId id="296" r:id="rId37"/>
    <p:sldId id="297" r:id="rId38"/>
    <p:sldId id="295" r:id="rId39"/>
    <p:sldId id="264" r:id="rId4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28" d="100"/>
          <a:sy n="128" d="100"/>
        </p:scale>
        <p:origin x="1424"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802.11-21/1652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802.11-21/1652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2021</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802.11-21/1652</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802.11-21/1652</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802.11-21/1652</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802.11-21/1652</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802.11-21/1652</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November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November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November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November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November 2021</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November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November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November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802.11-21/1652r1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6" Type="http://schemas.openxmlformats.org/officeDocument/2006/relationships/hyperlink" Target="https://mentor.ieee.org/myproject/Public/mytools/mob/slideset.ppt" TargetMode="External"/><Relationship Id="rId5" Type="http://schemas.openxmlformats.org/officeDocument/2006/relationships/hyperlink" Target="https://standards.ieee.org/about/sasb/patcom/materials.html"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ocuments?is_dcn=1758&amp;is_year=2021"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ieee802.org/11/Meetings/Meeting_Plan.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November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2021-11-08</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85"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marL="576000" lvl="2" indent="-115200">
              <a:lnSpc>
                <a:spcPct val="80000"/>
              </a:lnSpc>
              <a:spcAft>
                <a:spcPts val="6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400" b="1" dirty="0">
                <a:latin typeface="Calibri" panose="020F0502020204030204" pitchFamily="34" charset="0"/>
                <a:cs typeface="Calibri" panose="020F0502020204030204" pitchFamily="34" charset="0"/>
              </a:rPr>
              <a:t>Technical considerations remain the primary focus.</a:t>
            </a:r>
            <a:endParaRPr lang="en-US" altLang="en-US" sz="1400" b="1" dirty="0">
              <a:latin typeface="Calibri" panose="020F0502020204030204" pitchFamily="34" charset="0"/>
              <a:cs typeface="Calibri" panose="020F0502020204030204" pitchFamily="34" charset="0"/>
            </a:endParaRP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defRPr/>
            </a:pPr>
            <a:r>
              <a:rPr lang="en-US" altLang="en-US" sz="11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sz="1100" dirty="0">
                <a:latin typeface="Calibri" panose="020F0502020204030204" pitchFamily="34" charset="0"/>
                <a:cs typeface="Calibri" panose="020F0502020204030204" pitchFamily="34" charset="0"/>
              </a:rPr>
              <a:t>For more details, see </a:t>
            </a:r>
            <a:r>
              <a:rPr lang="en-US" altLang="en-US" sz="1100" i="1" dirty="0">
                <a:latin typeface="Calibri" panose="020F0502020204030204" pitchFamily="34" charset="0"/>
                <a:cs typeface="Calibri" panose="020F0502020204030204" pitchFamily="34" charset="0"/>
              </a:rPr>
              <a:t>IEEE SA Standards Board Operations Manual</a:t>
            </a:r>
            <a:r>
              <a:rPr lang="en-US" altLang="en-US" sz="1100" dirty="0">
                <a:latin typeface="Calibri" panose="020F0502020204030204" pitchFamily="34" charset="0"/>
                <a:cs typeface="Calibri" panose="020F0502020204030204" pitchFamily="34" charset="0"/>
              </a:rPr>
              <a:t>, clause 5.3.10 and </a:t>
            </a:r>
            <a:br>
              <a:rPr lang="en-US" altLang="en-US" sz="1100" dirty="0">
                <a:latin typeface="Calibri" panose="020F0502020204030204" pitchFamily="34" charset="0"/>
                <a:cs typeface="Calibri" panose="020F0502020204030204" pitchFamily="34" charset="0"/>
              </a:rPr>
            </a:br>
            <a:r>
              <a:rPr lang="en-US" altLang="en-US" sz="1100" i="1" dirty="0">
                <a:latin typeface="Calibri" panose="020F0502020204030204" pitchFamily="34" charset="0"/>
                <a:cs typeface="Calibri" panose="020F0502020204030204" pitchFamily="34" charset="0"/>
              </a:rPr>
              <a:t>Antitrust and Competition Policy: What You Need to Know </a:t>
            </a:r>
            <a:r>
              <a:rPr lang="en-US" altLang="en-US" sz="1100" dirty="0">
                <a:latin typeface="Calibri" panose="020F0502020204030204" pitchFamily="34" charset="0"/>
                <a:cs typeface="Calibri" panose="020F0502020204030204" pitchFamily="34" charset="0"/>
              </a:rPr>
              <a:t>at http://</a:t>
            </a:r>
            <a:r>
              <a:rPr lang="en-US" altLang="en-US" sz="1100" dirty="0" err="1">
                <a:latin typeface="Calibri" panose="020F0502020204030204" pitchFamily="34" charset="0"/>
                <a:cs typeface="Calibri" panose="020F0502020204030204" pitchFamily="34" charset="0"/>
              </a:rPr>
              <a:t>standards.ieee.org</a:t>
            </a:r>
            <a:r>
              <a:rPr lang="en-US" altLang="en-US" sz="1100" dirty="0">
                <a:latin typeface="Calibri" panose="020F0502020204030204" pitchFamily="34" charset="0"/>
                <a:cs typeface="Calibri" panose="020F0502020204030204" pitchFamily="34" charset="0"/>
              </a:rPr>
              <a:t>/develop/policies/</a:t>
            </a:r>
            <a:r>
              <a:rPr lang="en-US" altLang="en-US" sz="1100" dirty="0" err="1">
                <a:latin typeface="Calibri" panose="020F0502020204030204" pitchFamily="34" charset="0"/>
                <a:cs typeface="Calibri" panose="020F0502020204030204" pitchFamily="34" charset="0"/>
              </a:rPr>
              <a:t>antitrust.pdf</a:t>
            </a:r>
            <a:br>
              <a:rPr lang="en-US" altLang="en-US" sz="1100" dirty="0">
                <a:latin typeface="Calibri" panose="020F0502020204030204" pitchFamily="34" charset="0"/>
                <a:cs typeface="Calibri" panose="020F0502020204030204" pitchFamily="34" charset="0"/>
              </a:rPr>
            </a:br>
            <a:endParaRPr lang="en-US" altLang="en-US" sz="1100" dirty="0">
              <a:latin typeface="Calibri" panose="020F0502020204030204" pitchFamily="34" charset="0"/>
              <a:cs typeface="Calibri" panose="020F0502020204030204" pitchFamily="34" charset="0"/>
            </a:endParaRPr>
          </a:p>
          <a:p>
            <a:pPr marL="0" indent="0">
              <a:lnSpc>
                <a:spcPct val="80000"/>
              </a:lnSpc>
              <a:spcBef>
                <a:spcPct val="20000"/>
              </a:spcBef>
              <a:spcAft>
                <a:spcPct val="40000"/>
              </a:spcAft>
              <a:buSzPct val="150000"/>
            </a:pPr>
            <a:endParaRPr lang="en-US" sz="1200" dirty="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360000">
              <a:lnSpc>
                <a:spcPct val="90000"/>
              </a:lnSpc>
              <a:defRPr/>
            </a:pPr>
            <a:r>
              <a:rPr lang="en-US" b="1" dirty="0">
                <a:latin typeface="Calibri" pitchFamily="-111" charset="0"/>
                <a:ea typeface="Calibri" pitchFamily="-111" charset="0"/>
                <a:cs typeface="Calibri" pitchFamily="-111" charset="0"/>
              </a:rPr>
              <a:t>	</a:t>
            </a:r>
            <a:r>
              <a:rPr lang="en-US" altLang="en-US" sz="1600" dirty="0">
                <a:cs typeface="Calibri" panose="020F0502020204030204" pitchFamily="34" charset="0"/>
              </a:rPr>
              <a:t>The patent policy and the procedures used to execute that policy are documented in the:</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Bylaws</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/develop/policies/bylaws/sect6-7.html#6) </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Operations Manual</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a:t>
            </a:r>
            <a:r>
              <a:rPr lang="en-US" altLang="en-US" sz="1200" b="1" dirty="0" err="1">
                <a:cs typeface="Calibri" panose="020F0502020204030204" pitchFamily="34" charset="0"/>
              </a:rPr>
              <a:t>opman</a:t>
            </a:r>
            <a:r>
              <a:rPr lang="en-US" altLang="en-US" sz="1200" b="1" dirty="0">
                <a:cs typeface="Calibri" panose="020F0502020204030204" pitchFamily="34" charset="0"/>
              </a:rPr>
              <a:t>/sect6.html#6.3)</a:t>
            </a:r>
          </a:p>
          <a:p>
            <a:pPr lvl="1">
              <a:lnSpc>
                <a:spcPct val="90000"/>
              </a:lnSpc>
              <a:defRPr/>
            </a:pPr>
            <a:endParaRPr lang="en-US" altLang="en-US" sz="1600" dirty="0"/>
          </a:p>
          <a:p>
            <a:pPr marL="360000" lvl="1" indent="0">
              <a:lnSpc>
                <a:spcPct val="90000"/>
              </a:lnSpc>
              <a:defRPr/>
            </a:pPr>
            <a:r>
              <a:rPr lang="en-US" altLang="en-US" sz="1600" b="1" dirty="0">
                <a:cs typeface="Calibri" panose="020F0502020204030204" pitchFamily="34" charset="0"/>
              </a:rPr>
              <a:t>Material about the patent policy is available at </a:t>
            </a:r>
            <a:r>
              <a:rPr lang="en-US" altLang="en-US" sz="1600" b="1" i="1" dirty="0">
                <a:cs typeface="Calibri" panose="020F0502020204030204" pitchFamily="34" charset="0"/>
              </a:rPr>
              <a:t>http://</a:t>
            </a:r>
            <a:r>
              <a:rPr lang="en-US" altLang="en-US" sz="1600" b="1" i="1" dirty="0" err="1">
                <a:cs typeface="Calibri" panose="020F0502020204030204" pitchFamily="34" charset="0"/>
              </a:rPr>
              <a:t>standards.ieee.org</a:t>
            </a:r>
            <a:r>
              <a:rPr lang="en-US" altLang="en-US" sz="1600" b="1" i="1" dirty="0">
                <a:cs typeface="Calibri" panose="020F0502020204030204" pitchFamily="34" charset="0"/>
              </a:rPr>
              <a:t>/about/</a:t>
            </a:r>
            <a:r>
              <a:rPr lang="en-US" altLang="en-US" sz="1600" b="1" i="1" dirty="0" err="1">
                <a:cs typeface="Calibri" panose="020F0502020204030204" pitchFamily="34" charset="0"/>
              </a:rPr>
              <a:t>sasb</a:t>
            </a:r>
            <a:r>
              <a:rPr lang="en-US" altLang="en-US" sz="1600" b="1" i="1" dirty="0">
                <a:cs typeface="Calibri" panose="020F0502020204030204" pitchFamily="34" charset="0"/>
              </a:rPr>
              <a:t>/</a:t>
            </a:r>
            <a:r>
              <a:rPr lang="en-US" altLang="en-US" sz="1600" b="1" i="1" dirty="0" err="1">
                <a:cs typeface="Calibri" panose="020F0502020204030204" pitchFamily="34" charset="0"/>
              </a:rPr>
              <a:t>patcom</a:t>
            </a:r>
            <a:r>
              <a:rPr lang="en-US" altLang="en-US" sz="1600" b="1" i="1" dirty="0">
                <a:cs typeface="Calibri" panose="020F0502020204030204" pitchFamily="34" charset="0"/>
              </a:rPr>
              <a:t>/</a:t>
            </a:r>
            <a:r>
              <a:rPr lang="en-US" altLang="en-US" sz="1600" b="1" i="1" dirty="0" err="1">
                <a:cs typeface="Calibri" panose="020F0502020204030204" pitchFamily="34" charset="0"/>
              </a:rPr>
              <a:t>materials.html</a:t>
            </a:r>
            <a:endParaRPr lang="en-US" altLang="en-US" sz="1600" b="1" i="1" dirty="0">
              <a:cs typeface="Calibri" panose="020F0502020204030204" pitchFamily="34" charset="0"/>
            </a:endParaRPr>
          </a:p>
          <a:p>
            <a:pPr lvl="1">
              <a:lnSpc>
                <a:spcPct val="90000"/>
              </a:lnSpc>
              <a:defRPr/>
            </a:pPr>
            <a:endParaRPr lang="en-US" altLang="en-US" sz="1600" b="1" i="1" dirty="0">
              <a:cs typeface="Calibri" panose="020F0502020204030204" pitchFamily="34" charset="0"/>
            </a:endParaRPr>
          </a:p>
          <a:p>
            <a:pPr lvl="1">
              <a:lnSpc>
                <a:spcPct val="90000"/>
              </a:lnSpc>
              <a:defRPr/>
            </a:pPr>
            <a:endParaRPr lang="en-US" altLang="en-US" sz="1600" b="1" dirty="0">
              <a:cs typeface="Calibri" panose="020F0502020204030204" pitchFamily="34" charset="0"/>
            </a:endParaRPr>
          </a:p>
          <a:p>
            <a:pPr marL="360000" algn="ctr">
              <a:lnSpc>
                <a:spcPct val="90000"/>
              </a:lnSpc>
              <a:defRPr/>
            </a:pPr>
            <a:r>
              <a:rPr lang="en-US" altLang="en-US" dirty="0">
                <a:cs typeface="Calibri" panose="020F0502020204030204" pitchFamily="34" charset="0"/>
              </a:rPr>
              <a:t>If you have questions, contact the IEEE SA Standards Board Patent Committee Administrator at </a:t>
            </a:r>
            <a:r>
              <a:rPr lang="en-US" altLang="en-US" dirty="0" err="1">
                <a:cs typeface="Calibri" panose="020F0502020204030204" pitchFamily="34" charset="0"/>
              </a:rPr>
              <a:t>patcom@ieee.org</a:t>
            </a:r>
            <a:endParaRPr lang="en-US" altLang="en-US" dirty="0">
              <a:cs typeface="Calibri" panose="020F0502020204030204" pitchFamily="34"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dirty="0"/>
              <a:t>Link to IEEE Disclosure of Affiliation </a:t>
            </a:r>
          </a:p>
          <a:p>
            <a:pPr lvl="1">
              <a:lnSpc>
                <a:spcPct val="90000"/>
              </a:lnSpc>
            </a:pPr>
            <a:r>
              <a:rPr lang="en-US" dirty="0">
                <a:hlinkClick r:id="rId2"/>
              </a:rPr>
              <a:t>http://standards.ieee.org/faqs/affiliationFAQ.html</a:t>
            </a:r>
            <a:endParaRPr lang="en-US" dirty="0"/>
          </a:p>
          <a:p>
            <a:pPr>
              <a:lnSpc>
                <a:spcPct val="90000"/>
              </a:lnSpc>
            </a:pPr>
            <a:r>
              <a:rPr lang="en-US" dirty="0"/>
              <a:t>Links to IEEE Antitrust Guidelines</a:t>
            </a:r>
          </a:p>
          <a:p>
            <a:pPr lvl="1">
              <a:lnSpc>
                <a:spcPct val="90000"/>
              </a:lnSpc>
            </a:pPr>
            <a:r>
              <a:rPr lang="en-US" dirty="0">
                <a:hlinkClick r:id="rId3"/>
              </a:rPr>
              <a:t>http://standards.ieee.org/resources/antitrust-guidelines.pdf</a:t>
            </a:r>
            <a:endParaRPr lang="en-US" dirty="0"/>
          </a:p>
          <a:p>
            <a:pPr>
              <a:lnSpc>
                <a:spcPct val="90000"/>
              </a:lnSpc>
            </a:pPr>
            <a:r>
              <a:rPr lang="en-US" dirty="0"/>
              <a:t>Link to IEEE Code of Ethics</a:t>
            </a:r>
          </a:p>
          <a:p>
            <a:pPr lvl="1">
              <a:lnSpc>
                <a:spcPct val="90000"/>
              </a:lnSpc>
            </a:pPr>
            <a:r>
              <a:rPr lang="en-US" dirty="0">
                <a:hlinkClick r:id="rId4"/>
              </a:rPr>
              <a:t>http://www.ieee.org/web/membership/ethics/code_ethics.html</a:t>
            </a:r>
            <a:r>
              <a:rPr lang="en-US" dirty="0"/>
              <a:t> </a:t>
            </a:r>
          </a:p>
          <a:p>
            <a:pPr>
              <a:lnSpc>
                <a:spcPct val="90000"/>
              </a:lnSpc>
            </a:pPr>
            <a:r>
              <a:rPr lang="en-US" dirty="0"/>
              <a:t>Link to IEEE Patent Policy</a:t>
            </a:r>
          </a:p>
          <a:p>
            <a:r>
              <a:rPr lang="en-GB" sz="2000" b="0" u="sng" dirty="0">
                <a:hlinkClick r:id="rId5"/>
              </a:rPr>
              <a:t>https://standards.ieee.org/about/sasb/patcom/materials.html</a:t>
            </a:r>
            <a:endParaRPr lang="en-GB" sz="2000" b="0" dirty="0"/>
          </a:p>
          <a:p>
            <a:r>
              <a:rPr lang="en-GB" sz="2000" b="0" u="sng" dirty="0">
                <a:hlinkClick r:id="rId6"/>
              </a:rPr>
              <a:t>https://mentor.ieee.org/myproject/Public/mytools/mob/slideset.ppt</a:t>
            </a:r>
            <a:endParaRPr lang="en-GB" sz="2000" b="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November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November 2021 (online plenary)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967349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3218064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057D9-A6E9-9A40-8FB4-B7E82978AF02}"/>
              </a:ext>
            </a:extLst>
          </p:cNvPr>
          <p:cNvSpPr>
            <a:spLocks noGrp="1"/>
          </p:cNvSpPr>
          <p:nvPr>
            <p:ph type="title"/>
          </p:nvPr>
        </p:nvSpPr>
        <p:spPr/>
        <p:txBody>
          <a:bodyPr/>
          <a:lstStyle/>
          <a:p>
            <a:r>
              <a:rPr lang="en-US" dirty="0"/>
              <a:t>LB257 on </a:t>
            </a:r>
            <a:r>
              <a:rPr lang="en-US" dirty="0" err="1"/>
              <a:t>TGbc</a:t>
            </a:r>
            <a:r>
              <a:rPr lang="en-US" dirty="0"/>
              <a:t> D2.0 - results</a:t>
            </a:r>
          </a:p>
        </p:txBody>
      </p:sp>
      <p:sp>
        <p:nvSpPr>
          <p:cNvPr id="3" name="Content Placeholder 2">
            <a:extLst>
              <a:ext uri="{FF2B5EF4-FFF2-40B4-BE49-F238E27FC236}">
                <a16:creationId xmlns:a16="http://schemas.microsoft.com/office/drawing/2014/main" id="{D99AEC15-889B-BC47-B72E-EF84B6097C72}"/>
              </a:ext>
            </a:extLst>
          </p:cNvPr>
          <p:cNvSpPr>
            <a:spLocks noGrp="1"/>
          </p:cNvSpPr>
          <p:nvPr>
            <p:ph idx="1"/>
          </p:nvPr>
        </p:nvSpPr>
        <p:spPr/>
        <p:txBody>
          <a:bodyPr/>
          <a:lstStyle/>
          <a:p>
            <a:r>
              <a:rPr lang="en-US" dirty="0"/>
              <a:t>LB257 passed</a:t>
            </a:r>
          </a:p>
          <a:p>
            <a:pPr marL="285750" indent="-285750">
              <a:buFont typeface="Arial" panose="020B0604020202020204" pitchFamily="34" charset="0"/>
              <a:buChar char="•"/>
            </a:pPr>
            <a:r>
              <a:rPr lang="en-US" dirty="0"/>
              <a:t>90% approval rate (up from 83% from last ballot)</a:t>
            </a:r>
          </a:p>
          <a:p>
            <a:pPr marL="285750" indent="-285750">
              <a:buFont typeface="Arial" panose="020B0604020202020204" pitchFamily="34" charset="0"/>
              <a:buChar char="•"/>
            </a:pPr>
            <a:r>
              <a:rPr lang="en-US" dirty="0"/>
              <a:t>22 Disapprove votes</a:t>
            </a:r>
          </a:p>
          <a:p>
            <a:pPr marL="285750" indent="-285750">
              <a:buFont typeface="Arial" panose="020B0604020202020204" pitchFamily="34" charset="0"/>
              <a:buChar char="•"/>
            </a:pPr>
            <a:r>
              <a:rPr lang="en-US" dirty="0"/>
              <a:t>294 comments received</a:t>
            </a:r>
          </a:p>
          <a:p>
            <a:pPr marL="885825" lvl="2" indent="-285750">
              <a:buFont typeface="Arial" panose="020B0604020202020204" pitchFamily="34" charset="0"/>
              <a:buChar char="•"/>
            </a:pPr>
            <a:r>
              <a:rPr lang="en-US" dirty="0"/>
              <a:t>70 “editorial”</a:t>
            </a:r>
          </a:p>
          <a:p>
            <a:pPr marL="885825" lvl="2" indent="-285750">
              <a:buFont typeface="Arial" panose="020B0604020202020204" pitchFamily="34" charset="0"/>
              <a:buChar char="•"/>
            </a:pPr>
            <a:r>
              <a:rPr lang="en-US" dirty="0"/>
              <a:t>8 “general”</a:t>
            </a:r>
          </a:p>
          <a:p>
            <a:pPr marL="885825" lvl="2" indent="-285750">
              <a:buFont typeface="Arial" panose="020B0604020202020204" pitchFamily="34" charset="0"/>
              <a:buChar char="•"/>
            </a:pPr>
            <a:r>
              <a:rPr lang="en-US" dirty="0"/>
              <a:t>216 “technical”</a:t>
            </a:r>
          </a:p>
          <a:p>
            <a:pPr marL="0" indent="0"/>
            <a:r>
              <a:rPr lang="en-US" dirty="0"/>
              <a:t>LB257 comment database on mentor: 11-21/1758</a:t>
            </a:r>
          </a:p>
          <a:p>
            <a:pPr marL="0" indent="0"/>
            <a:r>
              <a:rPr lang="en-US" dirty="0">
                <a:hlinkClick r:id="rId2"/>
              </a:rPr>
              <a:t>https://mentor.ieee.org/802.11/documents?is_dcn=1758&amp;is_year=2021</a:t>
            </a:r>
            <a:r>
              <a:rPr lang="en-US" dirty="0"/>
              <a:t> </a:t>
            </a:r>
          </a:p>
        </p:txBody>
      </p:sp>
      <p:sp>
        <p:nvSpPr>
          <p:cNvPr id="4" name="Slide Number Placeholder 3">
            <a:extLst>
              <a:ext uri="{FF2B5EF4-FFF2-40B4-BE49-F238E27FC236}">
                <a16:creationId xmlns:a16="http://schemas.microsoft.com/office/drawing/2014/main" id="{7DAB3048-8E11-E541-B0E5-C7B345A7BB8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1C0AF71-BD83-EC43-98B1-17A85ADAD5A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AB1000-AE43-F54A-957B-E6F801F1418F}"/>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20429892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November 2021</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Online</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November 08-16,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Xiaofei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(Cox)</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Resolve comments received from D2.0 Recirculation LB</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en-US" dirty="0">
                <a:sym typeface="Wingdings" pitchFamily="2" charset="2"/>
              </a:rPr>
              <a:t>No motion required</a:t>
            </a:r>
          </a:p>
          <a:p>
            <a:pPr>
              <a:buFont typeface="Arial" panose="020B0604020202020204" pitchFamily="34" charset="0"/>
              <a:buChar char="•"/>
            </a:pPr>
            <a:r>
              <a:rPr lang="en-US" dirty="0"/>
              <a:t>Tuesdays, 10:00h – 11.00h ET (1 hours)</a:t>
            </a:r>
          </a:p>
          <a:p>
            <a:pPr lvl="1">
              <a:buFont typeface="Arial" panose="020B0604020202020204" pitchFamily="34" charset="0"/>
              <a:buChar char="•"/>
            </a:pPr>
            <a:r>
              <a:rPr lang="en-US" dirty="0">
                <a:sym typeface="Wingdings" pitchFamily="2" charset="2"/>
              </a:rPr>
              <a:t>	November 23 &amp; 30</a:t>
            </a:r>
          </a:p>
          <a:p>
            <a:pPr lvl="1">
              <a:buFont typeface="Arial" panose="020B0604020202020204" pitchFamily="34" charset="0"/>
              <a:buChar char="•"/>
            </a:pPr>
            <a:r>
              <a:rPr lang="en-US" dirty="0">
                <a:sym typeface="Wingdings" pitchFamily="2" charset="2"/>
              </a:rPr>
              <a:t>	December 7, 14, &amp; 21</a:t>
            </a:r>
          </a:p>
          <a:p>
            <a:pPr lvl="1">
              <a:buFont typeface="Arial" panose="020B0604020202020204" pitchFamily="34" charset="0"/>
              <a:buChar char="•"/>
            </a:pPr>
            <a:r>
              <a:rPr lang="en-US" dirty="0">
                <a:sym typeface="Wingdings" pitchFamily="2" charset="2"/>
              </a:rPr>
              <a:t>	January 4, 11, &amp; 18</a:t>
            </a:r>
          </a:p>
          <a:p>
            <a:pPr>
              <a:buFont typeface="Arial" panose="020B0604020202020204" pitchFamily="34" charset="0"/>
              <a:buChar char="•"/>
            </a:pPr>
            <a:r>
              <a:rPr lang="en-US" dirty="0">
                <a:sym typeface="Wingdings" pitchFamily="2" charset="2"/>
              </a:rPr>
              <a:t>Telco have been announced with 10-day notice on the WG reflector</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
        <p:nvSpPr>
          <p:cNvPr id="9" name="Content Placeholder 8">
            <a:extLst>
              <a:ext uri="{FF2B5EF4-FFF2-40B4-BE49-F238E27FC236}">
                <a16:creationId xmlns:a16="http://schemas.microsoft.com/office/drawing/2014/main" id="{32AA2693-82EE-2942-960F-7A8973BF459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November 2021</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November 2021</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(Cox)</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September 802.11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by following the registration link for this session here </a:t>
            </a:r>
            <a:r>
              <a:rPr lang="en-US" sz="2000" dirty="0">
                <a:hlinkClick r:id="rId2"/>
              </a:rPr>
              <a:t>https://www.ieee802.org/11/Meetings/Meeting_Plan.html</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Marc Emmelmann (Koden-TI)</a:t>
            </a:r>
            <a:endParaRPr lang="en-GB" dirty="0"/>
          </a:p>
        </p:txBody>
      </p:sp>
      <p:sp>
        <p:nvSpPr>
          <p:cNvPr id="6" name="Date Placeholder 5"/>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915842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3714</TotalTime>
  <Words>2558</Words>
  <Application>Microsoft Macintosh PowerPoint</Application>
  <PresentationFormat>On-screen Show (4:3)</PresentationFormat>
  <Paragraphs>349</Paragraphs>
  <Slides>39</Slides>
  <Notes>5</Notes>
  <HiddenSlides>2</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6" baseType="lpstr">
      <vt:lpstr>Arial</vt:lpstr>
      <vt:lpstr>Arial Black</vt:lpstr>
      <vt:lpstr>Calibri</vt:lpstr>
      <vt:lpstr>Monotype Sorts</vt:lpstr>
      <vt:lpstr>Times New Roman</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Registration for the September 802.11 electronic interim session</vt:lpstr>
      <vt:lpstr>Reminder to register attendance</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IEEE Copyright Policy</vt:lpstr>
      <vt:lpstr>IEEE Copyright Policy (additional recourses)</vt:lpstr>
      <vt:lpstr>TGbc Documents</vt:lpstr>
      <vt:lpstr>LB257 on TGbc D2.0 - results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60</cp:revision>
  <cp:lastPrinted>1601-01-01T00:00:00Z</cp:lastPrinted>
  <dcterms:created xsi:type="dcterms:W3CDTF">2019-05-17T00:07:25Z</dcterms:created>
  <dcterms:modified xsi:type="dcterms:W3CDTF">2021-11-12T15:29:14Z</dcterms:modified>
  <cp:category/>
</cp:coreProperties>
</file>