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2371" r:id="rId25"/>
    <p:sldId id="316" r:id="rId26"/>
    <p:sldId id="287" r:id="rId27"/>
    <p:sldId id="266" r:id="rId28"/>
    <p:sldId id="289" r:id="rId29"/>
    <p:sldId id="290" r:id="rId30"/>
    <p:sldId id="288" r:id="rId31"/>
    <p:sldId id="292" r:id="rId32"/>
    <p:sldId id="299" r:id="rId33"/>
    <p:sldId id="293" r:id="rId34"/>
    <p:sldId id="2368" r:id="rId35"/>
    <p:sldId id="2370" r:id="rId36"/>
    <p:sldId id="2369" r:id="rId37"/>
    <p:sldId id="294" r:id="rId38"/>
    <p:sldId id="263" r:id="rId39"/>
    <p:sldId id="296" r:id="rId40"/>
    <p:sldId id="297" r:id="rId41"/>
    <p:sldId id="295" r:id="rId42"/>
    <p:sldId id="264"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802.11-21/1652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802.11-21/1652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2021</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802.11-21/1652</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802.11-21/1652</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802.11-21/1652</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802.11-21/1652</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802.11-21/1652</a:t>
            </a:r>
            <a:endParaRPr lang="en-US"/>
          </a:p>
        </p:txBody>
      </p:sp>
      <p:sp>
        <p:nvSpPr>
          <p:cNvPr id="5" name="Rectangle 3"/>
          <p:cNvSpPr>
            <a:spLocks noGrp="1" noChangeArrowheads="1"/>
          </p:cNvSpPr>
          <p:nvPr>
            <p:ph type="dt"/>
          </p:nvPr>
        </p:nvSpPr>
        <p:spPr>
          <a:ln/>
        </p:spPr>
        <p:txBody>
          <a:bodyPr/>
          <a:lstStyle/>
          <a:p>
            <a:r>
              <a:rPr lang="en-GB"/>
              <a:t>September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2021</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802.11-21/1652r0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ocuments?is_dcn=1758&amp;is_year=2021"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eee802.org/11/Meetings/Meeting_Plan.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November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2021-11-08</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80"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November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November 2021 (online plenary)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057D9-A6E9-9A40-8FB4-B7E82978AF02}"/>
              </a:ext>
            </a:extLst>
          </p:cNvPr>
          <p:cNvSpPr>
            <a:spLocks noGrp="1"/>
          </p:cNvSpPr>
          <p:nvPr>
            <p:ph type="title"/>
          </p:nvPr>
        </p:nvSpPr>
        <p:spPr/>
        <p:txBody>
          <a:bodyPr/>
          <a:lstStyle/>
          <a:p>
            <a:r>
              <a:rPr lang="en-US" dirty="0"/>
              <a:t>LB257 on </a:t>
            </a:r>
            <a:r>
              <a:rPr lang="en-US" dirty="0" err="1"/>
              <a:t>TGbc</a:t>
            </a:r>
            <a:r>
              <a:rPr lang="en-US" dirty="0"/>
              <a:t> D2.0 - results</a:t>
            </a:r>
          </a:p>
        </p:txBody>
      </p:sp>
      <p:sp>
        <p:nvSpPr>
          <p:cNvPr id="3" name="Content Placeholder 2">
            <a:extLst>
              <a:ext uri="{FF2B5EF4-FFF2-40B4-BE49-F238E27FC236}">
                <a16:creationId xmlns:a16="http://schemas.microsoft.com/office/drawing/2014/main" id="{D99AEC15-889B-BC47-B72E-EF84B6097C72}"/>
              </a:ext>
            </a:extLst>
          </p:cNvPr>
          <p:cNvSpPr>
            <a:spLocks noGrp="1"/>
          </p:cNvSpPr>
          <p:nvPr>
            <p:ph idx="1"/>
          </p:nvPr>
        </p:nvSpPr>
        <p:spPr/>
        <p:txBody>
          <a:bodyPr/>
          <a:lstStyle/>
          <a:p>
            <a:r>
              <a:rPr lang="en-US" dirty="0"/>
              <a:t>LB257 passed</a:t>
            </a:r>
          </a:p>
          <a:p>
            <a:pPr marL="285750" indent="-285750">
              <a:buFont typeface="Arial" panose="020B0604020202020204" pitchFamily="34" charset="0"/>
              <a:buChar char="•"/>
            </a:pPr>
            <a:r>
              <a:rPr lang="en-US" dirty="0"/>
              <a:t>90% approval rate (up from 83% from last ballot)</a:t>
            </a:r>
          </a:p>
          <a:p>
            <a:pPr marL="285750" indent="-285750">
              <a:buFont typeface="Arial" panose="020B0604020202020204" pitchFamily="34" charset="0"/>
              <a:buChar char="•"/>
            </a:pPr>
            <a:r>
              <a:rPr lang="en-US" dirty="0"/>
              <a:t>22 Disapprove votes</a:t>
            </a:r>
          </a:p>
          <a:p>
            <a:pPr marL="285750" indent="-285750">
              <a:buFont typeface="Arial" panose="020B0604020202020204" pitchFamily="34" charset="0"/>
              <a:buChar char="•"/>
            </a:pPr>
            <a:r>
              <a:rPr lang="en-US" dirty="0"/>
              <a:t>294 comments received</a:t>
            </a:r>
          </a:p>
          <a:p>
            <a:pPr marL="885825" lvl="2" indent="-285750">
              <a:buFont typeface="Arial" panose="020B0604020202020204" pitchFamily="34" charset="0"/>
              <a:buChar char="•"/>
            </a:pPr>
            <a:r>
              <a:rPr lang="en-US" dirty="0"/>
              <a:t>70 “editorial”</a:t>
            </a:r>
          </a:p>
          <a:p>
            <a:pPr marL="885825" lvl="2" indent="-285750">
              <a:buFont typeface="Arial" panose="020B0604020202020204" pitchFamily="34" charset="0"/>
              <a:buChar char="•"/>
            </a:pPr>
            <a:r>
              <a:rPr lang="en-US" dirty="0"/>
              <a:t>8 “general”</a:t>
            </a:r>
          </a:p>
          <a:p>
            <a:pPr marL="885825" lvl="2" indent="-285750">
              <a:buFont typeface="Arial" panose="020B0604020202020204" pitchFamily="34" charset="0"/>
              <a:buChar char="•"/>
            </a:pPr>
            <a:r>
              <a:rPr lang="en-US" dirty="0"/>
              <a:t>216 “technical”</a:t>
            </a:r>
          </a:p>
          <a:p>
            <a:pPr marL="0" indent="0"/>
            <a:r>
              <a:rPr lang="en-US" dirty="0"/>
              <a:t>LB257 comment database on mentor: 11-21/1758</a:t>
            </a:r>
          </a:p>
          <a:p>
            <a:pPr marL="0" indent="0"/>
            <a:r>
              <a:rPr lang="en-US" dirty="0">
                <a:hlinkClick r:id="rId2"/>
              </a:rPr>
              <a:t>https://mentor.ieee.org/802.11/documents?is_dcn=1758&amp;is_year=2021</a:t>
            </a:r>
            <a:r>
              <a:rPr lang="en-US" dirty="0"/>
              <a:t> </a:t>
            </a:r>
          </a:p>
        </p:txBody>
      </p:sp>
      <p:sp>
        <p:nvSpPr>
          <p:cNvPr id="4" name="Slide Number Placeholder 3">
            <a:extLst>
              <a:ext uri="{FF2B5EF4-FFF2-40B4-BE49-F238E27FC236}">
                <a16:creationId xmlns:a16="http://schemas.microsoft.com/office/drawing/2014/main" id="{7DAB3048-8E11-E541-B0E5-C7B345A7BB8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1C0AF71-BD83-EC43-98B1-17A85ADAD5A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AB1000-AE43-F54A-957B-E6F801F1418F}"/>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20429892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2021</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November 08-16,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Resolve comments received from D2.0 Recirculation LB</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Weekly, Tuesdays, 09:30h – 11.30h ET (2 hours)</a:t>
            </a:r>
            <a:endParaRPr lang="en-US" dirty="0">
              <a:sym typeface="Wingdings" pitchFamily="2" charset="2"/>
            </a:endParaRPr>
          </a:p>
          <a:p>
            <a:pPr>
              <a:buFont typeface="Arial" panose="020B0604020202020204" pitchFamily="34" charset="0"/>
              <a:buChar char="•"/>
            </a:pPr>
            <a:r>
              <a:rPr lang="en-US" dirty="0">
                <a:sym typeface="Wingdings" pitchFamily="2" charset="2"/>
              </a:rPr>
              <a:t>Telco have been announced with 10-day notice on the WG reflector</a:t>
            </a:r>
          </a:p>
          <a:p>
            <a:pPr>
              <a:buFont typeface="Arial" panose="020B0604020202020204" pitchFamily="34" charset="0"/>
              <a:buChar char="•"/>
            </a:pPr>
            <a:endParaRPr lang="en-US" dirty="0">
              <a:sym typeface="Wingdings" pitchFamily="2" charset="2"/>
            </a:endParaRPr>
          </a:p>
          <a:p>
            <a:pPr>
              <a:buFont typeface="Arial" panose="020B0604020202020204" pitchFamily="34" charset="0"/>
              <a:buChar char="•"/>
            </a:pPr>
            <a:r>
              <a:rPr lang="en-US" dirty="0">
                <a:sym typeface="Wingdings" pitchFamily="2" charset="2"/>
              </a:rPr>
              <a:t>Next Telco on Sep 28.  We will continue ARC discussion</a:t>
            </a:r>
          </a:p>
          <a:p>
            <a:pPr>
              <a:buFont typeface="Arial" panose="020B0604020202020204" pitchFamily="34" charset="0"/>
              <a:buChar char="•"/>
            </a:pPr>
            <a:endParaRPr lang="en-US" dirty="0">
              <a:sym typeface="Wingdings" pitchFamily="2" charset="2"/>
            </a:endParaRPr>
          </a:p>
          <a:p>
            <a:pPr>
              <a:buFont typeface="Arial" panose="020B0604020202020204" pitchFamily="34" charset="0"/>
              <a:buChar char="•"/>
            </a:pPr>
            <a:r>
              <a:rPr lang="en-US" dirty="0">
                <a:sym typeface="Wingdings" pitchFamily="2" charset="2"/>
              </a:rPr>
              <a:t>Attention: unless urgent matters, which require a 2-hour telco, are scheduled, the chair will announce that the telco will start at 10.00h ET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DF39B-57CC-1B40-941F-3D819A807F36}"/>
              </a:ext>
            </a:extLst>
          </p:cNvPr>
          <p:cNvSpPr>
            <a:spLocks noGrp="1"/>
          </p:cNvSpPr>
          <p:nvPr>
            <p:ph type="title"/>
          </p:nvPr>
        </p:nvSpPr>
        <p:spPr/>
        <p:txBody>
          <a:bodyPr/>
          <a:lstStyle/>
          <a:p>
            <a:r>
              <a:rPr lang="en-US" dirty="0"/>
              <a:t>Steps towards D2.0</a:t>
            </a:r>
          </a:p>
        </p:txBody>
      </p:sp>
      <p:sp>
        <p:nvSpPr>
          <p:cNvPr id="4" name="Slide Number Placeholder 3">
            <a:extLst>
              <a:ext uri="{FF2B5EF4-FFF2-40B4-BE49-F238E27FC236}">
                <a16:creationId xmlns:a16="http://schemas.microsoft.com/office/drawing/2014/main" id="{1103E0A9-7068-6B40-80DC-47A94A944D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AF17A71-3668-544D-8BDC-CFE5D2A8768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2BF5949-5AB2-9D4C-A4A8-FCAD151A162F}"/>
              </a:ext>
            </a:extLst>
          </p:cNvPr>
          <p:cNvSpPr>
            <a:spLocks noGrp="1"/>
          </p:cNvSpPr>
          <p:nvPr>
            <p:ph type="dt" idx="15"/>
          </p:nvPr>
        </p:nvSpPr>
        <p:spPr/>
        <p:txBody>
          <a:bodyPr/>
          <a:lstStyle/>
          <a:p>
            <a:r>
              <a:rPr lang="en-GB"/>
              <a:t>November 2021</a:t>
            </a:r>
            <a:endParaRPr lang="en-GB" dirty="0"/>
          </a:p>
        </p:txBody>
      </p:sp>
      <p:sp>
        <p:nvSpPr>
          <p:cNvPr id="7" name="TextBox 6">
            <a:extLst>
              <a:ext uri="{FF2B5EF4-FFF2-40B4-BE49-F238E27FC236}">
                <a16:creationId xmlns:a16="http://schemas.microsoft.com/office/drawing/2014/main" id="{D98B8A52-0FEF-4247-8F0C-FF7A84B4E8BF}"/>
              </a:ext>
            </a:extLst>
          </p:cNvPr>
          <p:cNvSpPr txBox="1"/>
          <p:nvPr/>
        </p:nvSpPr>
        <p:spPr>
          <a:xfrm>
            <a:off x="1064300" y="2722942"/>
            <a:ext cx="1317990" cy="276999"/>
          </a:xfrm>
          <a:prstGeom prst="rect">
            <a:avLst/>
          </a:prstGeom>
          <a:noFill/>
          <a:ln w="25400">
            <a:solidFill>
              <a:schemeClr val="accent1"/>
            </a:solidFill>
          </a:ln>
        </p:spPr>
        <p:txBody>
          <a:bodyPr wrap="none" rtlCol="0">
            <a:spAutoFit/>
          </a:bodyPr>
          <a:lstStyle/>
          <a:p>
            <a:r>
              <a:rPr lang="en-US" sz="1200" dirty="0" err="1">
                <a:solidFill>
                  <a:schemeClr val="tx1"/>
                </a:solidFill>
              </a:rPr>
              <a:t>TGbc</a:t>
            </a:r>
            <a:r>
              <a:rPr lang="en-US" sz="1200" dirty="0">
                <a:solidFill>
                  <a:schemeClr val="tx1"/>
                </a:solidFill>
              </a:rPr>
              <a:t> Draft D1.04</a:t>
            </a:r>
          </a:p>
        </p:txBody>
      </p:sp>
      <p:sp>
        <p:nvSpPr>
          <p:cNvPr id="8" name="TextBox 7">
            <a:extLst>
              <a:ext uri="{FF2B5EF4-FFF2-40B4-BE49-F238E27FC236}">
                <a16:creationId xmlns:a16="http://schemas.microsoft.com/office/drawing/2014/main" id="{77FCB965-D81A-A44C-AA4C-103A164D32B4}"/>
              </a:ext>
            </a:extLst>
          </p:cNvPr>
          <p:cNvSpPr txBox="1"/>
          <p:nvPr/>
        </p:nvSpPr>
        <p:spPr>
          <a:xfrm>
            <a:off x="2915816" y="3198167"/>
            <a:ext cx="3159212" cy="461665"/>
          </a:xfrm>
          <a:prstGeom prst="rect">
            <a:avLst/>
          </a:prstGeom>
          <a:noFill/>
          <a:ln w="25400">
            <a:solidFill>
              <a:schemeClr val="accent1"/>
            </a:solidFill>
          </a:ln>
        </p:spPr>
        <p:txBody>
          <a:bodyPr wrap="square" rtlCol="0">
            <a:spAutoFit/>
          </a:bodyPr>
          <a:lstStyle/>
          <a:p>
            <a:r>
              <a:rPr lang="en-US" sz="1200" dirty="0">
                <a:solidFill>
                  <a:schemeClr val="tx1"/>
                </a:solidFill>
              </a:rPr>
              <a:t>Approved comment resolutions for remaining CIDs</a:t>
            </a:r>
          </a:p>
        </p:txBody>
      </p:sp>
      <p:sp>
        <p:nvSpPr>
          <p:cNvPr id="9" name="TextBox 8">
            <a:extLst>
              <a:ext uri="{FF2B5EF4-FFF2-40B4-BE49-F238E27FC236}">
                <a16:creationId xmlns:a16="http://schemas.microsoft.com/office/drawing/2014/main" id="{2C767B8D-8308-A542-AD02-74E01EE44E3F}"/>
              </a:ext>
            </a:extLst>
          </p:cNvPr>
          <p:cNvSpPr txBox="1"/>
          <p:nvPr/>
        </p:nvSpPr>
        <p:spPr>
          <a:xfrm>
            <a:off x="1000517" y="4128733"/>
            <a:ext cx="1915298" cy="276999"/>
          </a:xfrm>
          <a:prstGeom prst="rect">
            <a:avLst/>
          </a:prstGeom>
          <a:noFill/>
          <a:ln w="25400">
            <a:solidFill>
              <a:schemeClr val="accent1"/>
            </a:solidFill>
          </a:ln>
        </p:spPr>
        <p:txBody>
          <a:bodyPr wrap="square" rtlCol="0">
            <a:spAutoFit/>
          </a:bodyPr>
          <a:lstStyle/>
          <a:p>
            <a:r>
              <a:rPr lang="en-US" sz="1200" dirty="0" err="1">
                <a:solidFill>
                  <a:schemeClr val="tx1"/>
                </a:solidFill>
              </a:rPr>
              <a:t>TGbc</a:t>
            </a:r>
            <a:r>
              <a:rPr lang="en-US" sz="1200" dirty="0">
                <a:solidFill>
                  <a:schemeClr val="tx1"/>
                </a:solidFill>
              </a:rPr>
              <a:t> Draft D1.05</a:t>
            </a:r>
          </a:p>
        </p:txBody>
      </p:sp>
      <p:cxnSp>
        <p:nvCxnSpPr>
          <p:cNvPr id="10" name="Straight Arrow Connector 9">
            <a:extLst>
              <a:ext uri="{FF2B5EF4-FFF2-40B4-BE49-F238E27FC236}">
                <a16:creationId xmlns:a16="http://schemas.microsoft.com/office/drawing/2014/main" id="{001A3F1E-0296-A94A-AB64-032784A0149E}"/>
              </a:ext>
            </a:extLst>
          </p:cNvPr>
          <p:cNvCxnSpPr>
            <a:stCxn id="7" idx="2"/>
            <a:endCxn id="9" idx="0"/>
          </p:cNvCxnSpPr>
          <p:nvPr/>
        </p:nvCxnSpPr>
        <p:spPr>
          <a:xfrm>
            <a:off x="1723295" y="2999941"/>
            <a:ext cx="234871" cy="1128792"/>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1FACFC95-F393-A949-93D6-2DB1FC1333AB}"/>
              </a:ext>
            </a:extLst>
          </p:cNvPr>
          <p:cNvCxnSpPr>
            <a:cxnSpLocks/>
            <a:stCxn id="8" idx="1"/>
            <a:endCxn id="9" idx="0"/>
          </p:cNvCxnSpPr>
          <p:nvPr/>
        </p:nvCxnSpPr>
        <p:spPr>
          <a:xfrm flipH="1">
            <a:off x="1958166" y="3429000"/>
            <a:ext cx="957650" cy="699733"/>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FEB41F2-9EB0-AD48-BC73-2E4842BD9025}"/>
              </a:ext>
            </a:extLst>
          </p:cNvPr>
          <p:cNvCxnSpPr>
            <a:cxnSpLocks/>
          </p:cNvCxnSpPr>
          <p:nvPr/>
        </p:nvCxnSpPr>
        <p:spPr>
          <a:xfrm>
            <a:off x="728669" y="3096892"/>
            <a:ext cx="772297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EE672D2-C1AB-F743-A52E-33EC5111656B}"/>
              </a:ext>
            </a:extLst>
          </p:cNvPr>
          <p:cNvCxnSpPr>
            <a:cxnSpLocks/>
          </p:cNvCxnSpPr>
          <p:nvPr/>
        </p:nvCxnSpPr>
        <p:spPr>
          <a:xfrm>
            <a:off x="753383" y="3846239"/>
            <a:ext cx="7698259"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161EEB9A-A96A-F446-BC62-F57508423FBC}"/>
              </a:ext>
            </a:extLst>
          </p:cNvPr>
          <p:cNvSpPr txBox="1"/>
          <p:nvPr/>
        </p:nvSpPr>
        <p:spPr>
          <a:xfrm>
            <a:off x="2776923" y="4566319"/>
            <a:ext cx="3783227" cy="646331"/>
          </a:xfrm>
          <a:prstGeom prst="rect">
            <a:avLst/>
          </a:prstGeom>
          <a:noFill/>
          <a:ln w="25400">
            <a:solidFill>
              <a:schemeClr val="accent1"/>
            </a:solidFill>
          </a:ln>
        </p:spPr>
        <p:txBody>
          <a:bodyPr wrap="square" rtlCol="0">
            <a:spAutoFit/>
          </a:bodyPr>
          <a:lstStyle/>
          <a:p>
            <a:r>
              <a:rPr lang="en-US" sz="1200" dirty="0" err="1">
                <a:solidFill>
                  <a:schemeClr val="tx1"/>
                </a:solidFill>
              </a:rPr>
              <a:t>TGbc</a:t>
            </a:r>
            <a:r>
              <a:rPr lang="en-US" sz="1200" dirty="0">
                <a:solidFill>
                  <a:schemeClr val="tx1"/>
                </a:solidFill>
              </a:rPr>
              <a:t> internal review</a:t>
            </a:r>
          </a:p>
          <a:p>
            <a:r>
              <a:rPr lang="en-US" sz="1200" dirty="0">
                <a:solidFill>
                  <a:schemeClr val="tx1"/>
                </a:solidFill>
              </a:rPr>
              <a:t>(verify correct implementation of resolutions &amp; editorial cross-check)</a:t>
            </a:r>
          </a:p>
        </p:txBody>
      </p:sp>
      <p:cxnSp>
        <p:nvCxnSpPr>
          <p:cNvPr id="15" name="Straight Arrow Connector 14">
            <a:extLst>
              <a:ext uri="{FF2B5EF4-FFF2-40B4-BE49-F238E27FC236}">
                <a16:creationId xmlns:a16="http://schemas.microsoft.com/office/drawing/2014/main" id="{BF192FDF-9B85-4643-B265-F77D026CEBED}"/>
              </a:ext>
            </a:extLst>
          </p:cNvPr>
          <p:cNvCxnSpPr>
            <a:cxnSpLocks/>
            <a:stCxn id="9" idx="2"/>
            <a:endCxn id="14" idx="1"/>
          </p:cNvCxnSpPr>
          <p:nvPr/>
        </p:nvCxnSpPr>
        <p:spPr>
          <a:xfrm>
            <a:off x="1958166" y="4405732"/>
            <a:ext cx="818757" cy="483753"/>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DA702339-9A6B-F64B-BA87-6CB7A0DBE2F7}"/>
              </a:ext>
            </a:extLst>
          </p:cNvPr>
          <p:cNvSpPr txBox="1"/>
          <p:nvPr/>
        </p:nvSpPr>
        <p:spPr>
          <a:xfrm>
            <a:off x="6635260" y="2694111"/>
            <a:ext cx="1608261" cy="276999"/>
          </a:xfrm>
          <a:prstGeom prst="rect">
            <a:avLst/>
          </a:prstGeom>
          <a:noFill/>
          <a:ln w="25400">
            <a:noFill/>
          </a:ln>
        </p:spPr>
        <p:txBody>
          <a:bodyPr wrap="none" rtlCol="0">
            <a:spAutoFit/>
          </a:bodyPr>
          <a:lstStyle/>
          <a:p>
            <a:r>
              <a:rPr lang="en-US" sz="1200" dirty="0">
                <a:solidFill>
                  <a:schemeClr val="tx1"/>
                </a:solidFill>
              </a:rPr>
              <a:t>Pre September-Plenary</a:t>
            </a:r>
          </a:p>
        </p:txBody>
      </p:sp>
      <p:sp>
        <p:nvSpPr>
          <p:cNvPr id="17" name="TextBox 16">
            <a:extLst>
              <a:ext uri="{FF2B5EF4-FFF2-40B4-BE49-F238E27FC236}">
                <a16:creationId xmlns:a16="http://schemas.microsoft.com/office/drawing/2014/main" id="{E839093B-FB3E-B94D-93C0-3425AE8FAF0D}"/>
              </a:ext>
            </a:extLst>
          </p:cNvPr>
          <p:cNvSpPr txBox="1"/>
          <p:nvPr/>
        </p:nvSpPr>
        <p:spPr>
          <a:xfrm>
            <a:off x="6635260" y="3198167"/>
            <a:ext cx="1364604" cy="276999"/>
          </a:xfrm>
          <a:prstGeom prst="rect">
            <a:avLst/>
          </a:prstGeom>
          <a:noFill/>
          <a:ln w="25400">
            <a:noFill/>
          </a:ln>
        </p:spPr>
        <p:txBody>
          <a:bodyPr wrap="none" rtlCol="0">
            <a:spAutoFit/>
          </a:bodyPr>
          <a:lstStyle/>
          <a:p>
            <a:r>
              <a:rPr lang="en-US" sz="1200" dirty="0">
                <a:solidFill>
                  <a:schemeClr val="tx1"/>
                </a:solidFill>
              </a:rPr>
              <a:t>September-Plenary</a:t>
            </a:r>
          </a:p>
        </p:txBody>
      </p:sp>
      <p:sp>
        <p:nvSpPr>
          <p:cNvPr id="18" name="TextBox 17">
            <a:extLst>
              <a:ext uri="{FF2B5EF4-FFF2-40B4-BE49-F238E27FC236}">
                <a16:creationId xmlns:a16="http://schemas.microsoft.com/office/drawing/2014/main" id="{B5040892-8585-754C-83F4-E0F836BBC490}"/>
              </a:ext>
            </a:extLst>
          </p:cNvPr>
          <p:cNvSpPr txBox="1"/>
          <p:nvPr/>
        </p:nvSpPr>
        <p:spPr>
          <a:xfrm>
            <a:off x="1002515" y="5350305"/>
            <a:ext cx="1915298" cy="276999"/>
          </a:xfrm>
          <a:prstGeom prst="rect">
            <a:avLst/>
          </a:prstGeom>
          <a:noFill/>
          <a:ln w="25400">
            <a:solidFill>
              <a:schemeClr val="accent1"/>
            </a:solidFill>
          </a:ln>
        </p:spPr>
        <p:txBody>
          <a:bodyPr wrap="square" rtlCol="0">
            <a:spAutoFit/>
          </a:bodyPr>
          <a:lstStyle/>
          <a:p>
            <a:r>
              <a:rPr lang="en-US" sz="1200" dirty="0" err="1">
                <a:solidFill>
                  <a:schemeClr val="tx1"/>
                </a:solidFill>
              </a:rPr>
              <a:t>TGbc</a:t>
            </a:r>
            <a:r>
              <a:rPr lang="en-US" sz="1200" dirty="0">
                <a:solidFill>
                  <a:schemeClr val="tx1"/>
                </a:solidFill>
              </a:rPr>
              <a:t> Draft D2.0</a:t>
            </a:r>
          </a:p>
        </p:txBody>
      </p:sp>
      <p:cxnSp>
        <p:nvCxnSpPr>
          <p:cNvPr id="19" name="Straight Arrow Connector 18">
            <a:extLst>
              <a:ext uri="{FF2B5EF4-FFF2-40B4-BE49-F238E27FC236}">
                <a16:creationId xmlns:a16="http://schemas.microsoft.com/office/drawing/2014/main" id="{8A1F3F39-EEFF-EE42-A2EA-B315A7D45A6F}"/>
              </a:ext>
            </a:extLst>
          </p:cNvPr>
          <p:cNvCxnSpPr>
            <a:cxnSpLocks/>
            <a:stCxn id="9" idx="2"/>
            <a:endCxn id="18" idx="0"/>
          </p:cNvCxnSpPr>
          <p:nvPr/>
        </p:nvCxnSpPr>
        <p:spPr>
          <a:xfrm>
            <a:off x="1958166" y="4405732"/>
            <a:ext cx="1998" cy="944573"/>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CBC321C9-BCBE-5742-A1F8-16EA9DF1286E}"/>
              </a:ext>
            </a:extLst>
          </p:cNvPr>
          <p:cNvCxnSpPr>
            <a:cxnSpLocks/>
            <a:stCxn id="14" idx="1"/>
            <a:endCxn id="18" idx="0"/>
          </p:cNvCxnSpPr>
          <p:nvPr/>
        </p:nvCxnSpPr>
        <p:spPr>
          <a:xfrm flipH="1">
            <a:off x="1960164" y="4889485"/>
            <a:ext cx="816759" cy="460820"/>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46B4584D-607F-7143-8A10-BD13BDB0517B}"/>
              </a:ext>
            </a:extLst>
          </p:cNvPr>
          <p:cNvSpPr txBox="1"/>
          <p:nvPr/>
        </p:nvSpPr>
        <p:spPr>
          <a:xfrm>
            <a:off x="6639052" y="4062263"/>
            <a:ext cx="1667572" cy="276999"/>
          </a:xfrm>
          <a:prstGeom prst="rect">
            <a:avLst/>
          </a:prstGeom>
          <a:noFill/>
          <a:ln w="25400">
            <a:noFill/>
          </a:ln>
        </p:spPr>
        <p:txBody>
          <a:bodyPr wrap="none" rtlCol="0">
            <a:spAutoFit/>
          </a:bodyPr>
          <a:lstStyle/>
          <a:p>
            <a:r>
              <a:rPr lang="en-US" sz="1200" dirty="0">
                <a:solidFill>
                  <a:schemeClr val="tx1"/>
                </a:solidFill>
              </a:rPr>
              <a:t>Post September-Plenary</a:t>
            </a:r>
          </a:p>
        </p:txBody>
      </p:sp>
      <p:sp>
        <p:nvSpPr>
          <p:cNvPr id="22" name="TextBox 21">
            <a:extLst>
              <a:ext uri="{FF2B5EF4-FFF2-40B4-BE49-F238E27FC236}">
                <a16:creationId xmlns:a16="http://schemas.microsoft.com/office/drawing/2014/main" id="{036C243C-C05D-7145-8862-EEF157999AFE}"/>
              </a:ext>
            </a:extLst>
          </p:cNvPr>
          <p:cNvSpPr txBox="1"/>
          <p:nvPr/>
        </p:nvSpPr>
        <p:spPr>
          <a:xfrm>
            <a:off x="1000517" y="5862463"/>
            <a:ext cx="2439835" cy="276999"/>
          </a:xfrm>
          <a:prstGeom prst="rect">
            <a:avLst/>
          </a:prstGeom>
          <a:noFill/>
          <a:ln w="25400">
            <a:solidFill>
              <a:srgbClr val="00B050"/>
            </a:solidFill>
          </a:ln>
        </p:spPr>
        <p:txBody>
          <a:bodyPr wrap="square" rtlCol="0">
            <a:spAutoFit/>
          </a:bodyPr>
          <a:lstStyle/>
          <a:p>
            <a:r>
              <a:rPr lang="en-US" sz="1200" dirty="0">
                <a:solidFill>
                  <a:schemeClr val="tx1"/>
                </a:solidFill>
              </a:rPr>
              <a:t>WG Recirculation Ballot</a:t>
            </a:r>
          </a:p>
        </p:txBody>
      </p:sp>
      <p:cxnSp>
        <p:nvCxnSpPr>
          <p:cNvPr id="23" name="Straight Arrow Connector 22">
            <a:extLst>
              <a:ext uri="{FF2B5EF4-FFF2-40B4-BE49-F238E27FC236}">
                <a16:creationId xmlns:a16="http://schemas.microsoft.com/office/drawing/2014/main" id="{8B5F3C59-764C-C846-8033-C25F7088093D}"/>
              </a:ext>
            </a:extLst>
          </p:cNvPr>
          <p:cNvCxnSpPr>
            <a:cxnSpLocks/>
            <a:stCxn id="18" idx="2"/>
            <a:endCxn id="22" idx="0"/>
          </p:cNvCxnSpPr>
          <p:nvPr/>
        </p:nvCxnSpPr>
        <p:spPr>
          <a:xfrm>
            <a:off x="1960164" y="5627304"/>
            <a:ext cx="260271" cy="235159"/>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5309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C6762-F948-694D-9CDB-3FCF94B1AF7E}"/>
              </a:ext>
            </a:extLst>
          </p:cNvPr>
          <p:cNvSpPr>
            <a:spLocks noGrp="1"/>
          </p:cNvSpPr>
          <p:nvPr>
            <p:ph type="title"/>
          </p:nvPr>
        </p:nvSpPr>
        <p:spPr/>
        <p:txBody>
          <a:bodyPr/>
          <a:lstStyle/>
          <a:p>
            <a:r>
              <a:rPr lang="en-US" dirty="0"/>
              <a:t>Volunteers for </a:t>
            </a:r>
            <a:r>
              <a:rPr lang="en-US" dirty="0" err="1"/>
              <a:t>TGbc</a:t>
            </a:r>
            <a:r>
              <a:rPr lang="en-US" dirty="0"/>
              <a:t> internal review</a:t>
            </a:r>
          </a:p>
        </p:txBody>
      </p:sp>
      <p:sp>
        <p:nvSpPr>
          <p:cNvPr id="3" name="Content Placeholder 2">
            <a:extLst>
              <a:ext uri="{FF2B5EF4-FFF2-40B4-BE49-F238E27FC236}">
                <a16:creationId xmlns:a16="http://schemas.microsoft.com/office/drawing/2014/main" id="{D0DF8070-CE8A-6341-A1F4-3875A3402C46}"/>
              </a:ext>
            </a:extLst>
          </p:cNvPr>
          <p:cNvSpPr>
            <a:spLocks noGrp="1"/>
          </p:cNvSpPr>
          <p:nvPr>
            <p:ph idx="1"/>
          </p:nvPr>
        </p:nvSpPr>
        <p:spPr/>
        <p:txBody>
          <a:bodyPr/>
          <a:lstStyle/>
          <a:p>
            <a:r>
              <a:rPr lang="en-US" sz="1800" dirty="0"/>
              <a:t>Scope: strictly limited on</a:t>
            </a:r>
          </a:p>
          <a:p>
            <a:pPr>
              <a:buFont typeface="Arial" panose="020B0604020202020204" pitchFamily="34" charset="0"/>
              <a:buChar char="•"/>
            </a:pPr>
            <a:r>
              <a:rPr lang="en-US" sz="1800" dirty="0"/>
              <a:t>Verification that resolutions are correctly implemented</a:t>
            </a:r>
          </a:p>
          <a:p>
            <a:pPr>
              <a:buFont typeface="Arial" panose="020B0604020202020204" pitchFamily="34" charset="0"/>
              <a:buChar char="•"/>
            </a:pPr>
            <a:r>
              <a:rPr lang="en-US" sz="1800" dirty="0"/>
              <a:t>Purely editorial glitches that can be directly corrected by the Editor</a:t>
            </a:r>
          </a:p>
          <a:p>
            <a:pPr>
              <a:buFont typeface="Arial" panose="020B0604020202020204" pitchFamily="34" charset="0"/>
              <a:buChar char="•"/>
            </a:pPr>
            <a:r>
              <a:rPr lang="en-US" sz="1800" dirty="0"/>
              <a:t>Please to not provide any other (technical) comments. If you find those issues, please submit them as a comment in the recirculation ballot</a:t>
            </a:r>
          </a:p>
          <a:p>
            <a:pPr marL="0" indent="0"/>
            <a:r>
              <a:rPr lang="en-US" sz="1800" dirty="0"/>
              <a:t>Volunteers (tbc.):</a:t>
            </a:r>
          </a:p>
          <a:p>
            <a:pPr>
              <a:buFont typeface="Arial" panose="020B0604020202020204" pitchFamily="34" charset="0"/>
              <a:buChar char="•"/>
            </a:pPr>
            <a:r>
              <a:rPr lang="en-US" sz="1800" dirty="0"/>
              <a:t>Hitoshi</a:t>
            </a:r>
          </a:p>
          <a:p>
            <a:pPr>
              <a:buFont typeface="Arial" panose="020B0604020202020204" pitchFamily="34" charset="0"/>
              <a:buChar char="•"/>
            </a:pPr>
            <a:r>
              <a:rPr lang="en-US" sz="1800" dirty="0" err="1"/>
              <a:t>Abhi</a:t>
            </a:r>
            <a:endParaRPr lang="en-US" sz="1800" dirty="0"/>
          </a:p>
          <a:p>
            <a:pPr>
              <a:buFont typeface="Arial" panose="020B0604020202020204" pitchFamily="34" charset="0"/>
              <a:buChar char="•"/>
            </a:pPr>
            <a:r>
              <a:rPr lang="en-US" sz="1800" dirty="0"/>
              <a:t>Antonio</a:t>
            </a:r>
          </a:p>
          <a:p>
            <a:pPr>
              <a:buFont typeface="Arial" panose="020B0604020202020204" pitchFamily="34" charset="0"/>
              <a:buChar char="•"/>
            </a:pPr>
            <a:r>
              <a:rPr lang="en-US" sz="1800" dirty="0" err="1"/>
              <a:t>Xiaofei</a:t>
            </a:r>
            <a:endParaRPr lang="en-US" sz="1800" dirty="0"/>
          </a:p>
          <a:p>
            <a:pPr>
              <a:buFont typeface="Arial" panose="020B0604020202020204" pitchFamily="34" charset="0"/>
              <a:buChar char="•"/>
            </a:pPr>
            <a:r>
              <a:rPr lang="en-US" sz="1800" dirty="0"/>
              <a:t>Mark R.</a:t>
            </a:r>
          </a:p>
          <a:p>
            <a:pPr>
              <a:buFont typeface="Arial" panose="020B0604020202020204" pitchFamily="34" charset="0"/>
              <a:buChar char="•"/>
            </a:pPr>
            <a:r>
              <a:rPr lang="en-US" sz="1800" dirty="0"/>
              <a:t>Stephen</a:t>
            </a:r>
          </a:p>
        </p:txBody>
      </p:sp>
      <p:sp>
        <p:nvSpPr>
          <p:cNvPr id="4" name="Slide Number Placeholder 3">
            <a:extLst>
              <a:ext uri="{FF2B5EF4-FFF2-40B4-BE49-F238E27FC236}">
                <a16:creationId xmlns:a16="http://schemas.microsoft.com/office/drawing/2014/main" id="{73F0BF00-64A6-C042-BE66-D67FE87B5B1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980D66-7307-EF4A-A220-5F3FBCDA589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8A6DDD2-17FB-1D46-A365-7026A052E57F}"/>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30380025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0AB37-5C8C-B24A-A682-19FCE1707514}"/>
              </a:ext>
            </a:extLst>
          </p:cNvPr>
          <p:cNvSpPr>
            <a:spLocks noGrp="1"/>
          </p:cNvSpPr>
          <p:nvPr>
            <p:ph type="title"/>
          </p:nvPr>
        </p:nvSpPr>
        <p:spPr/>
        <p:txBody>
          <a:bodyPr/>
          <a:lstStyle/>
          <a:p>
            <a:r>
              <a:rPr lang="en-US" dirty="0"/>
              <a:t>D2.0 recirc LB Timing</a:t>
            </a:r>
          </a:p>
        </p:txBody>
      </p:sp>
      <p:sp>
        <p:nvSpPr>
          <p:cNvPr id="3" name="Content Placeholder 2">
            <a:extLst>
              <a:ext uri="{FF2B5EF4-FFF2-40B4-BE49-F238E27FC236}">
                <a16:creationId xmlns:a16="http://schemas.microsoft.com/office/drawing/2014/main" id="{74496ED6-CA73-7E4E-86A4-FC4208D4DE5F}"/>
              </a:ext>
            </a:extLst>
          </p:cNvPr>
          <p:cNvSpPr>
            <a:spLocks noGrp="1"/>
          </p:cNvSpPr>
          <p:nvPr>
            <p:ph idx="1"/>
          </p:nvPr>
        </p:nvSpPr>
        <p:spPr/>
        <p:txBody>
          <a:bodyPr/>
          <a:lstStyle/>
          <a:p>
            <a:pPr>
              <a:buFont typeface="Arial" panose="020B0604020202020204" pitchFamily="34" charset="0"/>
              <a:buChar char="•"/>
            </a:pPr>
            <a:r>
              <a:rPr lang="en-US" sz="2000" dirty="0"/>
              <a:t>Sep 17 (Fri): All comments resolved; TG motion for recirc</a:t>
            </a:r>
          </a:p>
          <a:p>
            <a:pPr>
              <a:buFont typeface="Arial" panose="020B0604020202020204" pitchFamily="34" charset="0"/>
              <a:buChar char="•"/>
            </a:pPr>
            <a:r>
              <a:rPr lang="en-US" sz="2000" dirty="0"/>
              <a:t>Sep 23 (Thu): D1.05 ready for editorial review (all comment resolutions included here)</a:t>
            </a:r>
          </a:p>
          <a:p>
            <a:pPr>
              <a:buFont typeface="Arial" panose="020B0604020202020204" pitchFamily="34" charset="0"/>
              <a:buChar char="•"/>
            </a:pPr>
            <a:r>
              <a:rPr lang="en-US" sz="2000" dirty="0"/>
              <a:t>Sep 24 (Fri) – Sep 28 (Tue): </a:t>
            </a:r>
            <a:r>
              <a:rPr lang="en-US" sz="2000" dirty="0" err="1"/>
              <a:t>TGbc</a:t>
            </a:r>
            <a:r>
              <a:rPr lang="en-US" sz="2000" dirty="0"/>
              <a:t> internal editorial review</a:t>
            </a:r>
          </a:p>
          <a:p>
            <a:pPr>
              <a:buFont typeface="Arial" panose="020B0604020202020204" pitchFamily="34" charset="0"/>
              <a:buChar char="•"/>
            </a:pPr>
            <a:r>
              <a:rPr lang="en-US" sz="2000" dirty="0"/>
              <a:t>Editor to include feedback from editorial review.</a:t>
            </a:r>
          </a:p>
          <a:p>
            <a:pPr>
              <a:buFont typeface="Arial" panose="020B0604020202020204" pitchFamily="34" charset="0"/>
              <a:buChar char="•"/>
            </a:pPr>
            <a:r>
              <a:rPr lang="en-US" sz="2000" dirty="0"/>
              <a:t>Oct 1 (Fri): D2.0 sent to WG Chair</a:t>
            </a:r>
          </a:p>
          <a:p>
            <a:pPr>
              <a:buFont typeface="Arial" panose="020B0604020202020204" pitchFamily="34" charset="0"/>
              <a:buChar char="•"/>
            </a:pPr>
            <a:r>
              <a:rPr lang="en-US" sz="2000" dirty="0"/>
              <a:t>Oct 4 (Mon) – 19 (Tue): 15-day recirc --&gt; </a:t>
            </a:r>
            <a:r>
              <a:rPr lang="en-US" sz="2000" dirty="0">
                <a:highlight>
                  <a:srgbClr val="FFFF00"/>
                </a:highlight>
              </a:rPr>
              <a:t>20-day recirc</a:t>
            </a:r>
            <a:r>
              <a:rPr lang="en-US" sz="2000" dirty="0"/>
              <a:t>.</a:t>
            </a:r>
          </a:p>
          <a:p>
            <a:pPr>
              <a:buFont typeface="Arial" panose="020B0604020202020204" pitchFamily="34" charset="0"/>
              <a:buChar char="•"/>
            </a:pPr>
            <a:r>
              <a:rPr lang="en-US" sz="2000" dirty="0"/>
              <a:t>Oct 25 (Mon): receive comments and prepare XL with comments</a:t>
            </a:r>
          </a:p>
          <a:p>
            <a:pPr>
              <a:buFont typeface="Arial" panose="020B0604020202020204" pitchFamily="34" charset="0"/>
              <a:buChar char="•"/>
            </a:pPr>
            <a:r>
              <a:rPr lang="en-US" sz="2000" dirty="0"/>
              <a:t>Nov 2 &amp; </a:t>
            </a:r>
            <a:r>
              <a:rPr lang="en-US" sz="2000" strike="sngStrike" dirty="0">
                <a:highlight>
                  <a:srgbClr val="FFFF00"/>
                </a:highlight>
              </a:rPr>
              <a:t>9</a:t>
            </a:r>
            <a:r>
              <a:rPr lang="en-US" sz="2000" dirty="0"/>
              <a:t>: at least two </a:t>
            </a:r>
            <a:r>
              <a:rPr lang="en-US" sz="2000" dirty="0" err="1"/>
              <a:t>telcos</a:t>
            </a:r>
            <a:r>
              <a:rPr lang="en-US" sz="2000" dirty="0"/>
              <a:t> to review comments and assign comments --&gt; </a:t>
            </a:r>
            <a:r>
              <a:rPr lang="en-US" sz="2000" dirty="0">
                <a:highlight>
                  <a:srgbClr val="FFFF00"/>
                </a:highlight>
              </a:rPr>
              <a:t>potentially request for a 2</a:t>
            </a:r>
            <a:r>
              <a:rPr lang="en-US" sz="2000" baseline="30000" dirty="0">
                <a:highlight>
                  <a:srgbClr val="FFFF00"/>
                </a:highlight>
              </a:rPr>
              <a:t>nd</a:t>
            </a:r>
            <a:r>
              <a:rPr lang="en-US" sz="2000" dirty="0">
                <a:highlight>
                  <a:srgbClr val="FFFF00"/>
                </a:highlight>
              </a:rPr>
              <a:t> telco during the week before the Nov meeting</a:t>
            </a:r>
            <a:r>
              <a:rPr lang="en-US" sz="2000" dirty="0"/>
              <a:t>. </a:t>
            </a:r>
          </a:p>
          <a:p>
            <a:pPr>
              <a:buFont typeface="Arial" panose="020B0604020202020204" pitchFamily="34" charset="0"/>
              <a:buChar char="•"/>
            </a:pPr>
            <a:r>
              <a:rPr lang="en-US" sz="2000" dirty="0">
                <a:highlight>
                  <a:srgbClr val="FFFF00"/>
                </a:highlight>
              </a:rPr>
              <a:t>Nov-8-16</a:t>
            </a:r>
            <a:r>
              <a:rPr lang="en-US" sz="2000" dirty="0"/>
              <a:t>: November Plenary</a:t>
            </a:r>
          </a:p>
        </p:txBody>
      </p:sp>
      <p:sp>
        <p:nvSpPr>
          <p:cNvPr id="4" name="Slide Number Placeholder 3">
            <a:extLst>
              <a:ext uri="{FF2B5EF4-FFF2-40B4-BE49-F238E27FC236}">
                <a16:creationId xmlns:a16="http://schemas.microsoft.com/office/drawing/2014/main" id="{EF25C63F-916D-A84C-9A87-61236165F566}"/>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A3FA281-11D0-C948-BFFD-38CD027796F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E4E680-BD1D-504E-82FC-903D37A05956}"/>
              </a:ext>
            </a:extLst>
          </p:cNvPr>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23789440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2021</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2021</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September 802.11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by following the registration link for this session here </a:t>
            </a:r>
            <a:r>
              <a:rPr lang="en-US" sz="2000" dirty="0">
                <a:hlinkClick r:id="rId2"/>
              </a:rPr>
              <a:t>https://www.ieee802.org/11/Meetings/Meeting_Plan.html</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November 2021</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3617</TotalTime>
  <Words>2838</Words>
  <Application>Microsoft Macintosh PowerPoint</Application>
  <PresentationFormat>On-screen Show (4:3)</PresentationFormat>
  <Paragraphs>392</Paragraphs>
  <Slides>42</Slides>
  <Notes>5</Notes>
  <HiddenSlides>2</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9"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September 802.11 electronic interim session</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LB257 on TGbc D2.0 - results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TGbc Timeline</vt:lpstr>
      <vt:lpstr>Steps towards D2.0</vt:lpstr>
      <vt:lpstr>Volunteers for TGbc internal review</vt:lpstr>
      <vt:lpstr>D2.0 recirc LB Timing</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56</cp:revision>
  <cp:lastPrinted>1601-01-01T00:00:00Z</cp:lastPrinted>
  <dcterms:created xsi:type="dcterms:W3CDTF">2019-05-17T00:07:25Z</dcterms:created>
  <dcterms:modified xsi:type="dcterms:W3CDTF">2021-11-08T14:02:52Z</dcterms:modified>
  <cp:category/>
</cp:coreProperties>
</file>